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4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8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D6C8-3EF5-41A4-4251-58502BA3C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C5525-7E6A-3915-F8A9-C640B7113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9211-5248-2955-2925-F63D3E77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5E70C-8D60-79AE-176F-3397A532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8FCF-2D31-5E9E-3F0D-11C644EB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7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AA7F-306B-6286-DB09-DE9970EF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7EFEE-B52A-394B-5153-1621F0A1E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997C-6DA4-7A86-448C-B6C035E4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6FF5B-4FAF-16AF-B760-1C39A606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72A33-436D-A6FC-49D8-1D30F698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3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DF832-F31F-09F1-2E1D-ADE6CFE6B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A755F-B269-8F96-2F30-3E0BFE8F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D0498-7AD6-313C-6ACF-9863021C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1578F-F068-F6E5-425C-E79952B7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554AC-9E0E-549B-4E3D-CBADCA5B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6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7D2C-74CD-FFD1-0C25-364358E8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6675-8A87-19A7-0E7A-E02B4D5FF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8DD7E-A19F-7BAD-AA54-9B3154A0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D5D5-5ECD-7030-72D1-DC2D227E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6EDA-00E9-01D4-53C0-EAAE4686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EFF0-E429-54DF-BDF4-34738384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CE48A-1B88-B1EA-37D7-0AAE33E84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8DC31-71AC-1C0D-0546-75C62B0F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D7E8B-89AD-73A3-3E29-2D0AD7EB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78C62-60DD-14AF-33CD-098ED88C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FD6A-1847-31C5-7AC8-85F70140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827B-AA13-74B6-0221-DCBB5D903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8E87A-15AD-A8F8-C8A0-4EDE38860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27509-FDDE-0933-012C-DDD71C42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6F127-7C72-748C-984E-33C900A8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371A9-F592-CB57-CECD-D126B366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9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3BFD-788C-56B9-D38C-94758A8A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71872-AF5F-6939-7993-2239E056D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8FABA-7880-748E-7045-73932ABA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72C97-B6F9-A82E-28A4-70ECC1C79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CDC4F-F576-73AF-BEA4-E8C232A7C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E4DA8-CA50-CAD1-264F-8D9D7926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C0666-096D-B4F4-B5CC-C4A8E721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F14F4-8C6F-E5AF-02DA-8BFA8021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7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D784-5B5B-B201-D090-EB9590DF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F2683-DF78-DD6B-30BA-D9A9E646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B5F0B-E71C-BDCE-1B13-C82B8DCC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A0C0B-0717-3293-835E-1BF9CDED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6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FE503-4EEF-8728-BBEB-6292E7F1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5917A-D537-4920-AF93-6F77DB92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9D84-97DB-0B65-64F0-AAC763D8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6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751B-DFA7-2F60-3565-0AD16C30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7FE38-DAFB-AD4B-7EA7-01766732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43E69-7A6F-2284-E520-0D8A3518F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F833E-4D6B-4FA0-5745-E7921849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E3E7C-5060-81B0-7085-EEE77F15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96DDE-7C77-61F4-7B72-251ED281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9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77A18-B31D-46B0-2271-A4F35E5A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A74E7-4A5C-1852-8E3B-2EB82100E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2F954-83EE-63DE-EF7F-76C6C0A50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CF369-36F9-EB04-DD33-D5253349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89576-0EF0-DEFD-6608-9DA5A091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3C911-0A40-78BB-F06E-AED9A3ED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8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B57CF-BF77-6DE3-53BE-86E1BAF6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F4D15-9054-E1B0-F0D8-A9F5016E1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32D10-5A38-CEB9-485F-D233D1977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EFBE7E-90A5-4A60-854C-ED506293206A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CE8E2-FCDE-389A-9E41-AFA87187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01B9D-0BF4-9470-BB8B-29398A26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5047B9-9CE2-4B1D-BAFC-C60348141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95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6C1831B-C50E-0663-8736-AAAA046F2578}"/>
              </a:ext>
            </a:extLst>
          </p:cNvPr>
          <p:cNvGrpSpPr/>
          <p:nvPr/>
        </p:nvGrpSpPr>
        <p:grpSpPr>
          <a:xfrm>
            <a:off x="8829417" y="451738"/>
            <a:ext cx="2630006" cy="1612710"/>
            <a:chOff x="8829417" y="451738"/>
            <a:chExt cx="2630006" cy="16127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B6CBE1-C435-FC22-79B6-E54D6BB3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417" y="1217172"/>
              <a:ext cx="847276" cy="847276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132797-77F7-4751-B8AF-99D98D34D793}"/>
                </a:ext>
              </a:extLst>
            </p:cNvPr>
            <p:cNvGrpSpPr/>
            <p:nvPr/>
          </p:nvGrpSpPr>
          <p:grpSpPr>
            <a:xfrm>
              <a:off x="8829417" y="451738"/>
              <a:ext cx="2630006" cy="1387860"/>
              <a:chOff x="8691395" y="765544"/>
              <a:chExt cx="2630006" cy="1387860"/>
            </a:xfrm>
          </p:grpSpPr>
          <p:pic>
            <p:nvPicPr>
              <p:cNvPr id="6" name="Picture 5" descr="A white rectangular sign with blue text&#10;&#10;AI-generated content may be incorrect.">
                <a:extLst>
                  <a:ext uri="{FF2B5EF4-FFF2-40B4-BE49-F238E27FC236}">
                    <a16:creationId xmlns:a16="http://schemas.microsoft.com/office/drawing/2014/main" id="{81F50D07-01A0-8C76-99CD-FF2190B40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1853" y="1530978"/>
                <a:ext cx="1053283" cy="622426"/>
              </a:xfrm>
              <a:prstGeom prst="rect">
                <a:avLst/>
              </a:prstGeom>
            </p:spPr>
          </p:pic>
          <p:pic>
            <p:nvPicPr>
              <p:cNvPr id="7" name="Picture 6" descr="A purple and white logo&#10;&#10;AI-generated content may be incorrect.">
                <a:extLst>
                  <a:ext uri="{FF2B5EF4-FFF2-40B4-BE49-F238E27FC236}">
                    <a16:creationId xmlns:a16="http://schemas.microsoft.com/office/drawing/2014/main" id="{B36D8773-8045-1CD1-1019-BCA573DF0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1395" y="765544"/>
                <a:ext cx="2630006" cy="615259"/>
              </a:xfrm>
              <a:prstGeom prst="rect">
                <a:avLst/>
              </a:prstGeom>
            </p:spPr>
          </p:pic>
        </p:grpSp>
      </p:grpSp>
      <p:pic>
        <p:nvPicPr>
          <p:cNvPr id="9" name="Picture 8" descr="A group of people standing in front of a white wall&#10;&#10;Description automatically generated">
            <a:extLst>
              <a:ext uri="{FF2B5EF4-FFF2-40B4-BE49-F238E27FC236}">
                <a16:creationId xmlns:a16="http://schemas.microsoft.com/office/drawing/2014/main" id="{BF3A2FA5-FC5B-5739-B2F7-36AB51E92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40952" b="25238"/>
          <a:stretch/>
        </p:blipFill>
        <p:spPr>
          <a:xfrm>
            <a:off x="1008620" y="3746391"/>
            <a:ext cx="10450803" cy="2544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5C8B7F-EB3F-D592-A180-1D95F2024AA8}"/>
              </a:ext>
            </a:extLst>
          </p:cNvPr>
          <p:cNvSpPr txBox="1"/>
          <p:nvPr/>
        </p:nvSpPr>
        <p:spPr>
          <a:xfrm>
            <a:off x="923560" y="2905780"/>
            <a:ext cx="7731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NNECL Strategy Summary 2024 – 2027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1004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75728-1D41-6149-064E-B82B3FF18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11D6F63-C9E6-ED7F-DFD0-6311241A6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12935"/>
              </p:ext>
            </p:extLst>
          </p:nvPr>
        </p:nvGraphicFramePr>
        <p:xfrm>
          <a:off x="329609" y="262466"/>
          <a:ext cx="11366206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103">
                  <a:extLst>
                    <a:ext uri="{9D8B030D-6E8A-4147-A177-3AD203B41FA5}">
                      <a16:colId xmlns:a16="http://schemas.microsoft.com/office/drawing/2014/main" val="781134697"/>
                    </a:ext>
                  </a:extLst>
                </a:gridCol>
                <a:gridCol w="5683103">
                  <a:extLst>
                    <a:ext uri="{9D8B030D-6E8A-4147-A177-3AD203B41FA5}">
                      <a16:colId xmlns:a16="http://schemas.microsoft.com/office/drawing/2014/main" val="823779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NNECL has four core values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rgbClr val="6D49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Our pathway to success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rgbClr val="6D49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622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Each of these values reflects the charity we aspire to be, the people we recruit and nurture, the organisations we want to work with: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We make balanced, evidence-informed decisions grounded in a sustainable financial model.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134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Equality: We are working for a fair society which is inclusive and celebrates diversity.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We centre lived experience in all that we do, ensuring young people shape, inform, and influence our work at every level.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57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Initiative: We seek out effective educational practice and create opportunities.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We empower our community to transform educational outcomes for care-experienced and estranged young people.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424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Collaboration: We achieve more by working together to build relationships and provide personalised support.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We maintain an independent and resilient organisation, protecting our people, our members, and our future.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53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Making a difference: We produce useful, evidence-based work which contributes to systemic change.</a:t>
                      </a:r>
                      <a:endParaRPr lang="en-GB" b="1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 drive systemic change by influencing policy and removing barriers to education.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34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50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F0256-4F33-5DB7-94FA-4C14BC90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5ACC1A-8963-568F-8CF0-9C6508237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97729"/>
              </p:ext>
            </p:extLst>
          </p:nvPr>
        </p:nvGraphicFramePr>
        <p:xfrm>
          <a:off x="0" y="0"/>
          <a:ext cx="12191998" cy="682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913">
                  <a:extLst>
                    <a:ext uri="{9D8B030D-6E8A-4147-A177-3AD203B41FA5}">
                      <a16:colId xmlns:a16="http://schemas.microsoft.com/office/drawing/2014/main" val="1430661458"/>
                    </a:ext>
                  </a:extLst>
                </a:gridCol>
                <a:gridCol w="2201417">
                  <a:extLst>
                    <a:ext uri="{9D8B030D-6E8A-4147-A177-3AD203B41FA5}">
                      <a16:colId xmlns:a16="http://schemas.microsoft.com/office/drawing/2014/main" val="360327207"/>
                    </a:ext>
                  </a:extLst>
                </a:gridCol>
                <a:gridCol w="2201417">
                  <a:extLst>
                    <a:ext uri="{9D8B030D-6E8A-4147-A177-3AD203B41FA5}">
                      <a16:colId xmlns:a16="http://schemas.microsoft.com/office/drawing/2014/main" val="1240089099"/>
                    </a:ext>
                  </a:extLst>
                </a:gridCol>
                <a:gridCol w="2201417">
                  <a:extLst>
                    <a:ext uri="{9D8B030D-6E8A-4147-A177-3AD203B41FA5}">
                      <a16:colId xmlns:a16="http://schemas.microsoft.com/office/drawing/2014/main" val="1584766738"/>
                    </a:ext>
                  </a:extLst>
                </a:gridCol>
                <a:gridCol w="2201417">
                  <a:extLst>
                    <a:ext uri="{9D8B030D-6E8A-4147-A177-3AD203B41FA5}">
                      <a16:colId xmlns:a16="http://schemas.microsoft.com/office/drawing/2014/main" val="3393901313"/>
                    </a:ext>
                  </a:extLst>
                </a:gridCol>
                <a:gridCol w="2201417">
                  <a:extLst>
                    <a:ext uri="{9D8B030D-6E8A-4147-A177-3AD203B41FA5}">
                      <a16:colId xmlns:a16="http://schemas.microsoft.com/office/drawing/2014/main" val="3722064482"/>
                    </a:ext>
                  </a:extLst>
                </a:gridCol>
              </a:tblGrid>
              <a:tr h="1090923"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r>
                        <a:rPr lang="en-GB" sz="1600" dirty="0"/>
                        <a:t> Strategic </a:t>
                      </a:r>
                    </a:p>
                    <a:p>
                      <a:r>
                        <a:rPr lang="en-GB" sz="1600" dirty="0"/>
                        <a:t> Ambition</a:t>
                      </a:r>
                    </a:p>
                  </a:txBody>
                  <a:tcPr>
                    <a:solidFill>
                      <a:srgbClr val="6D496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</a:txBody>
                  <a:tcPr>
                    <a:solidFill>
                      <a:srgbClr val="6D496D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6D496D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6D496D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6D496D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rgbClr val="6D496D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26733"/>
                  </a:ext>
                </a:extLst>
              </a:tr>
              <a:tr h="1340277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Strategic </a:t>
                      </a:r>
                    </a:p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Priorities</a:t>
                      </a:r>
                    </a:p>
                  </a:txBody>
                  <a:tcPr>
                    <a:solidFill>
                      <a:srgbClr val="6D49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00" dirty="0">
                        <a:solidFill>
                          <a:srgbClr val="6D496D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00" dirty="0">
                          <a:solidFill>
                            <a:srgbClr val="6D496D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Member benefits and meeting young people’s needs</a:t>
                      </a:r>
                    </a:p>
                    <a:p>
                      <a:pPr algn="l"/>
                      <a:endParaRPr lang="en-GB" sz="1600" dirty="0">
                        <a:solidFill>
                          <a:srgbClr val="6D496D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00" dirty="0">
                        <a:solidFill>
                          <a:srgbClr val="6D496D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00" dirty="0">
                          <a:solidFill>
                            <a:srgbClr val="6D496D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Measuring our impact</a:t>
                      </a:r>
                    </a:p>
                    <a:p>
                      <a:pPr algn="l"/>
                      <a:endParaRPr lang="en-GB" sz="1600" dirty="0">
                        <a:solidFill>
                          <a:srgbClr val="6D496D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00" dirty="0">
                        <a:solidFill>
                          <a:srgbClr val="6D496D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00" dirty="0">
                          <a:solidFill>
                            <a:srgbClr val="6D496D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Realise the potential of NNECL programmes</a:t>
                      </a:r>
                    </a:p>
                    <a:p>
                      <a:pPr algn="l"/>
                      <a:endParaRPr lang="en-GB" sz="1600" dirty="0">
                        <a:solidFill>
                          <a:srgbClr val="6D496D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00" dirty="0">
                        <a:solidFill>
                          <a:srgbClr val="6D496D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00" dirty="0">
                          <a:solidFill>
                            <a:srgbClr val="6D496D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Raising NNECL’s profile</a:t>
                      </a:r>
                    </a:p>
                    <a:p>
                      <a:pPr algn="l"/>
                      <a:endParaRPr lang="en-GB" sz="1600" dirty="0">
                        <a:solidFill>
                          <a:srgbClr val="6D496D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00" dirty="0">
                        <a:solidFill>
                          <a:srgbClr val="6D496D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00" dirty="0">
                          <a:solidFill>
                            <a:srgbClr val="6D496D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Increasing our capacity</a:t>
                      </a:r>
                    </a:p>
                    <a:p>
                      <a:pPr algn="l"/>
                      <a:endParaRPr lang="en-GB" sz="1600" dirty="0">
                        <a:solidFill>
                          <a:srgbClr val="6D496D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81945"/>
                  </a:ext>
                </a:extLst>
              </a:tr>
              <a:tr h="1589631">
                <a:tc rowSpan="3"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End </a:t>
                      </a:r>
                    </a:p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Result</a:t>
                      </a:r>
                    </a:p>
                  </a:txBody>
                  <a:tcPr>
                    <a:solidFill>
                      <a:srgbClr val="6D49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We continue to listen to, understand, and quantify the needs across our membership community, using this insight to prioritise how we progressively meet those needs, particularly where this drives systemic change.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We systematically measure and record performance and delivery against our KPIs to ensure robust and consistent tracking of progress.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We deliver high-quality programmes and learning to our membership network, ensuring consistent excellence, relevance, and impact across all provision.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We strengthen our reputation as a leading voice in post-16 education for care-experienced learners through consistent, high-quality communications and engagement.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We grow sustainably by recruiting, developing, and retaining a skilled and committed workforce of staff and volunteers.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54438"/>
                  </a:ext>
                </a:extLst>
              </a:tr>
              <a:tr h="140261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D49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Lived experience remains at the heart of NNECL’s work, with young people shaping, informing, and influencing all strategic decisions and delivery.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We clearly demonstrate our impact and value through evidence-based reporting and insight drawn from our performance data.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We expand the reach and influence of our knowledge by developing and scaling products and resources for members.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Care-experienced learners and their supporters understand and recognise NNECL member institutions as high-quality, trusted providers of education and support.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We operate efficiently and effectively, with strong systems and processes that support high-quality delivery and organisational resilience.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422549"/>
                  </a:ext>
                </a:extLst>
              </a:tr>
              <a:tr h="140261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D49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We translate insight from members and young people into improved support, services, and resources that deliver tangible benefits across the membership community.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We use insight from our performance and impact data to inform decision-making and drive continuous improvement across our programmes and activities.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We generate and analyse insights from our programmes and membership activity, using these to strengthen our advocacy and drive systemic change.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We increase the visibility and recognition of NNECL and our area of focus across key stakeholders, sectors, and wider society.</a:t>
                      </a:r>
                    </a:p>
                    <a:p>
                      <a:endParaRPr lang="en-GB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Our remote-first working approach is embedded and aligned with our values, enabling flexible, inclusive, and productive ways of working.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162722"/>
                  </a:ext>
                </a:extLst>
              </a:tr>
            </a:tbl>
          </a:graphicData>
        </a:graphic>
      </p:graphicFrame>
      <p:pic>
        <p:nvPicPr>
          <p:cNvPr id="9" name="Drawing 4">
            <a:extLst>
              <a:ext uri="{FF2B5EF4-FFF2-40B4-BE49-F238E27FC236}">
                <a16:creationId xmlns:a16="http://schemas.microsoft.com/office/drawing/2014/main" id="{8E5DD79B-09E3-8DDA-2CBC-D8B6C85C4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43011" y="197126"/>
            <a:ext cx="812726" cy="620567"/>
          </a:xfrm>
          <a:prstGeom prst="rect">
            <a:avLst/>
          </a:prstGeom>
        </p:spPr>
      </p:pic>
      <p:pic>
        <p:nvPicPr>
          <p:cNvPr id="14" name="Drawing 2">
            <a:extLst>
              <a:ext uri="{FF2B5EF4-FFF2-40B4-BE49-F238E27FC236}">
                <a16:creationId xmlns:a16="http://schemas.microsoft.com/office/drawing/2014/main" id="{02460559-3589-64DF-EB4E-A57645D805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95982" y="250784"/>
            <a:ext cx="861468" cy="620567"/>
          </a:xfrm>
          <a:prstGeom prst="rect">
            <a:avLst/>
          </a:prstGeom>
        </p:spPr>
      </p:pic>
      <p:pic>
        <p:nvPicPr>
          <p:cNvPr id="15" name="Drawing 11">
            <a:extLst>
              <a:ext uri="{FF2B5EF4-FFF2-40B4-BE49-F238E27FC236}">
                <a16:creationId xmlns:a16="http://schemas.microsoft.com/office/drawing/2014/main" id="{54779731-EA79-121E-F081-0D6CCE0705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68762" y="197127"/>
            <a:ext cx="939974" cy="620566"/>
          </a:xfrm>
          <a:prstGeom prst="rect">
            <a:avLst/>
          </a:prstGeom>
        </p:spPr>
      </p:pic>
      <p:pic>
        <p:nvPicPr>
          <p:cNvPr id="16" name="Drawing 8">
            <a:extLst>
              <a:ext uri="{FF2B5EF4-FFF2-40B4-BE49-F238E27FC236}">
                <a16:creationId xmlns:a16="http://schemas.microsoft.com/office/drawing/2014/main" id="{A35ABF10-9A6A-3EE5-2E56-E58B67392AF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997560" y="286234"/>
            <a:ext cx="554254" cy="534310"/>
          </a:xfrm>
          <a:prstGeom prst="rect">
            <a:avLst/>
          </a:prstGeom>
        </p:spPr>
      </p:pic>
      <p:pic>
        <p:nvPicPr>
          <p:cNvPr id="17" name="Drawing 13">
            <a:extLst>
              <a:ext uri="{FF2B5EF4-FFF2-40B4-BE49-F238E27FC236}">
                <a16:creationId xmlns:a16="http://schemas.microsoft.com/office/drawing/2014/main" id="{0F692B8C-20CE-C8F6-8FAF-A542D70C93D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271944" y="243105"/>
            <a:ext cx="812726" cy="6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0D70E-04B0-9119-D516-FE92A7E56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50164C-B754-BC7A-07B7-82173B099297}"/>
              </a:ext>
            </a:extLst>
          </p:cNvPr>
          <p:cNvGrpSpPr/>
          <p:nvPr/>
        </p:nvGrpSpPr>
        <p:grpSpPr>
          <a:xfrm>
            <a:off x="8829417" y="451738"/>
            <a:ext cx="2630006" cy="1612710"/>
            <a:chOff x="8829417" y="451738"/>
            <a:chExt cx="2630006" cy="16127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0948B5-7DAA-FCB9-CF40-0F39F5C82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417" y="1217172"/>
              <a:ext cx="847276" cy="847276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77F2A1-3E1B-E5A0-ED28-2DA9F7E892F2}"/>
                </a:ext>
              </a:extLst>
            </p:cNvPr>
            <p:cNvGrpSpPr/>
            <p:nvPr/>
          </p:nvGrpSpPr>
          <p:grpSpPr>
            <a:xfrm>
              <a:off x="8829417" y="451738"/>
              <a:ext cx="2630006" cy="1387860"/>
              <a:chOff x="8691395" y="765544"/>
              <a:chExt cx="2630006" cy="1387860"/>
            </a:xfrm>
          </p:grpSpPr>
          <p:pic>
            <p:nvPicPr>
              <p:cNvPr id="6" name="Picture 5" descr="A white rectangular sign with blue text&#10;&#10;AI-generated content may be incorrect.">
                <a:extLst>
                  <a:ext uri="{FF2B5EF4-FFF2-40B4-BE49-F238E27FC236}">
                    <a16:creationId xmlns:a16="http://schemas.microsoft.com/office/drawing/2014/main" id="{2B62F4AB-8EB7-B11B-CD24-140BF9471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1853" y="1530978"/>
                <a:ext cx="1053283" cy="622426"/>
              </a:xfrm>
              <a:prstGeom prst="rect">
                <a:avLst/>
              </a:prstGeom>
            </p:spPr>
          </p:pic>
          <p:pic>
            <p:nvPicPr>
              <p:cNvPr id="7" name="Picture 6" descr="A purple and white logo&#10;&#10;AI-generated content may be incorrect.">
                <a:extLst>
                  <a:ext uri="{FF2B5EF4-FFF2-40B4-BE49-F238E27FC236}">
                    <a16:creationId xmlns:a16="http://schemas.microsoft.com/office/drawing/2014/main" id="{E6C95B97-C184-036F-91B1-7127E0580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1395" y="765544"/>
                <a:ext cx="2630006" cy="615259"/>
              </a:xfrm>
              <a:prstGeom prst="rect">
                <a:avLst/>
              </a:prstGeom>
            </p:spPr>
          </p:pic>
        </p:grpSp>
      </p:grpSp>
      <p:pic>
        <p:nvPicPr>
          <p:cNvPr id="9" name="Picture 8" descr="A group of people standing in front of a white wall&#10;&#10;Description automatically generated">
            <a:extLst>
              <a:ext uri="{FF2B5EF4-FFF2-40B4-BE49-F238E27FC236}">
                <a16:creationId xmlns:a16="http://schemas.microsoft.com/office/drawing/2014/main" id="{D4BC6B07-600C-70CB-4954-CBC4393F7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40952" b="25238"/>
          <a:stretch/>
        </p:blipFill>
        <p:spPr>
          <a:xfrm>
            <a:off x="922355" y="3978834"/>
            <a:ext cx="10450803" cy="2544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3AAF55-1001-5B57-F8B6-D32BCA775BB3}"/>
              </a:ext>
            </a:extLst>
          </p:cNvPr>
          <p:cNvSpPr txBox="1"/>
          <p:nvPr/>
        </p:nvSpPr>
        <p:spPr>
          <a:xfrm>
            <a:off x="922355" y="2378396"/>
            <a:ext cx="104800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NNECL.ORG</a:t>
            </a:r>
          </a:p>
          <a:p>
            <a:pPr>
              <a:buNone/>
            </a:pPr>
            <a:endParaRPr lang="en-GB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Clarence Centre for Enterprise and Innovation @LSBU | 6 St George’s Circus | Elephant and Castle | London | SE1 6FE</a:t>
            </a:r>
          </a:p>
          <a:p>
            <a:pPr>
              <a:buNone/>
            </a:pP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>
              <a:buNone/>
            </a:pP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Our charity no is 1180793.  </a:t>
            </a:r>
            <a:r>
              <a:rPr lang="en-GB" sz="1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</a:t>
            </a: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 raise our income through membership </a:t>
            </a:r>
            <a:r>
              <a:rPr lang="en-GB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| </a:t>
            </a: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training and consultancy</a:t>
            </a:r>
            <a:r>
              <a:rPr lang="en-GB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| </a:t>
            </a: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generous individual donors </a:t>
            </a:r>
            <a:r>
              <a:rPr lang="en-GB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| </a:t>
            </a: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 grants from foundations who share our mission to transform the educational outcomes of young people with experience of being in care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430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C1E281C51F44AA135169012920828" ma:contentTypeVersion="12" ma:contentTypeDescription="Create a new document." ma:contentTypeScope="" ma:versionID="866f8814b1000d16c38b7ed33f29d42e">
  <xsd:schema xmlns:xsd="http://www.w3.org/2001/XMLSchema" xmlns:xs="http://www.w3.org/2001/XMLSchema" xmlns:p="http://schemas.microsoft.com/office/2006/metadata/properties" xmlns:ns2="ee43aecf-5b9c-4576-a661-c0898f57b61b" xmlns:ns3="b1627ba1-b92e-4834-a3ed-20e2db0c8dbf" targetNamespace="http://schemas.microsoft.com/office/2006/metadata/properties" ma:root="true" ma:fieldsID="28bd39e1a992d5b742e0bb020594579b" ns2:_="" ns3:_="">
    <xsd:import namespace="ee43aecf-5b9c-4576-a661-c0898f57b61b"/>
    <xsd:import namespace="b1627ba1-b92e-4834-a3ed-20e2db0c8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3aecf-5b9c-4576-a661-c0898f57b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3efee5d-529f-4f08-a171-2237f8505f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27ba1-b92e-4834-a3ed-20e2db0c8db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f649d8f-0cb1-4690-b1f8-124d58b1f8ac}" ma:internalName="TaxCatchAll" ma:showField="CatchAllData" ma:web="b1627ba1-b92e-4834-a3ed-20e2db0c8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43aecf-5b9c-4576-a661-c0898f57b61b">
      <Terms xmlns="http://schemas.microsoft.com/office/infopath/2007/PartnerControls"/>
    </lcf76f155ced4ddcb4097134ff3c332f>
    <TaxCatchAll xmlns="b1627ba1-b92e-4834-a3ed-20e2db0c8dbf" xsi:nil="true"/>
  </documentManagement>
</p:properties>
</file>

<file path=customXml/itemProps1.xml><?xml version="1.0" encoding="utf-8"?>
<ds:datastoreItem xmlns:ds="http://schemas.openxmlformats.org/officeDocument/2006/customXml" ds:itemID="{27770FCD-87AD-4E4F-B44D-2E64190A2708}"/>
</file>

<file path=customXml/itemProps2.xml><?xml version="1.0" encoding="utf-8"?>
<ds:datastoreItem xmlns:ds="http://schemas.openxmlformats.org/officeDocument/2006/customXml" ds:itemID="{C74E6315-49E1-439C-9258-2833D778E40C}"/>
</file>

<file path=customXml/itemProps3.xml><?xml version="1.0" encoding="utf-8"?>
<ds:datastoreItem xmlns:ds="http://schemas.openxmlformats.org/officeDocument/2006/customXml" ds:itemID="{52538E68-1889-43C0-8DC1-1A47331E52BE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638</Words>
  <Application>Microsoft Office PowerPoint</Application>
  <PresentationFormat>Widescreen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Denise Rawls</dc:creator>
  <cp:lastModifiedBy>Denise Rawls</cp:lastModifiedBy>
  <cp:revision>1</cp:revision>
  <dcterms:created xsi:type="dcterms:W3CDTF">2026-04-27T15:08:36Z</dcterms:created>
  <dcterms:modified xsi:type="dcterms:W3CDTF">2026-04-27T16:51:53Z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0x010100F77C1E281C51F44AA135169012920828</vt:lpwstr>
  </property>
</Properties>
</file>