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8288000" cy="10287000"/>
  <p:notesSz cx="6858000" cy="9144000"/>
  <p:embeddedFontLst>
    <p:embeddedFont>
      <p:font typeface="Garet" panose="020B0604020202020204" charset="0"/>
      <p:regular r:id="rId19"/>
    </p:embeddedFont>
    <p:embeddedFont>
      <p:font typeface="Garet Bold" panose="020B0604020202020204"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22" autoAdjust="0"/>
  </p:normalViewPr>
  <p:slideViewPr>
    <p:cSldViewPr>
      <p:cViewPr varScale="1">
        <p:scale>
          <a:sx n="49" d="100"/>
          <a:sy n="49" d="100"/>
        </p:scale>
        <p:origin x="364"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3.jpeg"/><Relationship Id="rId1" Type="http://schemas.openxmlformats.org/officeDocument/2006/relationships/slideLayout" Target="../slideLayouts/slideLayout7.xml"/><Relationship Id="rId5" Type="http://schemas.openxmlformats.org/officeDocument/2006/relationships/image" Target="../media/image7.jpg"/><Relationship Id="rId4" Type="http://schemas.openxmlformats.org/officeDocument/2006/relationships/image" Target="../media/image2.svg"/></Relationships>
</file>

<file path=ppt/slides/_rels/slide1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4.sv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12.xml.rels><?xml version="1.0" encoding="UTF-8" standalone="yes"?>
<Relationships xmlns="http://schemas.openxmlformats.org/package/2006/relationships"><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image" Target="../media/image4.svg"/><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svg"/><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sv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7.jp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sv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sv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18" Type="http://schemas.openxmlformats.org/officeDocument/2006/relationships/image" Target="../media/image30.png"/><Relationship Id="rId3" Type="http://schemas.openxmlformats.org/officeDocument/2006/relationships/image" Target="../media/image15.png"/><Relationship Id="rId21" Type="http://schemas.openxmlformats.org/officeDocument/2006/relationships/image" Target="../media/image7.jpg"/><Relationship Id="rId7" Type="http://schemas.openxmlformats.org/officeDocument/2006/relationships/image" Target="../media/image19.png"/><Relationship Id="rId12" Type="http://schemas.openxmlformats.org/officeDocument/2006/relationships/image" Target="../media/image24.png"/><Relationship Id="rId17" Type="http://schemas.openxmlformats.org/officeDocument/2006/relationships/image" Target="../media/image29.png"/><Relationship Id="rId2" Type="http://schemas.openxmlformats.org/officeDocument/2006/relationships/image" Target="../media/image4.svg"/><Relationship Id="rId16" Type="http://schemas.openxmlformats.org/officeDocument/2006/relationships/image" Target="../media/image28.png"/><Relationship Id="rId20"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png"/><Relationship Id="rId19" Type="http://schemas.openxmlformats.org/officeDocument/2006/relationships/image" Target="../media/image31.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25803" y="5959562"/>
            <a:ext cx="16199752" cy="4015589"/>
            <a:chOff x="0" y="0"/>
            <a:chExt cx="2509766" cy="622120"/>
          </a:xfrm>
        </p:grpSpPr>
        <p:sp>
          <p:nvSpPr>
            <p:cNvPr id="3" name="Freeform 3"/>
            <p:cNvSpPr/>
            <p:nvPr/>
          </p:nvSpPr>
          <p:spPr>
            <a:xfrm>
              <a:off x="0" y="0"/>
              <a:ext cx="2509766" cy="622120"/>
            </a:xfrm>
            <a:custGeom>
              <a:avLst/>
              <a:gdLst/>
              <a:ahLst/>
              <a:cxnLst/>
              <a:rect l="l" t="t" r="r" b="b"/>
              <a:pathLst>
                <a:path w="2509766" h="622120">
                  <a:moveTo>
                    <a:pt x="10992" y="0"/>
                  </a:moveTo>
                  <a:lnTo>
                    <a:pt x="2498774" y="0"/>
                  </a:lnTo>
                  <a:cubicBezTo>
                    <a:pt x="2504844" y="0"/>
                    <a:pt x="2509766" y="4921"/>
                    <a:pt x="2509766" y="10992"/>
                  </a:cubicBezTo>
                  <a:lnTo>
                    <a:pt x="2509766" y="611128"/>
                  </a:lnTo>
                  <a:cubicBezTo>
                    <a:pt x="2509766" y="614043"/>
                    <a:pt x="2508608" y="616839"/>
                    <a:pt x="2506546" y="618900"/>
                  </a:cubicBezTo>
                  <a:cubicBezTo>
                    <a:pt x="2504485" y="620962"/>
                    <a:pt x="2501689" y="622120"/>
                    <a:pt x="2498774" y="622120"/>
                  </a:cubicBezTo>
                  <a:lnTo>
                    <a:pt x="10992" y="622120"/>
                  </a:lnTo>
                  <a:cubicBezTo>
                    <a:pt x="4921" y="622120"/>
                    <a:pt x="0" y="617199"/>
                    <a:pt x="0" y="611128"/>
                  </a:cubicBezTo>
                  <a:lnTo>
                    <a:pt x="0" y="10992"/>
                  </a:lnTo>
                  <a:cubicBezTo>
                    <a:pt x="0" y="4921"/>
                    <a:pt x="4921" y="0"/>
                    <a:pt x="10992" y="0"/>
                  </a:cubicBezTo>
                  <a:close/>
                </a:path>
              </a:pathLst>
            </a:custGeom>
            <a:blipFill>
              <a:blip r:embed="rId2">
                <a:alphaModFix amt="67000"/>
              </a:blip>
              <a:stretch>
                <a:fillRect t="-42423" b="-126692"/>
              </a:stretch>
            </a:blipFill>
          </p:spPr>
          <p:txBody>
            <a:bodyPr/>
            <a:lstStyle/>
            <a:p>
              <a:endParaRPr lang="en-GB"/>
            </a:p>
          </p:txBody>
        </p:sp>
      </p:grpSp>
      <p:sp>
        <p:nvSpPr>
          <p:cNvPr id="4" name="Freeform 4"/>
          <p:cNvSpPr/>
          <p:nvPr/>
        </p:nvSpPr>
        <p:spPr>
          <a:xfrm>
            <a:off x="15172072" y="1830695"/>
            <a:ext cx="1953483" cy="539650"/>
          </a:xfrm>
          <a:custGeom>
            <a:avLst/>
            <a:gdLst/>
            <a:ahLst/>
            <a:cxnLst/>
            <a:rect l="l" t="t" r="r" b="b"/>
            <a:pathLst>
              <a:path w="1953483" h="539650">
                <a:moveTo>
                  <a:pt x="0" y="0"/>
                </a:moveTo>
                <a:lnTo>
                  <a:pt x="1953483" y="0"/>
                </a:lnTo>
                <a:lnTo>
                  <a:pt x="1953483" y="539650"/>
                </a:lnTo>
                <a:lnTo>
                  <a:pt x="0" y="53965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5"/>
          <p:cNvSpPr/>
          <p:nvPr/>
        </p:nvSpPr>
        <p:spPr>
          <a:xfrm>
            <a:off x="1028700" y="1448371"/>
            <a:ext cx="5565007" cy="1304299"/>
          </a:xfrm>
          <a:custGeom>
            <a:avLst/>
            <a:gdLst/>
            <a:ahLst/>
            <a:cxnLst/>
            <a:rect l="l" t="t" r="r" b="b"/>
            <a:pathLst>
              <a:path w="5565007" h="1304299">
                <a:moveTo>
                  <a:pt x="0" y="0"/>
                </a:moveTo>
                <a:lnTo>
                  <a:pt x="5565007" y="0"/>
                </a:lnTo>
                <a:lnTo>
                  <a:pt x="5565007" y="1304298"/>
                </a:lnTo>
                <a:lnTo>
                  <a:pt x="0" y="1304298"/>
                </a:lnTo>
                <a:lnTo>
                  <a:pt x="0" y="0"/>
                </a:lnTo>
                <a:close/>
              </a:path>
            </a:pathLst>
          </a:custGeom>
          <a:blipFill>
            <a:blip r:embed="rId4"/>
            <a:stretch>
              <a:fillRect/>
            </a:stretch>
          </a:blipFill>
        </p:spPr>
        <p:txBody>
          <a:bodyPr/>
          <a:lstStyle/>
          <a:p>
            <a:endParaRPr lang="en-GB"/>
          </a:p>
        </p:txBody>
      </p:sp>
      <p:sp>
        <p:nvSpPr>
          <p:cNvPr id="6" name="TextBox 6"/>
          <p:cNvSpPr txBox="1"/>
          <p:nvPr/>
        </p:nvSpPr>
        <p:spPr>
          <a:xfrm>
            <a:off x="925803" y="4022813"/>
            <a:ext cx="11999568" cy="1461450"/>
          </a:xfrm>
          <a:prstGeom prst="rect">
            <a:avLst/>
          </a:prstGeom>
        </p:spPr>
        <p:txBody>
          <a:bodyPr lIns="0" tIns="0" rIns="0" bIns="0" rtlCol="0" anchor="t">
            <a:spAutoFit/>
          </a:bodyPr>
          <a:lstStyle/>
          <a:p>
            <a:pPr algn="l">
              <a:lnSpc>
                <a:spcPts val="5309"/>
              </a:lnSpc>
            </a:pPr>
            <a:r>
              <a:rPr lang="en-US" sz="5589" b="1" spc="-273">
                <a:solidFill>
                  <a:srgbClr val="000000"/>
                </a:solidFill>
                <a:latin typeface="Garet Bold"/>
                <a:ea typeface="Garet Bold"/>
                <a:cs typeface="Garet Bold"/>
                <a:sym typeface="Garet Bold"/>
              </a:rPr>
              <a:t>Trustee Recruitment Pack</a:t>
            </a:r>
          </a:p>
          <a:p>
            <a:pPr algn="l">
              <a:lnSpc>
                <a:spcPts val="6539"/>
              </a:lnSpc>
            </a:pPr>
            <a:r>
              <a:rPr lang="en-US" sz="5589" b="1" spc="-273">
                <a:solidFill>
                  <a:srgbClr val="000000"/>
                </a:solidFill>
                <a:latin typeface="Garet Bold"/>
                <a:ea typeface="Garet Bold"/>
                <a:cs typeface="Garet Bold"/>
                <a:sym typeface="Garet Bold"/>
              </a:rPr>
              <a:t>June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2279277"/>
            <a:ext cx="4272934" cy="5950819"/>
            <a:chOff x="0" y="0"/>
            <a:chExt cx="615260" cy="856859"/>
          </a:xfrm>
        </p:grpSpPr>
        <p:sp>
          <p:nvSpPr>
            <p:cNvPr id="3" name="Freeform 3"/>
            <p:cNvSpPr/>
            <p:nvPr/>
          </p:nvSpPr>
          <p:spPr>
            <a:xfrm>
              <a:off x="0" y="0"/>
              <a:ext cx="615260" cy="856859"/>
            </a:xfrm>
            <a:custGeom>
              <a:avLst/>
              <a:gdLst/>
              <a:ahLst/>
              <a:cxnLst/>
              <a:rect l="l" t="t" r="r" b="b"/>
              <a:pathLst>
                <a:path w="615260" h="856859">
                  <a:moveTo>
                    <a:pt x="41673" y="0"/>
                  </a:moveTo>
                  <a:lnTo>
                    <a:pt x="573587" y="0"/>
                  </a:lnTo>
                  <a:cubicBezTo>
                    <a:pt x="596602" y="0"/>
                    <a:pt x="615260" y="18657"/>
                    <a:pt x="615260" y="41673"/>
                  </a:cubicBezTo>
                  <a:lnTo>
                    <a:pt x="615260" y="815186"/>
                  </a:lnTo>
                  <a:cubicBezTo>
                    <a:pt x="615260" y="838201"/>
                    <a:pt x="596602" y="856859"/>
                    <a:pt x="573587" y="856859"/>
                  </a:cubicBezTo>
                  <a:lnTo>
                    <a:pt x="41673" y="856859"/>
                  </a:lnTo>
                  <a:cubicBezTo>
                    <a:pt x="18657" y="856859"/>
                    <a:pt x="0" y="838201"/>
                    <a:pt x="0" y="815186"/>
                  </a:cubicBezTo>
                  <a:lnTo>
                    <a:pt x="0" y="41673"/>
                  </a:lnTo>
                  <a:cubicBezTo>
                    <a:pt x="0" y="18657"/>
                    <a:pt x="18657" y="0"/>
                    <a:pt x="41673" y="0"/>
                  </a:cubicBezTo>
                  <a:close/>
                </a:path>
              </a:pathLst>
            </a:custGeom>
            <a:blipFill>
              <a:blip r:embed="rId2"/>
              <a:stretch>
                <a:fillRect l="-25557" t="-19302" r="-19196" b="-15207"/>
              </a:stretch>
            </a:blipFill>
          </p:spPr>
          <p:txBody>
            <a:bodyPr/>
            <a:lstStyle/>
            <a:p>
              <a:endParaRPr lang="en-GB"/>
            </a:p>
          </p:txBody>
        </p:sp>
      </p:grpSp>
      <p:sp>
        <p:nvSpPr>
          <p:cNvPr id="4" name="TextBox 4"/>
          <p:cNvSpPr txBox="1"/>
          <p:nvPr/>
        </p:nvSpPr>
        <p:spPr>
          <a:xfrm>
            <a:off x="887330" y="688160"/>
            <a:ext cx="15273686" cy="1098551"/>
          </a:xfrm>
          <a:prstGeom prst="rect">
            <a:avLst/>
          </a:prstGeom>
        </p:spPr>
        <p:txBody>
          <a:bodyPr lIns="0" tIns="0" rIns="0" bIns="0" rtlCol="0" anchor="t">
            <a:spAutoFit/>
          </a:bodyPr>
          <a:lstStyle/>
          <a:p>
            <a:pPr marL="0" lvl="0" indent="0" algn="l">
              <a:lnSpc>
                <a:spcPts val="8749"/>
              </a:lnSpc>
              <a:spcBef>
                <a:spcPct val="0"/>
              </a:spcBef>
            </a:pPr>
            <a:r>
              <a:rPr lang="en-US" sz="6999" b="1" u="none" strike="noStrike" spc="-342">
                <a:solidFill>
                  <a:srgbClr val="000000"/>
                </a:solidFill>
                <a:latin typeface="Garet Bold"/>
                <a:ea typeface="Garet Bold"/>
                <a:cs typeface="Garet Bold"/>
                <a:sym typeface="Garet Bold"/>
              </a:rPr>
              <a:t>Our team</a:t>
            </a:r>
          </a:p>
        </p:txBody>
      </p:sp>
      <p:sp>
        <p:nvSpPr>
          <p:cNvPr id="5" name="TextBox 5"/>
          <p:cNvSpPr txBox="1"/>
          <p:nvPr/>
        </p:nvSpPr>
        <p:spPr>
          <a:xfrm>
            <a:off x="5842657" y="1853386"/>
            <a:ext cx="10464143" cy="6916894"/>
          </a:xfrm>
          <a:prstGeom prst="rect">
            <a:avLst/>
          </a:prstGeom>
        </p:spPr>
        <p:txBody>
          <a:bodyPr wrap="square" lIns="0" tIns="0" rIns="0" bIns="0" rtlCol="0" anchor="t">
            <a:spAutoFit/>
          </a:bodyPr>
          <a:lstStyle/>
          <a:p>
            <a:pPr algn="l">
              <a:lnSpc>
                <a:spcPts val="3299"/>
              </a:lnSpc>
            </a:pPr>
            <a:endParaRPr dirty="0"/>
          </a:p>
          <a:p>
            <a:pPr algn="l"/>
            <a:r>
              <a:rPr lang="en-US" sz="2199" dirty="0">
                <a:latin typeface="Garet"/>
                <a:ea typeface="Garet"/>
                <a:cs typeface="Garet"/>
                <a:sym typeface="Garet"/>
              </a:rPr>
              <a:t>We employ three people full-time in our core team - our Executive Director, our Programme Manager and a Programme Support Officer. Close-knit and collaborative, we bring together our professional skills, our lived experienced of care, and our dedication to support the people who guide our learners every day and help make a real difference in their educational journeys.</a:t>
            </a:r>
          </a:p>
          <a:p>
            <a:pPr algn="ctr"/>
            <a:endParaRPr lang="en-US" sz="2199" dirty="0">
              <a:latin typeface="Garet"/>
              <a:ea typeface="Garet"/>
              <a:cs typeface="Garet"/>
              <a:sym typeface="Garet"/>
            </a:endParaRPr>
          </a:p>
          <a:p>
            <a:pPr algn="l"/>
            <a:r>
              <a:rPr lang="en-US" sz="2199" dirty="0">
                <a:latin typeface="Garet"/>
                <a:ea typeface="Garet"/>
                <a:cs typeface="Garet"/>
                <a:sym typeface="Garet"/>
              </a:rPr>
              <a:t>We have a team of freelance Quality Mark Assessors. With backgrounds spanning a wide range of roles supporting young people’s educational journeys. Our Assessors bring valuable knowledge and practical understanding to each Quality Mark submission. </a:t>
            </a:r>
          </a:p>
          <a:p>
            <a:pPr algn="l"/>
            <a:endParaRPr lang="en-US" sz="2199" dirty="0">
              <a:latin typeface="Garet"/>
              <a:ea typeface="Garet"/>
              <a:cs typeface="Garet"/>
              <a:sym typeface="Garet"/>
            </a:endParaRPr>
          </a:p>
          <a:p>
            <a:pPr algn="l"/>
            <a:r>
              <a:rPr lang="en-US" sz="2199" dirty="0">
                <a:latin typeface="Garet"/>
                <a:ea typeface="Garet"/>
                <a:cs typeface="Garet"/>
                <a:sym typeface="Garet"/>
              </a:rPr>
              <a:t>Our National Strategy Group (NSG) is the central forum for communication across our eight Regional Groups. The NSG membership is made up of Regional Group representatives and national organisations committed to the progression and support of care-experienced young people through apprenticeships, further and higher education.</a:t>
            </a:r>
          </a:p>
          <a:p>
            <a:pPr algn="l">
              <a:lnSpc>
                <a:spcPts val="3299"/>
              </a:lnSpc>
            </a:pPr>
            <a:endParaRPr lang="en-US" sz="2199" dirty="0">
              <a:solidFill>
                <a:srgbClr val="737373"/>
              </a:solidFill>
              <a:latin typeface="Garet"/>
              <a:ea typeface="Garet"/>
              <a:cs typeface="Garet"/>
              <a:sym typeface="Garet"/>
            </a:endParaRPr>
          </a:p>
        </p:txBody>
      </p:sp>
      <p:sp>
        <p:nvSpPr>
          <p:cNvPr id="6" name="Freeform 6"/>
          <p:cNvSpPr/>
          <p:nvPr/>
        </p:nvSpPr>
        <p:spPr>
          <a:xfrm>
            <a:off x="0" y="8737465"/>
            <a:ext cx="3443411" cy="1549535"/>
          </a:xfrm>
          <a:custGeom>
            <a:avLst/>
            <a:gdLst/>
            <a:ahLst/>
            <a:cxnLst/>
            <a:rect l="l" t="t" r="r" b="b"/>
            <a:pathLst>
              <a:path w="3443411" h="1549535">
                <a:moveTo>
                  <a:pt x="0" y="0"/>
                </a:moveTo>
                <a:lnTo>
                  <a:pt x="3443411" y="0"/>
                </a:lnTo>
                <a:lnTo>
                  <a:pt x="3443411" y="1549535"/>
                </a:lnTo>
                <a:lnTo>
                  <a:pt x="0" y="154953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7" name="Freeform 7"/>
          <p:cNvSpPr/>
          <p:nvPr/>
        </p:nvSpPr>
        <p:spPr>
          <a:xfrm>
            <a:off x="15255267" y="1086052"/>
            <a:ext cx="1953483" cy="539650"/>
          </a:xfrm>
          <a:custGeom>
            <a:avLst/>
            <a:gdLst/>
            <a:ahLst/>
            <a:cxnLst/>
            <a:rect l="l" t="t" r="r" b="b"/>
            <a:pathLst>
              <a:path w="1953483" h="539650">
                <a:moveTo>
                  <a:pt x="0" y="0"/>
                </a:moveTo>
                <a:lnTo>
                  <a:pt x="1953483" y="0"/>
                </a:lnTo>
                <a:lnTo>
                  <a:pt x="1953483" y="539650"/>
                </a:lnTo>
                <a:lnTo>
                  <a:pt x="0" y="53965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9" name="TextBox 8">
            <a:extLst>
              <a:ext uri="{FF2B5EF4-FFF2-40B4-BE49-F238E27FC236}">
                <a16:creationId xmlns:a16="http://schemas.microsoft.com/office/drawing/2014/main" id="{45C3F6FE-F290-5993-82E0-89478156D87E}"/>
              </a:ext>
            </a:extLst>
          </p:cNvPr>
          <p:cNvSpPr txBox="1"/>
          <p:nvPr/>
        </p:nvSpPr>
        <p:spPr>
          <a:xfrm>
            <a:off x="958015" y="8368133"/>
            <a:ext cx="4414304" cy="369332"/>
          </a:xfrm>
          <a:prstGeom prst="rect">
            <a:avLst/>
          </a:prstGeom>
          <a:noFill/>
        </p:spPr>
        <p:txBody>
          <a:bodyPr wrap="square" rtlCol="0">
            <a:spAutoFit/>
          </a:bodyPr>
          <a:lstStyle/>
          <a:p>
            <a:r>
              <a:rPr lang="en-GB" dirty="0">
                <a:latin typeface="Garet" panose="020B0604020202020204" charset="0"/>
              </a:rPr>
              <a:t>L – R Denise, Shaunna and Sian</a:t>
            </a:r>
          </a:p>
        </p:txBody>
      </p:sp>
      <p:pic>
        <p:nvPicPr>
          <p:cNvPr id="11" name="Picture 10">
            <a:extLst>
              <a:ext uri="{FF2B5EF4-FFF2-40B4-BE49-F238E27FC236}">
                <a16:creationId xmlns:a16="http://schemas.microsoft.com/office/drawing/2014/main" id="{0C45A24E-8C6C-FF61-9128-7674C1C990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35000" y="8814990"/>
            <a:ext cx="4596161" cy="80888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632991"/>
            <a:ext cx="15273686" cy="1098551"/>
          </a:xfrm>
          <a:prstGeom prst="rect">
            <a:avLst/>
          </a:prstGeom>
        </p:spPr>
        <p:txBody>
          <a:bodyPr lIns="0" tIns="0" rIns="0" bIns="0" rtlCol="0" anchor="t">
            <a:spAutoFit/>
          </a:bodyPr>
          <a:lstStyle/>
          <a:p>
            <a:pPr marL="0" lvl="0" indent="0" algn="l">
              <a:lnSpc>
                <a:spcPts val="8749"/>
              </a:lnSpc>
              <a:spcBef>
                <a:spcPct val="0"/>
              </a:spcBef>
            </a:pPr>
            <a:r>
              <a:rPr lang="en-US" sz="6999" b="1" u="none" strike="noStrike" spc="-342">
                <a:solidFill>
                  <a:srgbClr val="000000"/>
                </a:solidFill>
                <a:latin typeface="Garet Bold"/>
                <a:ea typeface="Garet Bold"/>
                <a:cs typeface="Garet Bold"/>
                <a:sym typeface="Garet Bold"/>
              </a:rPr>
              <a:t>Our Trustees</a:t>
            </a:r>
          </a:p>
        </p:txBody>
      </p:sp>
      <p:sp>
        <p:nvSpPr>
          <p:cNvPr id="3" name="TextBox 3"/>
          <p:cNvSpPr txBox="1"/>
          <p:nvPr/>
        </p:nvSpPr>
        <p:spPr>
          <a:xfrm>
            <a:off x="1028700" y="1836316"/>
            <a:ext cx="16481847" cy="1692130"/>
          </a:xfrm>
          <a:prstGeom prst="rect">
            <a:avLst/>
          </a:prstGeom>
        </p:spPr>
        <p:txBody>
          <a:bodyPr lIns="0" tIns="0" rIns="0" bIns="0" rtlCol="0" anchor="t">
            <a:spAutoFit/>
          </a:bodyPr>
          <a:lstStyle/>
          <a:p>
            <a:pPr algn="l"/>
            <a:r>
              <a:rPr lang="en-US" sz="2199" dirty="0">
                <a:latin typeface="Garet"/>
                <a:ea typeface="Garet"/>
                <a:cs typeface="Garet"/>
                <a:sym typeface="Garet"/>
              </a:rPr>
              <a:t>We have seven Trustees, who meet a minimum of four times per year. Our Board is responsible for ensuring NNECL’s resources and activities are focused on addressing our charitable purpose. Its membership reflects the need to operate effectively at an organisational leadership level. We also have independent advice from our accountants. Our Board of Trustees are duty-bound to ensure NNECL complies with all legal and statutory requirements.</a:t>
            </a:r>
          </a:p>
        </p:txBody>
      </p:sp>
      <p:sp>
        <p:nvSpPr>
          <p:cNvPr id="4" name="Freeform 4"/>
          <p:cNvSpPr/>
          <p:nvPr/>
        </p:nvSpPr>
        <p:spPr>
          <a:xfrm flipH="1">
            <a:off x="14844589" y="8851816"/>
            <a:ext cx="3443411" cy="1549535"/>
          </a:xfrm>
          <a:custGeom>
            <a:avLst/>
            <a:gdLst/>
            <a:ahLst/>
            <a:cxnLst/>
            <a:rect l="l" t="t" r="r" b="b"/>
            <a:pathLst>
              <a:path w="3443411" h="1549535">
                <a:moveTo>
                  <a:pt x="3443411" y="0"/>
                </a:moveTo>
                <a:lnTo>
                  <a:pt x="0" y="0"/>
                </a:lnTo>
                <a:lnTo>
                  <a:pt x="0" y="1549535"/>
                </a:lnTo>
                <a:lnTo>
                  <a:pt x="3443411" y="1549535"/>
                </a:lnTo>
                <a:lnTo>
                  <a:pt x="3443411"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grpSp>
        <p:nvGrpSpPr>
          <p:cNvPr id="5" name="Group 5"/>
          <p:cNvGrpSpPr/>
          <p:nvPr/>
        </p:nvGrpSpPr>
        <p:grpSpPr>
          <a:xfrm>
            <a:off x="1028700" y="3974095"/>
            <a:ext cx="2338809" cy="2338809"/>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t="-8794" b="-41478"/>
              </a:stretch>
            </a:blipFill>
          </p:spPr>
          <p:txBody>
            <a:bodyPr/>
            <a:lstStyle/>
            <a:p>
              <a:endParaRPr lang="en-GB"/>
            </a:p>
          </p:txBody>
        </p:sp>
      </p:grpSp>
      <p:sp>
        <p:nvSpPr>
          <p:cNvPr id="7" name="TextBox 7"/>
          <p:cNvSpPr txBox="1"/>
          <p:nvPr/>
        </p:nvSpPr>
        <p:spPr>
          <a:xfrm>
            <a:off x="3676252" y="3974095"/>
            <a:ext cx="14009709" cy="2707408"/>
          </a:xfrm>
          <a:prstGeom prst="rect">
            <a:avLst/>
          </a:prstGeom>
        </p:spPr>
        <p:txBody>
          <a:bodyPr lIns="0" tIns="0" rIns="0" bIns="0" rtlCol="0" anchor="t">
            <a:spAutoFit/>
          </a:bodyPr>
          <a:lstStyle/>
          <a:p>
            <a:pPr algn="l"/>
            <a:r>
              <a:rPr lang="en-US" sz="2199" b="1" dirty="0">
                <a:latin typeface="Garet Bold"/>
                <a:ea typeface="Garet Bold"/>
                <a:cs typeface="Garet Bold"/>
                <a:sym typeface="Garet Bold"/>
              </a:rPr>
              <a:t>Arron Pile, Co-Chair of NNECL</a:t>
            </a:r>
          </a:p>
          <a:p>
            <a:pPr algn="l"/>
            <a:r>
              <a:rPr lang="en-US" sz="2199" dirty="0">
                <a:latin typeface="Garet"/>
                <a:ea typeface="Garet"/>
                <a:cs typeface="Garet"/>
                <a:sym typeface="Garet"/>
              </a:rPr>
              <a:t>Arron is Student Inclusion &amp; Diversity Manager at the University of Salford. He has been involved in supporting care experienced young people (as well as estranged students, carers, sanctuary seekers and under eighteen students, trans and non-binary students), into and through higher education at the University of Salford for the last fifteen years. Arron has been involved in NNECL since its inception  He has close relationships with Greater Manchester local authorities and provides foster care training and specialist training for people working around care experienced young people.</a:t>
            </a:r>
          </a:p>
        </p:txBody>
      </p:sp>
      <p:sp>
        <p:nvSpPr>
          <p:cNvPr id="8" name="TextBox 8"/>
          <p:cNvSpPr txBox="1"/>
          <p:nvPr/>
        </p:nvSpPr>
        <p:spPr>
          <a:xfrm>
            <a:off x="3676252" y="7228756"/>
            <a:ext cx="13658880" cy="2707408"/>
          </a:xfrm>
          <a:prstGeom prst="rect">
            <a:avLst/>
          </a:prstGeom>
        </p:spPr>
        <p:txBody>
          <a:bodyPr lIns="0" tIns="0" rIns="0" bIns="0" rtlCol="0" anchor="t">
            <a:spAutoFit/>
          </a:bodyPr>
          <a:lstStyle/>
          <a:p>
            <a:pPr algn="l"/>
            <a:r>
              <a:rPr lang="en-US" sz="2199" b="1" dirty="0">
                <a:latin typeface="Garet Bold"/>
                <a:ea typeface="Garet Bold"/>
                <a:cs typeface="Garet Bold"/>
                <a:sym typeface="Garet Bold"/>
              </a:rPr>
              <a:t>Jon Wakeford, Co-Chair of NNECL</a:t>
            </a:r>
          </a:p>
          <a:p>
            <a:pPr algn="l"/>
            <a:r>
              <a:rPr lang="en-US" sz="2199" dirty="0">
                <a:latin typeface="Garet"/>
                <a:ea typeface="Garet"/>
                <a:cs typeface="Garet"/>
                <a:sym typeface="Garet"/>
              </a:rPr>
              <a:t>Jon was appointed Co-Chair of NNECL in 2023. He has more than 25 years’ experience in the higher education sector and has held Board positions in several large-listed property and infrastructure businesses, including most recently leading strategy and communications at the University Partnerships Programme, the UK’s leading provide of campus accommodation and infrastructure, where he originated the Company’s approach to partnerships and </a:t>
            </a:r>
          </a:p>
          <a:p>
            <a:pPr algn="l"/>
            <a:r>
              <a:rPr lang="en-US" sz="2199" dirty="0">
                <a:latin typeface="Garet"/>
                <a:ea typeface="Garet"/>
                <a:cs typeface="Garet"/>
                <a:sym typeface="Garet"/>
              </a:rPr>
              <a:t>played a key role in the establishment of the Group’s bond programme and the </a:t>
            </a:r>
          </a:p>
          <a:p>
            <a:pPr algn="l"/>
            <a:r>
              <a:rPr lang="en-US" sz="2199" dirty="0">
                <a:latin typeface="Garet"/>
                <a:ea typeface="Garet"/>
                <a:cs typeface="Garet"/>
                <a:sym typeface="Garet"/>
              </a:rPr>
              <a:t>acquisition by its current shareholders.</a:t>
            </a:r>
          </a:p>
        </p:txBody>
      </p:sp>
      <p:grpSp>
        <p:nvGrpSpPr>
          <p:cNvPr id="9" name="Group 9"/>
          <p:cNvGrpSpPr/>
          <p:nvPr/>
        </p:nvGrpSpPr>
        <p:grpSpPr>
          <a:xfrm>
            <a:off x="1028700" y="7287774"/>
            <a:ext cx="2338809" cy="2338809"/>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17401" r="-40930" b="-17454"/>
              </a:stretch>
            </a:blipFill>
          </p:spPr>
          <p:txBody>
            <a:bodyPr/>
            <a:lstStyle/>
            <a:p>
              <a:endParaRPr lang="en-GB"/>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800000" flipV="1">
            <a:off x="14844589" y="8737465"/>
            <a:ext cx="3443411" cy="1549535"/>
          </a:xfrm>
          <a:custGeom>
            <a:avLst/>
            <a:gdLst/>
            <a:ahLst/>
            <a:cxnLst/>
            <a:rect l="l" t="t" r="r" b="b"/>
            <a:pathLst>
              <a:path w="3443411" h="1549535">
                <a:moveTo>
                  <a:pt x="0" y="1549535"/>
                </a:moveTo>
                <a:lnTo>
                  <a:pt x="3443411" y="1549535"/>
                </a:lnTo>
                <a:lnTo>
                  <a:pt x="3443411" y="0"/>
                </a:lnTo>
                <a:lnTo>
                  <a:pt x="0" y="0"/>
                </a:lnTo>
                <a:lnTo>
                  <a:pt x="0" y="1549535"/>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grpSp>
        <p:nvGrpSpPr>
          <p:cNvPr id="3" name="Group 3"/>
          <p:cNvGrpSpPr/>
          <p:nvPr/>
        </p:nvGrpSpPr>
        <p:grpSpPr>
          <a:xfrm>
            <a:off x="660326" y="1028700"/>
            <a:ext cx="2338809" cy="2338809"/>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b="-50273"/>
              </a:stretch>
            </a:blipFill>
          </p:spPr>
          <p:txBody>
            <a:bodyPr/>
            <a:lstStyle/>
            <a:p>
              <a:endParaRPr lang="en-GB"/>
            </a:p>
          </p:txBody>
        </p:sp>
      </p:grpSp>
      <p:sp>
        <p:nvSpPr>
          <p:cNvPr id="5" name="TextBox 5"/>
          <p:cNvSpPr txBox="1"/>
          <p:nvPr/>
        </p:nvSpPr>
        <p:spPr>
          <a:xfrm>
            <a:off x="3376131" y="1028700"/>
            <a:ext cx="5767869" cy="2030556"/>
          </a:xfrm>
          <a:prstGeom prst="rect">
            <a:avLst/>
          </a:prstGeom>
        </p:spPr>
        <p:txBody>
          <a:bodyPr lIns="0" tIns="0" rIns="0" bIns="0" rtlCol="0" anchor="t">
            <a:spAutoFit/>
          </a:bodyPr>
          <a:lstStyle/>
          <a:p>
            <a:pPr algn="l"/>
            <a:r>
              <a:rPr lang="en-US" sz="2199" b="1" dirty="0">
                <a:latin typeface="Garet Bold"/>
                <a:ea typeface="Garet Bold"/>
                <a:cs typeface="Garet Bold"/>
                <a:sym typeface="Garet Bold"/>
              </a:rPr>
              <a:t>Emma Watson</a:t>
            </a:r>
            <a:r>
              <a:rPr lang="en-US" sz="2199" dirty="0">
                <a:latin typeface="Garet"/>
                <a:ea typeface="Garet"/>
                <a:cs typeface="Garet"/>
                <a:sym typeface="Garet"/>
              </a:rPr>
              <a:t> is NNECL’s Treasurer as well as a Trustee. She is a Chartered Financial Planner and has held numerous senior roles in Finance including heading up a large Financial Planning team for a UK bank.</a:t>
            </a:r>
          </a:p>
        </p:txBody>
      </p:sp>
      <p:grpSp>
        <p:nvGrpSpPr>
          <p:cNvPr id="6" name="Group 6"/>
          <p:cNvGrpSpPr/>
          <p:nvPr/>
        </p:nvGrpSpPr>
        <p:grpSpPr>
          <a:xfrm>
            <a:off x="660326" y="3974095"/>
            <a:ext cx="2338809" cy="2338809"/>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t="-6651" b="-6651"/>
              </a:stretch>
            </a:blipFill>
          </p:spPr>
          <p:txBody>
            <a:bodyPr/>
            <a:lstStyle/>
            <a:p>
              <a:endParaRPr lang="en-GB"/>
            </a:p>
          </p:txBody>
        </p:sp>
      </p:grpSp>
      <p:sp>
        <p:nvSpPr>
          <p:cNvPr id="8" name="TextBox 8"/>
          <p:cNvSpPr txBox="1"/>
          <p:nvPr/>
        </p:nvSpPr>
        <p:spPr>
          <a:xfrm>
            <a:off x="3376131" y="3979280"/>
            <a:ext cx="5887690" cy="2707408"/>
          </a:xfrm>
          <a:prstGeom prst="rect">
            <a:avLst/>
          </a:prstGeom>
        </p:spPr>
        <p:txBody>
          <a:bodyPr lIns="0" tIns="0" rIns="0" bIns="0" rtlCol="0" anchor="t">
            <a:spAutoFit/>
          </a:bodyPr>
          <a:lstStyle/>
          <a:p>
            <a:pPr algn="l"/>
            <a:r>
              <a:rPr lang="en-US" sz="2199" b="1" dirty="0">
                <a:latin typeface="Garet Bold"/>
                <a:ea typeface="Garet Bold"/>
                <a:cs typeface="Garet Bold"/>
                <a:sym typeface="Garet Bold"/>
              </a:rPr>
              <a:t>Dr Neil Harrison</a:t>
            </a:r>
            <a:r>
              <a:rPr lang="en-US" sz="2199" dirty="0">
                <a:latin typeface="Garet"/>
                <a:ea typeface="Garet"/>
                <a:cs typeface="Garet"/>
                <a:sym typeface="Garet"/>
              </a:rPr>
              <a:t> is Associate Professor in Education and Social Justice in the Graduate School of Education, University of Exeter. Neil was the author of NNECL’s ‘Moving on Up’ report the first examination of care leavers pathways into and through higher education.</a:t>
            </a:r>
          </a:p>
        </p:txBody>
      </p:sp>
      <p:sp>
        <p:nvSpPr>
          <p:cNvPr id="9" name="TextBox 9"/>
          <p:cNvSpPr txBox="1"/>
          <p:nvPr/>
        </p:nvSpPr>
        <p:spPr>
          <a:xfrm>
            <a:off x="12481573" y="3984464"/>
            <a:ext cx="5566814" cy="2707408"/>
          </a:xfrm>
          <a:prstGeom prst="rect">
            <a:avLst/>
          </a:prstGeom>
        </p:spPr>
        <p:txBody>
          <a:bodyPr lIns="0" tIns="0" rIns="0" bIns="0" rtlCol="0" anchor="t">
            <a:spAutoFit/>
          </a:bodyPr>
          <a:lstStyle/>
          <a:p>
            <a:pPr algn="l"/>
            <a:r>
              <a:rPr lang="en-US" sz="2199" b="1" dirty="0">
                <a:latin typeface="Garet Bold"/>
                <a:ea typeface="Garet Bold"/>
                <a:cs typeface="Garet Bold"/>
                <a:sym typeface="Garet Bold"/>
              </a:rPr>
              <a:t>Nicola Turner</a:t>
            </a:r>
            <a:r>
              <a:rPr lang="en-US" sz="2199" dirty="0">
                <a:latin typeface="Garet"/>
                <a:ea typeface="Garet"/>
                <a:cs typeface="Garet"/>
                <a:sym typeface="Garet"/>
              </a:rPr>
              <a:t> is a Adviser Engagement Partner at UCAS, where she works to support the supporters of under-represented students, including care-experienced and estranged students. She has worked in widening access and participation since joining UCAS in 2016. </a:t>
            </a:r>
          </a:p>
        </p:txBody>
      </p:sp>
      <p:grpSp>
        <p:nvGrpSpPr>
          <p:cNvPr id="10" name="Group 10"/>
          <p:cNvGrpSpPr/>
          <p:nvPr/>
        </p:nvGrpSpPr>
        <p:grpSpPr>
          <a:xfrm>
            <a:off x="9644821" y="1028700"/>
            <a:ext cx="2338809" cy="2338809"/>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txBody>
            <a:bodyPr/>
            <a:lstStyle/>
            <a:p>
              <a:endParaRPr lang="en-GB"/>
            </a:p>
          </p:txBody>
        </p:sp>
      </p:grpSp>
      <p:sp>
        <p:nvSpPr>
          <p:cNvPr id="12" name="TextBox 12"/>
          <p:cNvSpPr txBox="1"/>
          <p:nvPr/>
        </p:nvSpPr>
        <p:spPr>
          <a:xfrm>
            <a:off x="12364630" y="1197980"/>
            <a:ext cx="5683757" cy="2368982"/>
          </a:xfrm>
          <a:prstGeom prst="rect">
            <a:avLst/>
          </a:prstGeom>
        </p:spPr>
        <p:txBody>
          <a:bodyPr lIns="0" tIns="0" rIns="0" bIns="0" rtlCol="0" anchor="t">
            <a:spAutoFit/>
          </a:bodyPr>
          <a:lstStyle/>
          <a:p>
            <a:pPr algn="l"/>
            <a:r>
              <a:rPr lang="en-US" sz="2199" b="1" dirty="0">
                <a:latin typeface="Garet Bold"/>
                <a:ea typeface="Garet Bold"/>
                <a:cs typeface="Garet Bold"/>
                <a:sym typeface="Garet Bold"/>
              </a:rPr>
              <a:t>Mike Hill</a:t>
            </a:r>
            <a:r>
              <a:rPr lang="en-US" sz="2199" dirty="0">
                <a:latin typeface="Garet"/>
                <a:ea typeface="Garet"/>
                <a:cs typeface="Garet"/>
                <a:sym typeface="Garet"/>
              </a:rPr>
              <a:t> has over 35 years experience of working in the Adult, Further and Higher Education sector. His areas of interest include widening access, student retention and success, student engagement and institutional research.</a:t>
            </a:r>
          </a:p>
        </p:txBody>
      </p:sp>
      <p:grpSp>
        <p:nvGrpSpPr>
          <p:cNvPr id="13" name="Group 13"/>
          <p:cNvGrpSpPr/>
          <p:nvPr/>
        </p:nvGrpSpPr>
        <p:grpSpPr>
          <a:xfrm>
            <a:off x="703522" y="6922505"/>
            <a:ext cx="2338809" cy="2338809"/>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44664" t="-8171" r="-43647" b="-35288"/>
              </a:stretch>
            </a:blipFill>
          </p:spPr>
          <p:txBody>
            <a:bodyPr/>
            <a:lstStyle/>
            <a:p>
              <a:endParaRPr lang="en-GB"/>
            </a:p>
          </p:txBody>
        </p:sp>
      </p:grpSp>
      <p:sp>
        <p:nvSpPr>
          <p:cNvPr id="15" name="TextBox 15"/>
          <p:cNvSpPr txBox="1"/>
          <p:nvPr/>
        </p:nvSpPr>
        <p:spPr>
          <a:xfrm>
            <a:off x="3376131" y="6927689"/>
            <a:ext cx="5887690" cy="2707408"/>
          </a:xfrm>
          <a:prstGeom prst="rect">
            <a:avLst/>
          </a:prstGeom>
        </p:spPr>
        <p:txBody>
          <a:bodyPr lIns="0" tIns="0" rIns="0" bIns="0" rtlCol="0" anchor="t">
            <a:spAutoFit/>
          </a:bodyPr>
          <a:lstStyle/>
          <a:p>
            <a:pPr algn="l"/>
            <a:r>
              <a:rPr lang="en-US" sz="2199" b="1" dirty="0">
                <a:latin typeface="Garet Bold"/>
                <a:ea typeface="Garet Bold"/>
                <a:cs typeface="Garet Bold"/>
                <a:sym typeface="Garet Bold"/>
              </a:rPr>
              <a:t>Alan Benvie</a:t>
            </a:r>
            <a:r>
              <a:rPr lang="en-US" sz="2199" dirty="0">
                <a:latin typeface="Garet"/>
                <a:ea typeface="Garet"/>
                <a:cs typeface="Garet"/>
                <a:sym typeface="Garet"/>
              </a:rPr>
              <a:t> was until recently Vice Principal - Student Experience &amp; Inclusion at Oldham College. He led the college's successful submission of the Quality Mark. He has over 30 years of successfully leading change </a:t>
            </a:r>
            <a:r>
              <a:rPr lang="en-US" sz="2199" dirty="0" err="1">
                <a:latin typeface="Garet"/>
                <a:ea typeface="Garet"/>
                <a:cs typeface="Garet"/>
                <a:sym typeface="Garet"/>
              </a:rPr>
              <a:t>programmes</a:t>
            </a:r>
            <a:r>
              <a:rPr lang="en-US" sz="2199" dirty="0">
                <a:latin typeface="Garet"/>
                <a:ea typeface="Garet"/>
                <a:cs typeface="Garet"/>
                <a:sym typeface="Garet"/>
              </a:rPr>
              <a:t> in post-16 education and training.</a:t>
            </a:r>
          </a:p>
        </p:txBody>
      </p:sp>
      <p:grpSp>
        <p:nvGrpSpPr>
          <p:cNvPr id="16" name="Group 16"/>
          <p:cNvGrpSpPr/>
          <p:nvPr/>
        </p:nvGrpSpPr>
        <p:grpSpPr>
          <a:xfrm>
            <a:off x="9778171" y="3979280"/>
            <a:ext cx="2338809" cy="2338809"/>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25136" r="-25136"/>
              </a:stretch>
            </a:blipFill>
          </p:spPr>
          <p:txBody>
            <a:bodyPr/>
            <a:lstStyle/>
            <a:p>
              <a:endParaRPr lang="en-GB"/>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099978" y="2467358"/>
            <a:ext cx="7674278" cy="5595298"/>
            <a:chOff x="0" y="0"/>
            <a:chExt cx="2021209" cy="1473659"/>
          </a:xfrm>
        </p:grpSpPr>
        <p:sp>
          <p:nvSpPr>
            <p:cNvPr id="3" name="Freeform 3"/>
            <p:cNvSpPr/>
            <p:nvPr/>
          </p:nvSpPr>
          <p:spPr>
            <a:xfrm>
              <a:off x="0" y="0"/>
              <a:ext cx="2021209" cy="1473659"/>
            </a:xfrm>
            <a:custGeom>
              <a:avLst/>
              <a:gdLst/>
              <a:ahLst/>
              <a:cxnLst/>
              <a:rect l="l" t="t" r="r" b="b"/>
              <a:pathLst>
                <a:path w="2021209" h="1473659">
                  <a:moveTo>
                    <a:pt x="2021209" y="22194"/>
                  </a:moveTo>
                  <a:lnTo>
                    <a:pt x="2021209" y="1451465"/>
                  </a:lnTo>
                  <a:cubicBezTo>
                    <a:pt x="2021209" y="1463722"/>
                    <a:pt x="2011272" y="1473659"/>
                    <a:pt x="1999015" y="1473659"/>
                  </a:cubicBezTo>
                  <a:lnTo>
                    <a:pt x="22194" y="1473659"/>
                  </a:lnTo>
                  <a:cubicBezTo>
                    <a:pt x="16308" y="1473659"/>
                    <a:pt x="10663" y="1471320"/>
                    <a:pt x="6500" y="1467158"/>
                  </a:cubicBezTo>
                  <a:cubicBezTo>
                    <a:pt x="2338" y="1462996"/>
                    <a:pt x="0" y="1457351"/>
                    <a:pt x="0" y="1451465"/>
                  </a:cubicBezTo>
                  <a:lnTo>
                    <a:pt x="0" y="22194"/>
                  </a:lnTo>
                  <a:cubicBezTo>
                    <a:pt x="0" y="16308"/>
                    <a:pt x="2338" y="10663"/>
                    <a:pt x="6500" y="6500"/>
                  </a:cubicBezTo>
                  <a:cubicBezTo>
                    <a:pt x="10663" y="2338"/>
                    <a:pt x="16308" y="0"/>
                    <a:pt x="22194" y="0"/>
                  </a:cubicBezTo>
                  <a:lnTo>
                    <a:pt x="1999015" y="0"/>
                  </a:lnTo>
                  <a:cubicBezTo>
                    <a:pt x="2011272" y="0"/>
                    <a:pt x="2021209" y="9937"/>
                    <a:pt x="2021209" y="22194"/>
                  </a:cubicBezTo>
                  <a:close/>
                </a:path>
              </a:pathLst>
            </a:custGeom>
            <a:solidFill>
              <a:srgbClr val="6E496E"/>
            </a:solidFill>
          </p:spPr>
          <p:txBody>
            <a:bodyPr/>
            <a:lstStyle/>
            <a:p>
              <a:endParaRPr lang="en-GB"/>
            </a:p>
          </p:txBody>
        </p:sp>
        <p:sp>
          <p:nvSpPr>
            <p:cNvPr id="4" name="TextBox 4"/>
            <p:cNvSpPr txBox="1"/>
            <p:nvPr/>
          </p:nvSpPr>
          <p:spPr>
            <a:xfrm>
              <a:off x="0" y="28575"/>
              <a:ext cx="2021209" cy="1445084"/>
            </a:xfrm>
            <a:prstGeom prst="rect">
              <a:avLst/>
            </a:prstGeom>
          </p:spPr>
          <p:txBody>
            <a:bodyPr lIns="50800" tIns="50800" rIns="50800" bIns="50800" rtlCol="0" anchor="ctr"/>
            <a:lstStyle/>
            <a:p>
              <a:pPr algn="ctr">
                <a:lnSpc>
                  <a:spcPts val="2674"/>
                </a:lnSpc>
              </a:pPr>
              <a:endParaRPr/>
            </a:p>
          </p:txBody>
        </p:sp>
      </p:grpSp>
      <p:sp>
        <p:nvSpPr>
          <p:cNvPr id="5" name="Freeform 5"/>
          <p:cNvSpPr/>
          <p:nvPr/>
        </p:nvSpPr>
        <p:spPr>
          <a:xfrm flipH="1">
            <a:off x="14801652" y="8737465"/>
            <a:ext cx="3443411" cy="1549535"/>
          </a:xfrm>
          <a:custGeom>
            <a:avLst/>
            <a:gdLst/>
            <a:ahLst/>
            <a:cxnLst/>
            <a:rect l="l" t="t" r="r" b="b"/>
            <a:pathLst>
              <a:path w="3443411" h="1549535">
                <a:moveTo>
                  <a:pt x="3443411" y="0"/>
                </a:moveTo>
                <a:lnTo>
                  <a:pt x="0" y="0"/>
                </a:lnTo>
                <a:lnTo>
                  <a:pt x="0" y="1549535"/>
                </a:lnTo>
                <a:lnTo>
                  <a:pt x="3443411" y="1549535"/>
                </a:lnTo>
                <a:lnTo>
                  <a:pt x="3443411"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6" name="Freeform 6"/>
          <p:cNvSpPr/>
          <p:nvPr/>
        </p:nvSpPr>
        <p:spPr>
          <a:xfrm>
            <a:off x="1028700" y="1028700"/>
            <a:ext cx="1953483" cy="539650"/>
          </a:xfrm>
          <a:custGeom>
            <a:avLst/>
            <a:gdLst/>
            <a:ahLst/>
            <a:cxnLst/>
            <a:rect l="l" t="t" r="r" b="b"/>
            <a:pathLst>
              <a:path w="1953483" h="539650">
                <a:moveTo>
                  <a:pt x="0" y="0"/>
                </a:moveTo>
                <a:lnTo>
                  <a:pt x="1953483" y="0"/>
                </a:lnTo>
                <a:lnTo>
                  <a:pt x="1953483" y="539650"/>
                </a:lnTo>
                <a:lnTo>
                  <a:pt x="0" y="53965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7" name="TextBox 7"/>
          <p:cNvSpPr txBox="1"/>
          <p:nvPr/>
        </p:nvSpPr>
        <p:spPr>
          <a:xfrm>
            <a:off x="2982183" y="730200"/>
            <a:ext cx="11038617" cy="1115690"/>
          </a:xfrm>
          <a:prstGeom prst="rect">
            <a:avLst/>
          </a:prstGeom>
        </p:spPr>
        <p:txBody>
          <a:bodyPr wrap="square" lIns="0" tIns="0" rIns="0" bIns="0" rtlCol="0" anchor="t">
            <a:spAutoFit/>
          </a:bodyPr>
          <a:lstStyle/>
          <a:p>
            <a:pPr marL="0" lvl="0" indent="0" algn="ctr">
              <a:lnSpc>
                <a:spcPts val="8749"/>
              </a:lnSpc>
              <a:spcBef>
                <a:spcPct val="0"/>
              </a:spcBef>
            </a:pPr>
            <a:r>
              <a:rPr lang="en-US" sz="6999" b="1" u="none" strike="noStrike" spc="-342" dirty="0">
                <a:solidFill>
                  <a:srgbClr val="000000"/>
                </a:solidFill>
                <a:latin typeface="Garet Bold"/>
                <a:ea typeface="Garet Bold"/>
                <a:cs typeface="Garet Bold"/>
                <a:sym typeface="Garet Bold"/>
              </a:rPr>
              <a:t>Trustee recruitment  </a:t>
            </a:r>
          </a:p>
        </p:txBody>
      </p:sp>
      <p:sp>
        <p:nvSpPr>
          <p:cNvPr id="8" name="TextBox 8"/>
          <p:cNvSpPr txBox="1"/>
          <p:nvPr/>
        </p:nvSpPr>
        <p:spPr>
          <a:xfrm>
            <a:off x="993871" y="3136933"/>
            <a:ext cx="8761810" cy="6430094"/>
          </a:xfrm>
          <a:prstGeom prst="rect">
            <a:avLst/>
          </a:prstGeom>
        </p:spPr>
        <p:txBody>
          <a:bodyPr lIns="0" tIns="0" rIns="0" bIns="0" rtlCol="0" anchor="t">
            <a:spAutoFit/>
          </a:bodyPr>
          <a:lstStyle/>
          <a:p>
            <a:pPr algn="l"/>
            <a:r>
              <a:rPr lang="en-US" sz="2199" dirty="0">
                <a:latin typeface="Garet"/>
                <a:ea typeface="Garet"/>
                <a:cs typeface="Garet"/>
                <a:sym typeface="Garet"/>
              </a:rPr>
              <a:t>For an informal and confidential discussion regarding the roles please contact info@nnecl.org and we will organise a conversation with either one of our Co-Chairs or our Executive Director.</a:t>
            </a:r>
          </a:p>
          <a:p>
            <a:pPr algn="l"/>
            <a:endParaRPr lang="en-US" sz="2199" dirty="0">
              <a:latin typeface="Garet"/>
              <a:ea typeface="Garet"/>
              <a:cs typeface="Garet"/>
              <a:sym typeface="Garet"/>
            </a:endParaRPr>
          </a:p>
          <a:p>
            <a:pPr algn="l"/>
            <a:r>
              <a:rPr lang="en-US" sz="2199" b="1" dirty="0">
                <a:latin typeface="Garet Bold"/>
                <a:ea typeface="Garet Bold"/>
                <a:cs typeface="Garet Bold"/>
                <a:sym typeface="Garet Bold"/>
              </a:rPr>
              <a:t>Keen to apply?</a:t>
            </a:r>
          </a:p>
          <a:p>
            <a:pPr algn="l"/>
            <a:endParaRPr lang="en-US" sz="2199" b="1" dirty="0">
              <a:latin typeface="Garet Bold"/>
              <a:ea typeface="Garet Bold"/>
              <a:cs typeface="Garet Bold"/>
              <a:sym typeface="Garet Bold"/>
            </a:endParaRPr>
          </a:p>
          <a:p>
            <a:pPr algn="l"/>
            <a:r>
              <a:rPr lang="en-US" sz="2199" dirty="0">
                <a:latin typeface="Garet"/>
                <a:ea typeface="Garet"/>
                <a:cs typeface="Garet"/>
                <a:sym typeface="Garet"/>
              </a:rPr>
              <a:t>You can tell us about you, your experience, and how this would be of value to NNECL, and its future, in one of the following ways.</a:t>
            </a:r>
          </a:p>
          <a:p>
            <a:pPr algn="l"/>
            <a:endParaRPr lang="en-US" sz="2199" dirty="0">
              <a:latin typeface="Garet"/>
              <a:ea typeface="Garet"/>
              <a:cs typeface="Garet"/>
              <a:sym typeface="Garet"/>
            </a:endParaRPr>
          </a:p>
          <a:p>
            <a:pPr marL="474979" lvl="1" indent="-237490" algn="l">
              <a:buFont typeface="Arial"/>
              <a:buChar char="•"/>
            </a:pPr>
            <a:r>
              <a:rPr lang="en-US" sz="2199" dirty="0">
                <a:latin typeface="Garet"/>
                <a:ea typeface="Garet"/>
                <a:cs typeface="Garet"/>
                <a:sym typeface="Garet"/>
              </a:rPr>
              <a:t>A letter (no more than five pages long) or</a:t>
            </a:r>
          </a:p>
          <a:p>
            <a:pPr marL="474979" lvl="1" indent="-237490" algn="l">
              <a:buFont typeface="Arial"/>
              <a:buChar char="•"/>
            </a:pPr>
            <a:r>
              <a:rPr lang="en-US" sz="2199" dirty="0">
                <a:latin typeface="Garet"/>
                <a:ea typeface="Garet"/>
                <a:cs typeface="Garet"/>
                <a:sym typeface="Garet"/>
              </a:rPr>
              <a:t>A video or audio message (no more than five minutes long)</a:t>
            </a:r>
          </a:p>
          <a:p>
            <a:pPr marL="474979" lvl="1" indent="-237490">
              <a:buFont typeface="Arial"/>
              <a:buChar char="•"/>
            </a:pPr>
            <a:r>
              <a:rPr lang="en-US" sz="2199" dirty="0">
                <a:latin typeface="Garet"/>
                <a:ea typeface="Garet"/>
                <a:cs typeface="Garet"/>
                <a:sym typeface="Garet"/>
              </a:rPr>
              <a:t>And a CV</a:t>
            </a:r>
          </a:p>
          <a:p>
            <a:pPr algn="l"/>
            <a:endParaRPr lang="en-US" sz="2199" dirty="0">
              <a:latin typeface="Garet"/>
              <a:ea typeface="Garet"/>
              <a:cs typeface="Garet"/>
              <a:sym typeface="Garet"/>
            </a:endParaRPr>
          </a:p>
          <a:p>
            <a:pPr algn="l"/>
            <a:r>
              <a:rPr lang="en-US" sz="2199" dirty="0">
                <a:latin typeface="Garet"/>
                <a:ea typeface="Garet"/>
                <a:cs typeface="Garet"/>
                <a:sym typeface="Garet"/>
              </a:rPr>
              <a:t>Please send this information to info@nnecl.org by 5:00pm on Friday 17 July 2026. Please include the names of two referees you would be happy for us to contact. </a:t>
            </a:r>
          </a:p>
        </p:txBody>
      </p:sp>
      <p:sp>
        <p:nvSpPr>
          <p:cNvPr id="9" name="TextBox 9"/>
          <p:cNvSpPr txBox="1"/>
          <p:nvPr/>
        </p:nvSpPr>
        <p:spPr>
          <a:xfrm>
            <a:off x="10536799" y="3038062"/>
            <a:ext cx="6800636" cy="3722686"/>
          </a:xfrm>
          <a:prstGeom prst="rect">
            <a:avLst/>
          </a:prstGeom>
        </p:spPr>
        <p:txBody>
          <a:bodyPr lIns="0" tIns="0" rIns="0" bIns="0" rtlCol="0" anchor="t">
            <a:spAutoFit/>
          </a:bodyPr>
          <a:lstStyle/>
          <a:p>
            <a:pPr algn="l"/>
            <a:r>
              <a:rPr lang="en-US" sz="2199" dirty="0">
                <a:solidFill>
                  <a:srgbClr val="EFEFEF"/>
                </a:solidFill>
                <a:latin typeface="Garet"/>
                <a:ea typeface="Garet"/>
                <a:cs typeface="Garet"/>
                <a:sym typeface="Garet"/>
              </a:rPr>
              <a:t>N</a:t>
            </a:r>
            <a:r>
              <a:rPr lang="en-US" sz="2199" b="1" dirty="0">
                <a:solidFill>
                  <a:srgbClr val="EFEFEF"/>
                </a:solidFill>
                <a:latin typeface="Garet Bold"/>
                <a:ea typeface="Garet Bold"/>
                <a:cs typeface="Garet Bold"/>
                <a:sym typeface="Garet Bold"/>
              </a:rPr>
              <a:t>ext steps</a:t>
            </a:r>
          </a:p>
          <a:p>
            <a:pPr algn="l"/>
            <a:endParaRPr lang="en-US" sz="2199" b="1" dirty="0">
              <a:solidFill>
                <a:srgbClr val="EFEFEF"/>
              </a:solidFill>
              <a:latin typeface="Garet Bold"/>
              <a:ea typeface="Garet Bold"/>
              <a:cs typeface="Garet Bold"/>
              <a:sym typeface="Garet Bold"/>
            </a:endParaRPr>
          </a:p>
          <a:p>
            <a:pPr algn="l"/>
            <a:r>
              <a:rPr lang="en-US" sz="2199" dirty="0">
                <a:solidFill>
                  <a:srgbClr val="EFEFEF"/>
                </a:solidFill>
                <a:latin typeface="Garet"/>
                <a:ea typeface="Garet"/>
                <a:cs typeface="Garet"/>
                <a:sym typeface="Garet"/>
              </a:rPr>
              <a:t>We will be in touch by the end of the day on 24 July 2026 to let you know if we would like to take your application to the next stage.</a:t>
            </a:r>
          </a:p>
          <a:p>
            <a:pPr algn="l"/>
            <a:endParaRPr lang="en-US" sz="2199" dirty="0">
              <a:solidFill>
                <a:srgbClr val="EFEFEF"/>
              </a:solidFill>
              <a:latin typeface="Garet"/>
              <a:ea typeface="Garet"/>
              <a:cs typeface="Garet"/>
              <a:sym typeface="Garet"/>
            </a:endParaRPr>
          </a:p>
          <a:p>
            <a:pPr algn="l"/>
            <a:r>
              <a:rPr lang="en-US" sz="2199" dirty="0">
                <a:solidFill>
                  <a:srgbClr val="EFEFEF"/>
                </a:solidFill>
                <a:latin typeface="Garet"/>
                <a:ea typeface="Garet"/>
                <a:cs typeface="Garet"/>
                <a:sym typeface="Garet"/>
              </a:rPr>
              <a:t>If your skills and experience are what we are looking for we will invite you to a conversation with one of the Co-Chairs and our Executive Director in the week of 31 July. We anticipate conversations lasting around 45 minutes.</a:t>
            </a:r>
          </a:p>
        </p:txBody>
      </p:sp>
      <p:sp>
        <p:nvSpPr>
          <p:cNvPr id="10" name="TextBox 10"/>
          <p:cNvSpPr txBox="1"/>
          <p:nvPr/>
        </p:nvSpPr>
        <p:spPr>
          <a:xfrm>
            <a:off x="993871" y="2448308"/>
            <a:ext cx="6974901" cy="393700"/>
          </a:xfrm>
          <a:prstGeom prst="rect">
            <a:avLst/>
          </a:prstGeom>
        </p:spPr>
        <p:txBody>
          <a:bodyPr lIns="0" tIns="0" rIns="0" bIns="0" rtlCol="0" anchor="t">
            <a:spAutoFit/>
          </a:bodyPr>
          <a:lstStyle/>
          <a:p>
            <a:pPr algn="l">
              <a:lnSpc>
                <a:spcPts val="3124"/>
              </a:lnSpc>
              <a:spcBef>
                <a:spcPct val="0"/>
              </a:spcBef>
            </a:pPr>
            <a:r>
              <a:rPr lang="en-US" sz="2499" b="1" spc="-122">
                <a:solidFill>
                  <a:srgbClr val="000000"/>
                </a:solidFill>
                <a:latin typeface="Garet Bold"/>
                <a:ea typeface="Garet Bold"/>
                <a:cs typeface="Garet Bold"/>
                <a:sym typeface="Garet Bold"/>
              </a:rPr>
              <a:t>Interested in finding out more? </a:t>
            </a:r>
          </a:p>
        </p:txBody>
      </p:sp>
      <p:pic>
        <p:nvPicPr>
          <p:cNvPr id="12" name="Picture 11">
            <a:extLst>
              <a:ext uri="{FF2B5EF4-FFF2-40B4-BE49-F238E27FC236}">
                <a16:creationId xmlns:a16="http://schemas.microsoft.com/office/drawing/2014/main" id="{AD53BE98-D5EE-DCD6-7767-3F9141902E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26104" y="8524864"/>
            <a:ext cx="4596161" cy="808887"/>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072518" y="3833467"/>
            <a:ext cx="6843882" cy="2265069"/>
            <a:chOff x="0" y="0"/>
            <a:chExt cx="2075817" cy="596561"/>
          </a:xfrm>
        </p:grpSpPr>
        <p:sp>
          <p:nvSpPr>
            <p:cNvPr id="3" name="Freeform 3"/>
            <p:cNvSpPr/>
            <p:nvPr/>
          </p:nvSpPr>
          <p:spPr>
            <a:xfrm>
              <a:off x="0" y="0"/>
              <a:ext cx="2075817" cy="596561"/>
            </a:xfrm>
            <a:custGeom>
              <a:avLst/>
              <a:gdLst/>
              <a:ahLst/>
              <a:cxnLst/>
              <a:rect l="l" t="t" r="r" b="b"/>
              <a:pathLst>
                <a:path w="2075817" h="596561">
                  <a:moveTo>
                    <a:pt x="2075817" y="21610"/>
                  </a:moveTo>
                  <a:lnTo>
                    <a:pt x="2075817" y="574951"/>
                  </a:lnTo>
                  <a:cubicBezTo>
                    <a:pt x="2075817" y="586886"/>
                    <a:pt x="2066142" y="596561"/>
                    <a:pt x="2054207" y="596561"/>
                  </a:cubicBezTo>
                  <a:lnTo>
                    <a:pt x="21610" y="596561"/>
                  </a:lnTo>
                  <a:cubicBezTo>
                    <a:pt x="9675" y="596561"/>
                    <a:pt x="0" y="586886"/>
                    <a:pt x="0" y="574951"/>
                  </a:cubicBezTo>
                  <a:lnTo>
                    <a:pt x="0" y="21610"/>
                  </a:lnTo>
                  <a:cubicBezTo>
                    <a:pt x="0" y="9675"/>
                    <a:pt x="9675" y="0"/>
                    <a:pt x="21610" y="0"/>
                  </a:cubicBezTo>
                  <a:lnTo>
                    <a:pt x="2054207" y="0"/>
                  </a:lnTo>
                  <a:cubicBezTo>
                    <a:pt x="2066142" y="0"/>
                    <a:pt x="2075817" y="9675"/>
                    <a:pt x="2075817" y="21610"/>
                  </a:cubicBezTo>
                  <a:close/>
                </a:path>
              </a:pathLst>
            </a:custGeom>
            <a:solidFill>
              <a:srgbClr val="6E496E"/>
            </a:solidFill>
          </p:spPr>
          <p:txBody>
            <a:bodyPr/>
            <a:lstStyle/>
            <a:p>
              <a:endParaRPr lang="en-GB"/>
            </a:p>
          </p:txBody>
        </p:sp>
        <p:sp>
          <p:nvSpPr>
            <p:cNvPr id="4" name="TextBox 4"/>
            <p:cNvSpPr txBox="1"/>
            <p:nvPr/>
          </p:nvSpPr>
          <p:spPr>
            <a:xfrm>
              <a:off x="0" y="28575"/>
              <a:ext cx="2075817" cy="567986"/>
            </a:xfrm>
            <a:prstGeom prst="rect">
              <a:avLst/>
            </a:prstGeom>
          </p:spPr>
          <p:txBody>
            <a:bodyPr lIns="50800" tIns="50800" rIns="50800" bIns="50800" rtlCol="0" anchor="ctr"/>
            <a:lstStyle/>
            <a:p>
              <a:pPr algn="ctr">
                <a:lnSpc>
                  <a:spcPts val="2674"/>
                </a:lnSpc>
              </a:pPr>
              <a:endParaRPr/>
            </a:p>
          </p:txBody>
        </p:sp>
      </p:grpSp>
      <p:sp>
        <p:nvSpPr>
          <p:cNvPr id="5" name="Freeform 5"/>
          <p:cNvSpPr/>
          <p:nvPr/>
        </p:nvSpPr>
        <p:spPr>
          <a:xfrm flipH="1">
            <a:off x="14801652" y="8737465"/>
            <a:ext cx="3443411" cy="1549535"/>
          </a:xfrm>
          <a:custGeom>
            <a:avLst/>
            <a:gdLst/>
            <a:ahLst/>
            <a:cxnLst/>
            <a:rect l="l" t="t" r="r" b="b"/>
            <a:pathLst>
              <a:path w="3443411" h="1549535">
                <a:moveTo>
                  <a:pt x="3443411" y="0"/>
                </a:moveTo>
                <a:lnTo>
                  <a:pt x="0" y="0"/>
                </a:lnTo>
                <a:lnTo>
                  <a:pt x="0" y="1549535"/>
                </a:lnTo>
                <a:lnTo>
                  <a:pt x="3443411" y="1549535"/>
                </a:lnTo>
                <a:lnTo>
                  <a:pt x="3443411"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6" name="TextBox 6"/>
          <p:cNvSpPr txBox="1"/>
          <p:nvPr/>
        </p:nvSpPr>
        <p:spPr>
          <a:xfrm>
            <a:off x="657234" y="1986901"/>
            <a:ext cx="9415284" cy="1098551"/>
          </a:xfrm>
          <a:prstGeom prst="rect">
            <a:avLst/>
          </a:prstGeom>
        </p:spPr>
        <p:txBody>
          <a:bodyPr lIns="0" tIns="0" rIns="0" bIns="0" rtlCol="0" anchor="t">
            <a:spAutoFit/>
          </a:bodyPr>
          <a:lstStyle/>
          <a:p>
            <a:pPr marL="0" lvl="0" indent="0" algn="l">
              <a:lnSpc>
                <a:spcPts val="8749"/>
              </a:lnSpc>
              <a:spcBef>
                <a:spcPct val="0"/>
              </a:spcBef>
            </a:pPr>
            <a:r>
              <a:rPr lang="en-US" sz="6999" b="1" spc="-342" dirty="0">
                <a:solidFill>
                  <a:srgbClr val="000000"/>
                </a:solidFill>
                <a:latin typeface="Garet Bold"/>
                <a:ea typeface="Garet Bold"/>
                <a:cs typeface="Garet Bold"/>
                <a:sym typeface="Garet Bold"/>
              </a:rPr>
              <a:t> </a:t>
            </a:r>
            <a:r>
              <a:rPr lang="en-US" sz="6999" b="1" u="none" strike="noStrike" spc="-342" dirty="0">
                <a:solidFill>
                  <a:srgbClr val="000000"/>
                </a:solidFill>
                <a:latin typeface="Garet Bold"/>
                <a:ea typeface="Garet Bold"/>
                <a:cs typeface="Garet Bold"/>
                <a:sym typeface="Garet Bold"/>
              </a:rPr>
              <a:t>Trustee recruitment  </a:t>
            </a:r>
          </a:p>
        </p:txBody>
      </p:sp>
      <p:sp>
        <p:nvSpPr>
          <p:cNvPr id="7" name="TextBox 7"/>
          <p:cNvSpPr txBox="1"/>
          <p:nvPr/>
        </p:nvSpPr>
        <p:spPr>
          <a:xfrm>
            <a:off x="942138" y="5325620"/>
            <a:ext cx="8018757" cy="2707408"/>
          </a:xfrm>
          <a:prstGeom prst="rect">
            <a:avLst/>
          </a:prstGeom>
        </p:spPr>
        <p:txBody>
          <a:bodyPr lIns="0" tIns="0" rIns="0" bIns="0" rtlCol="0" anchor="t">
            <a:spAutoFit/>
          </a:bodyPr>
          <a:lstStyle/>
          <a:p>
            <a:r>
              <a:rPr lang="en-US" sz="2199" dirty="0">
                <a:latin typeface="Garet"/>
                <a:ea typeface="Garet"/>
                <a:cs typeface="Garet"/>
                <a:sym typeface="Garet"/>
              </a:rPr>
              <a:t>For an informal and confidential discussion regarding the role please</a:t>
            </a:r>
          </a:p>
          <a:p>
            <a:endParaRPr lang="en-US" sz="2199" dirty="0">
              <a:latin typeface="Garet"/>
              <a:ea typeface="Garet"/>
              <a:cs typeface="Garet"/>
              <a:sym typeface="Garet"/>
            </a:endParaRPr>
          </a:p>
          <a:p>
            <a:pPr marL="474979" lvl="1" indent="-237490">
              <a:buFont typeface="Arial"/>
              <a:buChar char="•"/>
            </a:pPr>
            <a:r>
              <a:rPr lang="en-US" sz="2199" dirty="0">
                <a:latin typeface="Garet"/>
                <a:ea typeface="Garet"/>
                <a:cs typeface="Garet"/>
                <a:sym typeface="Garet"/>
              </a:rPr>
              <a:t>Satisfactory references</a:t>
            </a:r>
          </a:p>
          <a:p>
            <a:pPr marL="474979" lvl="1" indent="-237490">
              <a:buFont typeface="Arial"/>
              <a:buChar char="•"/>
            </a:pPr>
            <a:r>
              <a:rPr lang="en-US" sz="2199" dirty="0">
                <a:latin typeface="Garet"/>
                <a:ea typeface="Garet"/>
                <a:cs typeface="Garet"/>
                <a:sym typeface="Garet"/>
              </a:rPr>
              <a:t>A Right to Work check</a:t>
            </a:r>
          </a:p>
          <a:p>
            <a:pPr marL="474979" lvl="1" indent="-237490">
              <a:buFont typeface="Arial"/>
              <a:buChar char="•"/>
            </a:pPr>
            <a:r>
              <a:rPr lang="en-US" sz="2199" dirty="0">
                <a:latin typeface="Garet"/>
                <a:ea typeface="Garet"/>
                <a:cs typeface="Garet"/>
                <a:sym typeface="Garet"/>
              </a:rPr>
              <a:t>An employment history check (via CV)</a:t>
            </a:r>
          </a:p>
          <a:p>
            <a:pPr marL="474979" lvl="1" indent="-237490">
              <a:buFont typeface="Arial"/>
              <a:buChar char="•"/>
            </a:pPr>
            <a:r>
              <a:rPr lang="en-US" sz="2199" dirty="0">
                <a:latin typeface="Garet"/>
                <a:ea typeface="Garet"/>
                <a:cs typeface="Garet"/>
                <a:sym typeface="Garet"/>
              </a:rPr>
              <a:t>A declaration of any interest you hold</a:t>
            </a:r>
          </a:p>
          <a:p>
            <a:pPr marL="474979" lvl="1" indent="-237490">
              <a:buFont typeface="Arial"/>
              <a:buChar char="•"/>
            </a:pPr>
            <a:r>
              <a:rPr lang="en-US" sz="2199" dirty="0">
                <a:latin typeface="Garet"/>
                <a:ea typeface="Garet"/>
                <a:cs typeface="Garet"/>
                <a:sym typeface="Garet"/>
              </a:rPr>
              <a:t>A basic DBS check</a:t>
            </a:r>
          </a:p>
        </p:txBody>
      </p:sp>
      <p:sp>
        <p:nvSpPr>
          <p:cNvPr id="8" name="TextBox 8"/>
          <p:cNvSpPr txBox="1"/>
          <p:nvPr/>
        </p:nvSpPr>
        <p:spPr>
          <a:xfrm>
            <a:off x="10289640" y="4370371"/>
            <a:ext cx="6093360" cy="923073"/>
          </a:xfrm>
          <a:prstGeom prst="rect">
            <a:avLst/>
          </a:prstGeom>
        </p:spPr>
        <p:txBody>
          <a:bodyPr wrap="square" lIns="0" tIns="0" rIns="0" bIns="0" rtlCol="0" anchor="t">
            <a:spAutoFit/>
          </a:bodyPr>
          <a:lstStyle/>
          <a:p>
            <a:pPr algn="l"/>
            <a:r>
              <a:rPr lang="en-US" sz="2999" b="1" dirty="0">
                <a:solidFill>
                  <a:srgbClr val="EFEFEF"/>
                </a:solidFill>
                <a:latin typeface="Garet Bold"/>
                <a:ea typeface="Garet Bold"/>
                <a:cs typeface="Garet Bold"/>
                <a:sym typeface="Garet Bold"/>
              </a:rPr>
              <a:t> Thank you so much, we look forward to hearing from you. </a:t>
            </a:r>
          </a:p>
        </p:txBody>
      </p:sp>
      <p:sp>
        <p:nvSpPr>
          <p:cNvPr id="9" name="TextBox 9"/>
          <p:cNvSpPr txBox="1"/>
          <p:nvPr/>
        </p:nvSpPr>
        <p:spPr>
          <a:xfrm>
            <a:off x="931252" y="3941963"/>
            <a:ext cx="8553634" cy="769185"/>
          </a:xfrm>
          <a:prstGeom prst="rect">
            <a:avLst/>
          </a:prstGeom>
        </p:spPr>
        <p:txBody>
          <a:bodyPr lIns="0" tIns="0" rIns="0" bIns="0" rtlCol="0" anchor="t">
            <a:spAutoFit/>
          </a:bodyPr>
          <a:lstStyle/>
          <a:p>
            <a:pPr algn="l"/>
            <a:r>
              <a:rPr lang="en-US" sz="2499" b="1" spc="-122" dirty="0">
                <a:solidFill>
                  <a:srgbClr val="000000"/>
                </a:solidFill>
                <a:latin typeface="Garet Bold"/>
                <a:ea typeface="Garet Bold"/>
                <a:cs typeface="Garet Bold"/>
                <a:sym typeface="Garet Bold"/>
              </a:rPr>
              <a:t>Appointments will be made subject to following, which is inline with our recruitment policy</a:t>
            </a:r>
          </a:p>
        </p:txBody>
      </p:sp>
      <p:sp>
        <p:nvSpPr>
          <p:cNvPr id="10" name="Freeform 10"/>
          <p:cNvSpPr/>
          <p:nvPr/>
        </p:nvSpPr>
        <p:spPr>
          <a:xfrm>
            <a:off x="14611157" y="711303"/>
            <a:ext cx="3019609" cy="2054878"/>
          </a:xfrm>
          <a:custGeom>
            <a:avLst/>
            <a:gdLst/>
            <a:ahLst/>
            <a:cxnLst/>
            <a:rect l="l" t="t" r="r" b="b"/>
            <a:pathLst>
              <a:path w="3019609" h="2054878">
                <a:moveTo>
                  <a:pt x="0" y="0"/>
                </a:moveTo>
                <a:lnTo>
                  <a:pt x="3019609" y="0"/>
                </a:lnTo>
                <a:lnTo>
                  <a:pt x="3019609" y="2054878"/>
                </a:lnTo>
                <a:lnTo>
                  <a:pt x="0" y="2054878"/>
                </a:lnTo>
                <a:lnTo>
                  <a:pt x="0" y="0"/>
                </a:lnTo>
                <a:close/>
              </a:path>
            </a:pathLst>
          </a:custGeom>
          <a:blipFill>
            <a:blip r:embed="rId3"/>
            <a:stretch>
              <a:fillRect/>
            </a:stretch>
          </a:blipFill>
        </p:spPr>
        <p:txBody>
          <a:bodyPr/>
          <a:lstStyle/>
          <a:p>
            <a:endParaRPr lang="en-GB"/>
          </a:p>
        </p:txBody>
      </p:sp>
      <p:sp>
        <p:nvSpPr>
          <p:cNvPr id="11" name="TextBox 11"/>
          <p:cNvSpPr txBox="1"/>
          <p:nvPr/>
        </p:nvSpPr>
        <p:spPr>
          <a:xfrm>
            <a:off x="10072518" y="6601325"/>
            <a:ext cx="6843882" cy="2094163"/>
          </a:xfrm>
          <a:prstGeom prst="rect">
            <a:avLst/>
          </a:prstGeom>
        </p:spPr>
        <p:txBody>
          <a:bodyPr wrap="square" lIns="0" tIns="0" rIns="0" bIns="0" rtlCol="0" anchor="t">
            <a:spAutoFit/>
          </a:bodyPr>
          <a:lstStyle/>
          <a:p>
            <a:pPr algn="l"/>
            <a:r>
              <a:rPr lang="en-US" sz="2199" dirty="0">
                <a:latin typeface="Garet"/>
                <a:ea typeface="Garet"/>
                <a:cs typeface="Garet"/>
                <a:sym typeface="Garet"/>
              </a:rPr>
              <a:t>Our charity number is 1180793. You can learn more about us via our website NNECL.ORG and by reading our annual report and accounts which are published on the Charities Commission website.</a:t>
            </a:r>
          </a:p>
          <a:p>
            <a:pPr algn="l">
              <a:lnSpc>
                <a:spcPts val="3299"/>
              </a:lnSpc>
            </a:pPr>
            <a:endParaRPr lang="en-US" sz="2199" dirty="0">
              <a:solidFill>
                <a:srgbClr val="737373"/>
              </a:solidFill>
              <a:latin typeface="Garet"/>
              <a:ea typeface="Garet"/>
              <a:cs typeface="Garet"/>
              <a:sym typeface="Gare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8737465"/>
            <a:ext cx="3443411" cy="1549535"/>
          </a:xfrm>
          <a:custGeom>
            <a:avLst/>
            <a:gdLst/>
            <a:ahLst/>
            <a:cxnLst/>
            <a:rect l="l" t="t" r="r" b="b"/>
            <a:pathLst>
              <a:path w="3443411" h="1549535">
                <a:moveTo>
                  <a:pt x="0" y="0"/>
                </a:moveTo>
                <a:lnTo>
                  <a:pt x="3443411" y="0"/>
                </a:lnTo>
                <a:lnTo>
                  <a:pt x="3443411" y="1549535"/>
                </a:lnTo>
                <a:lnTo>
                  <a:pt x="0" y="154953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TextBox 3"/>
          <p:cNvSpPr txBox="1"/>
          <p:nvPr/>
        </p:nvSpPr>
        <p:spPr>
          <a:xfrm>
            <a:off x="1028700" y="1009650"/>
            <a:ext cx="15136222" cy="576580"/>
          </a:xfrm>
          <a:prstGeom prst="rect">
            <a:avLst/>
          </a:prstGeom>
        </p:spPr>
        <p:txBody>
          <a:bodyPr lIns="0" tIns="0" rIns="0" bIns="0" rtlCol="0" anchor="t">
            <a:spAutoFit/>
          </a:bodyPr>
          <a:lstStyle/>
          <a:p>
            <a:pPr algn="l">
              <a:lnSpc>
                <a:spcPts val="4624"/>
              </a:lnSpc>
              <a:spcBef>
                <a:spcPct val="0"/>
              </a:spcBef>
            </a:pPr>
            <a:r>
              <a:rPr lang="en-US" sz="3699" b="1" spc="-181">
                <a:solidFill>
                  <a:srgbClr val="000000"/>
                </a:solidFill>
                <a:latin typeface="Garet Bold"/>
                <a:ea typeface="Garet Bold"/>
                <a:cs typeface="Garet Bold"/>
                <a:sym typeface="Garet Bold"/>
              </a:rPr>
              <a:t>We are seeking up to four new Trustees to join our Board</a:t>
            </a:r>
          </a:p>
        </p:txBody>
      </p:sp>
      <p:sp>
        <p:nvSpPr>
          <p:cNvPr id="4" name="TextBox 4"/>
          <p:cNvSpPr txBox="1"/>
          <p:nvPr/>
        </p:nvSpPr>
        <p:spPr>
          <a:xfrm>
            <a:off x="1028700" y="2247900"/>
            <a:ext cx="7734300" cy="6174511"/>
          </a:xfrm>
          <a:prstGeom prst="rect">
            <a:avLst/>
          </a:prstGeom>
        </p:spPr>
        <p:txBody>
          <a:bodyPr wrap="square" lIns="0" tIns="0" rIns="0" bIns="0" rtlCol="0" anchor="t">
            <a:spAutoFit/>
          </a:bodyPr>
          <a:lstStyle/>
          <a:p>
            <a:pPr algn="l"/>
            <a:r>
              <a:rPr lang="en-US" sz="2199" dirty="0">
                <a:latin typeface="Garet"/>
                <a:ea typeface="Garet"/>
                <a:cs typeface="Garet"/>
                <a:sym typeface="Garet"/>
              </a:rPr>
              <a:t>We are looking for up to four people who align with our mission, vision, and values and are passionate about education and social mobility. </a:t>
            </a:r>
          </a:p>
          <a:p>
            <a:pPr algn="l"/>
            <a:endParaRPr lang="en-US" sz="2199" dirty="0">
              <a:latin typeface="Garet"/>
              <a:ea typeface="Garet"/>
              <a:cs typeface="Garet"/>
              <a:sym typeface="Garet"/>
            </a:endParaRPr>
          </a:p>
          <a:p>
            <a:pPr algn="l"/>
            <a:r>
              <a:rPr lang="en-US" sz="2199" dirty="0">
                <a:latin typeface="Garet"/>
                <a:ea typeface="Garet"/>
                <a:cs typeface="Garet"/>
                <a:sym typeface="Garet"/>
              </a:rPr>
              <a:t>Together, we want to continue transforming educational outcomes for young people with experience of children's social care or estrangement and work towards a future where care-experienced young people are supported to achieve their full educational potential.</a:t>
            </a:r>
          </a:p>
          <a:p>
            <a:pPr algn="l"/>
            <a:endParaRPr lang="en-US" sz="2199" dirty="0">
              <a:latin typeface="Garet"/>
              <a:ea typeface="Garet"/>
              <a:cs typeface="Garet"/>
              <a:sym typeface="Garet"/>
            </a:endParaRPr>
          </a:p>
          <a:p>
            <a:pPr algn="l"/>
            <a:r>
              <a:rPr lang="en-US" sz="2199" dirty="0">
                <a:latin typeface="Garet"/>
                <a:ea typeface="Garet"/>
                <a:cs typeface="Garet"/>
                <a:sym typeface="Garet"/>
              </a:rPr>
              <a:t>The National Network for the Education of Care Leavers (NNECL) is a registered charity. We are governed by a Board of Trustees. Our Trustees ensure we are delivering our mission, using our resources correctly and sustainably, and that we are meeting our legal and regulatory responsibilities.</a:t>
            </a:r>
          </a:p>
          <a:p>
            <a:pPr algn="l">
              <a:lnSpc>
                <a:spcPts val="3519"/>
              </a:lnSpc>
            </a:pPr>
            <a:endParaRPr lang="en-US" sz="2199" dirty="0">
              <a:solidFill>
                <a:srgbClr val="737373"/>
              </a:solidFill>
              <a:latin typeface="Garet"/>
              <a:ea typeface="Garet"/>
              <a:cs typeface="Garet"/>
              <a:sym typeface="Garet"/>
            </a:endParaRPr>
          </a:p>
        </p:txBody>
      </p:sp>
      <p:sp>
        <p:nvSpPr>
          <p:cNvPr id="5" name="TextBox 5"/>
          <p:cNvSpPr txBox="1"/>
          <p:nvPr/>
        </p:nvSpPr>
        <p:spPr>
          <a:xfrm>
            <a:off x="9144000" y="2253343"/>
            <a:ext cx="8671426" cy="6768520"/>
          </a:xfrm>
          <a:prstGeom prst="rect">
            <a:avLst/>
          </a:prstGeom>
        </p:spPr>
        <p:txBody>
          <a:bodyPr wrap="square" lIns="0" tIns="0" rIns="0" bIns="0" rtlCol="0" anchor="t">
            <a:spAutoFit/>
          </a:bodyPr>
          <a:lstStyle/>
          <a:p>
            <a:pPr algn="l"/>
            <a:r>
              <a:rPr lang="en-US" sz="2199" dirty="0">
                <a:latin typeface="Garet"/>
                <a:ea typeface="Garet"/>
                <a:cs typeface="Garet"/>
                <a:sym typeface="Garet"/>
              </a:rPr>
              <a:t>We want our Board to reflect the richness of our society. We warmly welcome applications from people with a care background or with recent lived experience of being an estranged student. </a:t>
            </a:r>
          </a:p>
          <a:p>
            <a:pPr algn="l"/>
            <a:endParaRPr lang="en-US" sz="2199" dirty="0">
              <a:latin typeface="Garet"/>
              <a:ea typeface="Garet"/>
              <a:cs typeface="Garet"/>
              <a:sym typeface="Garet"/>
            </a:endParaRPr>
          </a:p>
          <a:p>
            <a:pPr algn="l"/>
            <a:r>
              <a:rPr lang="en-US" sz="2199" dirty="0">
                <a:latin typeface="Garet"/>
                <a:ea typeface="Garet"/>
                <a:cs typeface="Garet"/>
                <a:sym typeface="Garet"/>
              </a:rPr>
              <a:t>You don’t need experience of being a Trustee, we will provide you with an induction, a buddy and all the support you need to feel confident in the role.</a:t>
            </a:r>
          </a:p>
          <a:p>
            <a:pPr algn="l"/>
            <a:endParaRPr lang="en-US" sz="2199" dirty="0">
              <a:latin typeface="Garet"/>
              <a:ea typeface="Garet"/>
              <a:cs typeface="Garet"/>
              <a:sym typeface="Garet"/>
            </a:endParaRPr>
          </a:p>
          <a:p>
            <a:pPr algn="l"/>
            <a:r>
              <a:rPr lang="en-US" sz="2199" dirty="0">
                <a:latin typeface="Garet"/>
                <a:ea typeface="Garet"/>
                <a:cs typeface="Garet"/>
                <a:sym typeface="Garet"/>
              </a:rPr>
              <a:t>We are especially interested in hearing from:</a:t>
            </a:r>
          </a:p>
          <a:p>
            <a:pPr algn="l"/>
            <a:endParaRPr lang="en-US" sz="2199" dirty="0">
              <a:latin typeface="Garet"/>
              <a:ea typeface="Garet"/>
              <a:cs typeface="Garet"/>
              <a:sym typeface="Garet"/>
            </a:endParaRPr>
          </a:p>
          <a:p>
            <a:pPr marL="474979" lvl="1" indent="-237490" algn="l">
              <a:buFont typeface="Arial"/>
              <a:buChar char="•"/>
            </a:pPr>
            <a:r>
              <a:rPr lang="en-US" sz="2199" dirty="0">
                <a:latin typeface="Garet"/>
                <a:ea typeface="Garet"/>
                <a:cs typeface="Garet"/>
                <a:sym typeface="Garet"/>
              </a:rPr>
              <a:t>People with experience in philanthropy and fundraising</a:t>
            </a:r>
          </a:p>
          <a:p>
            <a:pPr marL="474979" lvl="1" indent="-237490" algn="l">
              <a:buFont typeface="Arial"/>
              <a:buChar char="•"/>
            </a:pPr>
            <a:r>
              <a:rPr lang="en-US" sz="2199" dirty="0">
                <a:latin typeface="Garet"/>
                <a:ea typeface="Garet"/>
                <a:cs typeface="Garet"/>
                <a:sym typeface="Garet"/>
              </a:rPr>
              <a:t>People with experience of in children’s social care decision making</a:t>
            </a:r>
          </a:p>
          <a:p>
            <a:pPr marL="474979" lvl="1" indent="-237490" algn="l">
              <a:buFont typeface="Arial"/>
              <a:buChar char="•"/>
            </a:pPr>
            <a:r>
              <a:rPr lang="en-US" sz="2199" dirty="0">
                <a:latin typeface="Garet"/>
                <a:ea typeface="Garet"/>
                <a:cs typeface="Garet"/>
                <a:sym typeface="Garet"/>
              </a:rPr>
              <a:t>People with experience of political influencing</a:t>
            </a:r>
          </a:p>
          <a:p>
            <a:pPr marL="474979" lvl="1" indent="-237490" algn="l">
              <a:buFont typeface="Arial"/>
              <a:buChar char="•"/>
            </a:pPr>
            <a:r>
              <a:rPr lang="en-US" sz="2199" dirty="0">
                <a:latin typeface="Garet"/>
                <a:ea typeface="Garet"/>
                <a:cs typeface="Garet"/>
                <a:sym typeface="Garet"/>
              </a:rPr>
              <a:t>People with recent experience of care and post-16 education</a:t>
            </a:r>
          </a:p>
          <a:p>
            <a:pPr marL="237489" lvl="1" algn="l"/>
            <a:endParaRPr lang="en-US" sz="2199" dirty="0">
              <a:latin typeface="Garet"/>
              <a:ea typeface="Garet"/>
              <a:cs typeface="Garet"/>
              <a:sym typeface="Garet"/>
            </a:endParaRPr>
          </a:p>
          <a:p>
            <a:pPr algn="l"/>
            <a:r>
              <a:rPr lang="en-US" sz="2199" dirty="0">
                <a:latin typeface="Garet"/>
                <a:ea typeface="Garet"/>
                <a:cs typeface="Garet"/>
                <a:sym typeface="Garet"/>
              </a:rPr>
              <a:t>Being a Trustee is a voluntary unpaid role. We cover the cost of NNECL related travel and reasonable expenses.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37397" y="1088626"/>
            <a:ext cx="15825391" cy="1098551"/>
          </a:xfrm>
          <a:prstGeom prst="rect">
            <a:avLst/>
          </a:prstGeom>
        </p:spPr>
        <p:txBody>
          <a:bodyPr lIns="0" tIns="0" rIns="0" bIns="0" rtlCol="0" anchor="t">
            <a:spAutoFit/>
          </a:bodyPr>
          <a:lstStyle/>
          <a:p>
            <a:pPr algn="l">
              <a:lnSpc>
                <a:spcPts val="8749"/>
              </a:lnSpc>
            </a:pPr>
            <a:r>
              <a:rPr lang="en-US" sz="6999" b="1" spc="-342" dirty="0">
                <a:solidFill>
                  <a:srgbClr val="000000"/>
                </a:solidFill>
                <a:latin typeface="Garet Bold"/>
                <a:ea typeface="Garet Bold"/>
                <a:cs typeface="Garet Bold"/>
                <a:sym typeface="Garet Bold"/>
              </a:rPr>
              <a:t>The role of a Trustee ....</a:t>
            </a:r>
          </a:p>
        </p:txBody>
      </p:sp>
      <p:sp>
        <p:nvSpPr>
          <p:cNvPr id="3" name="TextBox 3"/>
          <p:cNvSpPr txBox="1"/>
          <p:nvPr/>
        </p:nvSpPr>
        <p:spPr>
          <a:xfrm>
            <a:off x="1046219" y="2597272"/>
            <a:ext cx="15807749" cy="5468805"/>
          </a:xfrm>
          <a:prstGeom prst="rect">
            <a:avLst/>
          </a:prstGeom>
        </p:spPr>
        <p:txBody>
          <a:bodyPr lIns="0" tIns="0" rIns="0" bIns="0" rtlCol="0" anchor="t">
            <a:spAutoFit/>
          </a:bodyPr>
          <a:lstStyle/>
          <a:p>
            <a:pPr algn="l"/>
            <a:r>
              <a:rPr lang="en-US" sz="2199" dirty="0">
                <a:latin typeface="Garet"/>
                <a:ea typeface="Garet"/>
                <a:cs typeface="Garet"/>
                <a:sym typeface="Garet"/>
              </a:rPr>
              <a:t>Undertaking the role of a Trustee at NNECL carries important legal duties and strategic responsibilities. Trustees are collectively responsible for ensuring NNECL delivers its mission: to create educational environments where people with care experience thrive. NNECL exists to transform the progression of young people with care backgrounds into and through further and higher education, including higher apprenticeships, so they can reach their full potential. </a:t>
            </a:r>
          </a:p>
          <a:p>
            <a:pPr algn="l"/>
            <a:endParaRPr lang="en-US" sz="2199" dirty="0">
              <a:latin typeface="Garet"/>
              <a:ea typeface="Garet"/>
              <a:cs typeface="Garet"/>
              <a:sym typeface="Garet"/>
            </a:endParaRPr>
          </a:p>
          <a:p>
            <a:pPr algn="l"/>
            <a:r>
              <a:rPr lang="en-US" sz="2199" dirty="0">
                <a:latin typeface="Garet"/>
                <a:ea typeface="Garet"/>
                <a:cs typeface="Garet"/>
                <a:sym typeface="Garet"/>
              </a:rPr>
              <a:t>NNECL is unashamedly ambitious for all children in care and care leavers, we want a future where we have cut off at source the poor practices leaving people with social care backgrounds without the opportunities needed to enjoy the security of a career which sustains them for life. To achieve the systemic change needed to transform our young people's education outcomes, across the post-16 education sector, we advocate for:</a:t>
            </a:r>
          </a:p>
          <a:p>
            <a:pPr algn="l"/>
            <a:endParaRPr lang="en-US" sz="2199" dirty="0">
              <a:latin typeface="Garet"/>
              <a:ea typeface="Garet"/>
              <a:cs typeface="Garet"/>
              <a:sym typeface="Garet"/>
            </a:endParaRPr>
          </a:p>
          <a:p>
            <a:pPr marL="474979" lvl="1" indent="-237490" algn="l">
              <a:buFont typeface="Arial"/>
              <a:buChar char="•"/>
            </a:pPr>
            <a:r>
              <a:rPr lang="en-US" sz="2199" dirty="0">
                <a:latin typeface="Garet"/>
                <a:ea typeface="Garet"/>
                <a:cs typeface="Garet"/>
                <a:sym typeface="Garet"/>
              </a:rPr>
              <a:t>Making the NNECL Quality Mark, mandatory for HE and FE institutions across England</a:t>
            </a:r>
          </a:p>
          <a:p>
            <a:pPr marL="474979" lvl="1" indent="-237490" algn="l">
              <a:buFont typeface="Arial"/>
              <a:buChar char="•"/>
            </a:pPr>
            <a:r>
              <a:rPr lang="en-US" sz="2199" dirty="0">
                <a:latin typeface="Garet"/>
                <a:ea typeface="Garet"/>
                <a:cs typeface="Garet"/>
                <a:sym typeface="Garet"/>
              </a:rPr>
              <a:t>Making committing to the Care Leavers Covenant mandatory for all sixth forms, FE and HE providers</a:t>
            </a:r>
          </a:p>
          <a:p>
            <a:pPr marL="474979" lvl="1" indent="-237490" algn="l">
              <a:buFont typeface="Arial"/>
              <a:buChar char="•"/>
            </a:pPr>
            <a:r>
              <a:rPr lang="en-US" sz="2199" dirty="0">
                <a:latin typeface="Garet"/>
                <a:ea typeface="Garet"/>
                <a:cs typeface="Garet"/>
                <a:sym typeface="Garet"/>
              </a:rPr>
              <a:t>Revising the LA minimum offer to align with evidenced good outcomes</a:t>
            </a:r>
          </a:p>
          <a:p>
            <a:pPr marL="474979" lvl="1" indent="-237490" algn="l">
              <a:buFont typeface="Arial"/>
              <a:buChar char="•"/>
            </a:pPr>
            <a:r>
              <a:rPr lang="en-US" sz="2199" dirty="0">
                <a:latin typeface="Garet"/>
                <a:ea typeface="Garet"/>
                <a:cs typeface="Garet"/>
                <a:sym typeface="Garet"/>
              </a:rPr>
              <a:t>Extending the local offer to age 30, recognising care leavers post-16 education challenges.</a:t>
            </a:r>
          </a:p>
          <a:p>
            <a:pPr algn="l">
              <a:lnSpc>
                <a:spcPts val="3200"/>
              </a:lnSpc>
            </a:pPr>
            <a:endParaRPr lang="en-US" sz="2199" dirty="0">
              <a:solidFill>
                <a:srgbClr val="737373"/>
              </a:solidFill>
              <a:latin typeface="Garet"/>
              <a:ea typeface="Garet"/>
              <a:cs typeface="Garet"/>
              <a:sym typeface="Garet"/>
            </a:endParaRPr>
          </a:p>
        </p:txBody>
      </p:sp>
      <p:sp>
        <p:nvSpPr>
          <p:cNvPr id="4" name="Freeform 4"/>
          <p:cNvSpPr/>
          <p:nvPr/>
        </p:nvSpPr>
        <p:spPr>
          <a:xfrm>
            <a:off x="0" y="8737465"/>
            <a:ext cx="3443411" cy="1549535"/>
          </a:xfrm>
          <a:custGeom>
            <a:avLst/>
            <a:gdLst/>
            <a:ahLst/>
            <a:cxnLst/>
            <a:rect l="l" t="t" r="r" b="b"/>
            <a:pathLst>
              <a:path w="3443411" h="1549535">
                <a:moveTo>
                  <a:pt x="0" y="0"/>
                </a:moveTo>
                <a:lnTo>
                  <a:pt x="3443411" y="0"/>
                </a:lnTo>
                <a:lnTo>
                  <a:pt x="3443411" y="1549535"/>
                </a:lnTo>
                <a:lnTo>
                  <a:pt x="0" y="154953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5" name="Freeform 5"/>
          <p:cNvSpPr/>
          <p:nvPr/>
        </p:nvSpPr>
        <p:spPr>
          <a:xfrm>
            <a:off x="15496775" y="1088626"/>
            <a:ext cx="1953483" cy="539650"/>
          </a:xfrm>
          <a:custGeom>
            <a:avLst/>
            <a:gdLst/>
            <a:ahLst/>
            <a:cxnLst/>
            <a:rect l="l" t="t" r="r" b="b"/>
            <a:pathLst>
              <a:path w="1953483" h="539650">
                <a:moveTo>
                  <a:pt x="0" y="0"/>
                </a:moveTo>
                <a:lnTo>
                  <a:pt x="1953483" y="0"/>
                </a:lnTo>
                <a:lnTo>
                  <a:pt x="1953483" y="539649"/>
                </a:lnTo>
                <a:lnTo>
                  <a:pt x="0" y="53964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7" name="Freeform 6">
            <a:extLst>
              <a:ext uri="{FF2B5EF4-FFF2-40B4-BE49-F238E27FC236}">
                <a16:creationId xmlns:a16="http://schemas.microsoft.com/office/drawing/2014/main" id="{A851D838-293E-B567-AC6E-422CA21CE7D0}"/>
              </a:ext>
            </a:extLst>
          </p:cNvPr>
          <p:cNvSpPr/>
          <p:nvPr/>
        </p:nvSpPr>
        <p:spPr>
          <a:xfrm>
            <a:off x="14430649" y="7804335"/>
            <a:ext cx="3019609" cy="2054878"/>
          </a:xfrm>
          <a:custGeom>
            <a:avLst/>
            <a:gdLst/>
            <a:ahLst/>
            <a:cxnLst/>
            <a:rect l="l" t="t" r="r" b="b"/>
            <a:pathLst>
              <a:path w="3019609" h="2054878">
                <a:moveTo>
                  <a:pt x="0" y="0"/>
                </a:moveTo>
                <a:lnTo>
                  <a:pt x="3019609" y="0"/>
                </a:lnTo>
                <a:lnTo>
                  <a:pt x="3019609" y="2054878"/>
                </a:lnTo>
                <a:lnTo>
                  <a:pt x="0" y="2054878"/>
                </a:lnTo>
                <a:lnTo>
                  <a:pt x="0" y="0"/>
                </a:lnTo>
                <a:close/>
              </a:path>
            </a:pathLst>
          </a:custGeom>
          <a:blipFill>
            <a:blip r:embed="rId4"/>
            <a:stretch>
              <a:fillRect/>
            </a:stretch>
          </a:blipFill>
        </p:spPr>
        <p:txBody>
          <a:bodyPr/>
          <a:lstStyle/>
          <a:p>
            <a:endParaRPr lang="en-GB"/>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029262"/>
            <a:ext cx="15825391" cy="1098551"/>
          </a:xfrm>
          <a:prstGeom prst="rect">
            <a:avLst/>
          </a:prstGeom>
        </p:spPr>
        <p:txBody>
          <a:bodyPr lIns="0" tIns="0" rIns="0" bIns="0" rtlCol="0" anchor="t">
            <a:spAutoFit/>
          </a:bodyPr>
          <a:lstStyle/>
          <a:p>
            <a:pPr algn="l">
              <a:lnSpc>
                <a:spcPts val="8749"/>
              </a:lnSpc>
            </a:pPr>
            <a:r>
              <a:rPr lang="en-US" sz="6999" b="1" spc="-342">
                <a:solidFill>
                  <a:srgbClr val="000000"/>
                </a:solidFill>
                <a:latin typeface="Garet Bold"/>
                <a:ea typeface="Garet Bold"/>
                <a:cs typeface="Garet Bold"/>
                <a:sym typeface="Garet Bold"/>
              </a:rPr>
              <a:t>.... The role of a Trustee</a:t>
            </a:r>
          </a:p>
        </p:txBody>
      </p:sp>
      <p:sp>
        <p:nvSpPr>
          <p:cNvPr id="3" name="Freeform 3"/>
          <p:cNvSpPr/>
          <p:nvPr/>
        </p:nvSpPr>
        <p:spPr>
          <a:xfrm>
            <a:off x="0" y="8737465"/>
            <a:ext cx="3443411" cy="1549535"/>
          </a:xfrm>
          <a:custGeom>
            <a:avLst/>
            <a:gdLst/>
            <a:ahLst/>
            <a:cxnLst/>
            <a:rect l="l" t="t" r="r" b="b"/>
            <a:pathLst>
              <a:path w="3443411" h="1549535">
                <a:moveTo>
                  <a:pt x="0" y="0"/>
                </a:moveTo>
                <a:lnTo>
                  <a:pt x="3443411" y="0"/>
                </a:lnTo>
                <a:lnTo>
                  <a:pt x="3443411" y="1549535"/>
                </a:lnTo>
                <a:lnTo>
                  <a:pt x="0" y="154953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4" name="Freeform 4"/>
          <p:cNvSpPr/>
          <p:nvPr/>
        </p:nvSpPr>
        <p:spPr>
          <a:xfrm>
            <a:off x="15301463" y="1304903"/>
            <a:ext cx="1953483" cy="539650"/>
          </a:xfrm>
          <a:custGeom>
            <a:avLst/>
            <a:gdLst/>
            <a:ahLst/>
            <a:cxnLst/>
            <a:rect l="l" t="t" r="r" b="b"/>
            <a:pathLst>
              <a:path w="1953483" h="539650">
                <a:moveTo>
                  <a:pt x="0" y="0"/>
                </a:moveTo>
                <a:lnTo>
                  <a:pt x="1953483" y="0"/>
                </a:lnTo>
                <a:lnTo>
                  <a:pt x="1953483" y="539650"/>
                </a:lnTo>
                <a:lnTo>
                  <a:pt x="0" y="53965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TextBox 5"/>
          <p:cNvSpPr txBox="1"/>
          <p:nvPr/>
        </p:nvSpPr>
        <p:spPr>
          <a:xfrm>
            <a:off x="8001000" y="3001709"/>
            <a:ext cx="8613753" cy="5957528"/>
          </a:xfrm>
          <a:prstGeom prst="rect">
            <a:avLst/>
          </a:prstGeom>
        </p:spPr>
        <p:txBody>
          <a:bodyPr lIns="0" tIns="0" rIns="0" bIns="0" rtlCol="0" anchor="t">
            <a:spAutoFit/>
          </a:bodyPr>
          <a:lstStyle/>
          <a:p>
            <a:pPr algn="l"/>
            <a:r>
              <a:rPr lang="en-US" sz="2199" dirty="0">
                <a:latin typeface="Garet"/>
                <a:ea typeface="Garet"/>
                <a:cs typeface="Garet"/>
                <a:sym typeface="Garet"/>
              </a:rPr>
              <a:t>Trustees are expected to attend Board meetings (four per year, a mix of in person and online), participate in relevant events and focused groups (e.g. safeguarding, fundraising, strategy refresh), and act as Ambassadors for NNECL championing our work, our impact and our values within their networks.</a:t>
            </a:r>
          </a:p>
          <a:p>
            <a:pPr algn="l"/>
            <a:endParaRPr lang="en-US" sz="2199" dirty="0">
              <a:latin typeface="Garet"/>
              <a:ea typeface="Garet"/>
              <a:cs typeface="Garet"/>
              <a:sym typeface="Garet"/>
            </a:endParaRPr>
          </a:p>
          <a:p>
            <a:pPr algn="l"/>
            <a:r>
              <a:rPr lang="en-US" sz="2199" dirty="0">
                <a:latin typeface="Garet"/>
                <a:ea typeface="Garet"/>
                <a:cs typeface="Garet"/>
                <a:sym typeface="Garet"/>
              </a:rPr>
              <a:t>NNECL’s work helps dismantle those barriers - not through short-term fixes, but by reshaping statutory systems and holding central and local government to account. We believe our young people must receive the support to which they are legally entitled so they can access post-16 education, remain engaged, achieve their full educational potential, and move confidently into adulthood.</a:t>
            </a:r>
          </a:p>
          <a:p>
            <a:pPr algn="l">
              <a:lnSpc>
                <a:spcPts val="3299"/>
              </a:lnSpc>
            </a:pPr>
            <a:endParaRPr lang="en-US" sz="2199" dirty="0">
              <a:solidFill>
                <a:srgbClr val="737373"/>
              </a:solidFill>
              <a:latin typeface="Garet"/>
              <a:ea typeface="Garet"/>
              <a:cs typeface="Garet"/>
              <a:sym typeface="Garet"/>
            </a:endParaRPr>
          </a:p>
          <a:p>
            <a:pPr algn="l">
              <a:lnSpc>
                <a:spcPts val="3299"/>
              </a:lnSpc>
            </a:pPr>
            <a:endParaRPr lang="en-US" sz="2199" dirty="0">
              <a:solidFill>
                <a:srgbClr val="737373"/>
              </a:solidFill>
              <a:latin typeface="Garet"/>
              <a:ea typeface="Garet"/>
              <a:cs typeface="Garet"/>
              <a:sym typeface="Garet"/>
            </a:endParaRPr>
          </a:p>
          <a:p>
            <a:pPr algn="l">
              <a:lnSpc>
                <a:spcPts val="3000"/>
              </a:lnSpc>
            </a:pPr>
            <a:endParaRPr lang="en-US" sz="2199" dirty="0">
              <a:solidFill>
                <a:srgbClr val="737373"/>
              </a:solidFill>
              <a:latin typeface="Garet"/>
              <a:ea typeface="Garet"/>
              <a:cs typeface="Garet"/>
              <a:sym typeface="Garet"/>
            </a:endParaRPr>
          </a:p>
        </p:txBody>
      </p:sp>
      <p:grpSp>
        <p:nvGrpSpPr>
          <p:cNvPr id="6" name="Group 6"/>
          <p:cNvGrpSpPr/>
          <p:nvPr/>
        </p:nvGrpSpPr>
        <p:grpSpPr>
          <a:xfrm>
            <a:off x="1028700" y="2967322"/>
            <a:ext cx="6262967" cy="4683767"/>
            <a:chOff x="0" y="0"/>
            <a:chExt cx="1060753" cy="793286"/>
          </a:xfrm>
        </p:grpSpPr>
        <p:sp>
          <p:nvSpPr>
            <p:cNvPr id="7" name="Freeform 7"/>
            <p:cNvSpPr/>
            <p:nvPr/>
          </p:nvSpPr>
          <p:spPr>
            <a:xfrm>
              <a:off x="0" y="0"/>
              <a:ext cx="1060753" cy="793286"/>
            </a:xfrm>
            <a:custGeom>
              <a:avLst/>
              <a:gdLst/>
              <a:ahLst/>
              <a:cxnLst/>
              <a:rect l="l" t="t" r="r" b="b"/>
              <a:pathLst>
                <a:path w="1060753" h="793286">
                  <a:moveTo>
                    <a:pt x="28431" y="0"/>
                  </a:moveTo>
                  <a:lnTo>
                    <a:pt x="1032322" y="0"/>
                  </a:lnTo>
                  <a:cubicBezTo>
                    <a:pt x="1048024" y="0"/>
                    <a:pt x="1060753" y="12729"/>
                    <a:pt x="1060753" y="28431"/>
                  </a:cubicBezTo>
                  <a:lnTo>
                    <a:pt x="1060753" y="764854"/>
                  </a:lnTo>
                  <a:cubicBezTo>
                    <a:pt x="1060753" y="780556"/>
                    <a:pt x="1048024" y="793286"/>
                    <a:pt x="1032322" y="793286"/>
                  </a:cubicBezTo>
                  <a:lnTo>
                    <a:pt x="28431" y="793286"/>
                  </a:lnTo>
                  <a:cubicBezTo>
                    <a:pt x="12729" y="793286"/>
                    <a:pt x="0" y="780556"/>
                    <a:pt x="0" y="764854"/>
                  </a:cubicBezTo>
                  <a:lnTo>
                    <a:pt x="0" y="28431"/>
                  </a:lnTo>
                  <a:cubicBezTo>
                    <a:pt x="0" y="12729"/>
                    <a:pt x="12729" y="0"/>
                    <a:pt x="28431" y="0"/>
                  </a:cubicBezTo>
                  <a:close/>
                </a:path>
              </a:pathLst>
            </a:custGeom>
            <a:blipFill>
              <a:blip r:embed="rId4"/>
              <a:stretch>
                <a:fillRect l="-12685" r="-15069" b="-13678"/>
              </a:stretch>
            </a:blipFill>
          </p:spPr>
          <p:txBody>
            <a:bodyPr/>
            <a:lstStyle/>
            <a:p>
              <a:endParaRPr lang="en-GB"/>
            </a:p>
          </p:txBody>
        </p:sp>
      </p:grpSp>
      <p:sp>
        <p:nvSpPr>
          <p:cNvPr id="9" name="TextBox 8">
            <a:extLst>
              <a:ext uri="{FF2B5EF4-FFF2-40B4-BE49-F238E27FC236}">
                <a16:creationId xmlns:a16="http://schemas.microsoft.com/office/drawing/2014/main" id="{225D11E1-B92C-F857-F8AA-5DFFFE5EF746}"/>
              </a:ext>
            </a:extLst>
          </p:cNvPr>
          <p:cNvSpPr txBox="1"/>
          <p:nvPr/>
        </p:nvSpPr>
        <p:spPr>
          <a:xfrm>
            <a:off x="1028700" y="7844267"/>
            <a:ext cx="6057900" cy="923330"/>
          </a:xfrm>
          <a:prstGeom prst="rect">
            <a:avLst/>
          </a:prstGeom>
          <a:noFill/>
        </p:spPr>
        <p:txBody>
          <a:bodyPr wrap="square" rtlCol="0">
            <a:spAutoFit/>
          </a:bodyPr>
          <a:lstStyle/>
          <a:p>
            <a:r>
              <a:rPr lang="en-GB" dirty="0">
                <a:latin typeface="Garet" panose="020B0604020202020204" charset="0"/>
              </a:rPr>
              <a:t>Double award-winning student Megan with Wendy (also a NNECL trustee) and Safeenah, University of Sunderland </a:t>
            </a:r>
          </a:p>
        </p:txBody>
      </p:sp>
      <p:pic>
        <p:nvPicPr>
          <p:cNvPr id="11" name="Picture 10">
            <a:extLst>
              <a:ext uri="{FF2B5EF4-FFF2-40B4-BE49-F238E27FC236}">
                <a16:creationId xmlns:a16="http://schemas.microsoft.com/office/drawing/2014/main" id="{856C089C-415F-4508-F6B9-4DC17F362F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663139" y="8733851"/>
            <a:ext cx="4596161" cy="80888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968139" y="4434469"/>
            <a:ext cx="9826453" cy="5317866"/>
            <a:chOff x="0" y="0"/>
            <a:chExt cx="1522375" cy="823877"/>
          </a:xfrm>
        </p:grpSpPr>
        <p:sp>
          <p:nvSpPr>
            <p:cNvPr id="3" name="Freeform 3"/>
            <p:cNvSpPr/>
            <p:nvPr/>
          </p:nvSpPr>
          <p:spPr>
            <a:xfrm>
              <a:off x="0" y="0"/>
              <a:ext cx="1522375" cy="823877"/>
            </a:xfrm>
            <a:custGeom>
              <a:avLst/>
              <a:gdLst/>
              <a:ahLst/>
              <a:cxnLst/>
              <a:rect l="l" t="t" r="r" b="b"/>
              <a:pathLst>
                <a:path w="1522375" h="823877">
                  <a:moveTo>
                    <a:pt x="18121" y="0"/>
                  </a:moveTo>
                  <a:lnTo>
                    <a:pt x="1504254" y="0"/>
                  </a:lnTo>
                  <a:cubicBezTo>
                    <a:pt x="1509060" y="0"/>
                    <a:pt x="1513669" y="1909"/>
                    <a:pt x="1517067" y="5307"/>
                  </a:cubicBezTo>
                  <a:cubicBezTo>
                    <a:pt x="1520466" y="8706"/>
                    <a:pt x="1522375" y="13315"/>
                    <a:pt x="1522375" y="18121"/>
                  </a:cubicBezTo>
                  <a:lnTo>
                    <a:pt x="1522375" y="805756"/>
                  </a:lnTo>
                  <a:cubicBezTo>
                    <a:pt x="1522375" y="815764"/>
                    <a:pt x="1514262" y="823877"/>
                    <a:pt x="1504254" y="823877"/>
                  </a:cubicBezTo>
                  <a:lnTo>
                    <a:pt x="18121" y="823877"/>
                  </a:lnTo>
                  <a:cubicBezTo>
                    <a:pt x="13315" y="823877"/>
                    <a:pt x="8706" y="821967"/>
                    <a:pt x="5307" y="818569"/>
                  </a:cubicBezTo>
                  <a:cubicBezTo>
                    <a:pt x="1909" y="815171"/>
                    <a:pt x="0" y="810562"/>
                    <a:pt x="0" y="805756"/>
                  </a:cubicBezTo>
                  <a:lnTo>
                    <a:pt x="0" y="18121"/>
                  </a:lnTo>
                  <a:cubicBezTo>
                    <a:pt x="0" y="8113"/>
                    <a:pt x="8113" y="0"/>
                    <a:pt x="18121" y="0"/>
                  </a:cubicBezTo>
                  <a:close/>
                </a:path>
              </a:pathLst>
            </a:custGeom>
            <a:blipFill>
              <a:blip r:embed="rId2"/>
              <a:stretch>
                <a:fillRect l="-38558" r="-21467"/>
              </a:stretch>
            </a:blipFill>
          </p:spPr>
          <p:txBody>
            <a:bodyPr/>
            <a:lstStyle/>
            <a:p>
              <a:endParaRPr lang="en-GB"/>
            </a:p>
          </p:txBody>
        </p:sp>
      </p:grpSp>
      <p:sp>
        <p:nvSpPr>
          <p:cNvPr id="4" name="TextBox 4"/>
          <p:cNvSpPr txBox="1"/>
          <p:nvPr/>
        </p:nvSpPr>
        <p:spPr>
          <a:xfrm>
            <a:off x="1028700" y="778372"/>
            <a:ext cx="15891544" cy="1098551"/>
          </a:xfrm>
          <a:prstGeom prst="rect">
            <a:avLst/>
          </a:prstGeom>
        </p:spPr>
        <p:txBody>
          <a:bodyPr lIns="0" tIns="0" rIns="0" bIns="0" rtlCol="0" anchor="t">
            <a:spAutoFit/>
          </a:bodyPr>
          <a:lstStyle/>
          <a:p>
            <a:pPr algn="l">
              <a:lnSpc>
                <a:spcPts val="8749"/>
              </a:lnSpc>
            </a:pPr>
            <a:r>
              <a:rPr lang="en-US" sz="6999" b="1" spc="-342" dirty="0">
                <a:solidFill>
                  <a:srgbClr val="000000"/>
                </a:solidFill>
                <a:latin typeface="Garet Bold"/>
                <a:ea typeface="Garet Bold"/>
                <a:cs typeface="Garet Bold"/>
                <a:sym typeface="Garet Bold"/>
              </a:rPr>
              <a:t>What problem are we solving?</a:t>
            </a:r>
          </a:p>
        </p:txBody>
      </p:sp>
      <p:sp>
        <p:nvSpPr>
          <p:cNvPr id="5" name="TextBox 5"/>
          <p:cNvSpPr txBox="1"/>
          <p:nvPr/>
        </p:nvSpPr>
        <p:spPr>
          <a:xfrm>
            <a:off x="838200" y="4652078"/>
            <a:ext cx="6646101" cy="3786293"/>
          </a:xfrm>
          <a:prstGeom prst="rect">
            <a:avLst/>
          </a:prstGeom>
        </p:spPr>
        <p:txBody>
          <a:bodyPr lIns="0" tIns="0" rIns="0" bIns="0" rtlCol="0" anchor="t">
            <a:spAutoFit/>
          </a:bodyPr>
          <a:lstStyle/>
          <a:p>
            <a:pPr marL="474979" lvl="1" indent="-237490" algn="l">
              <a:buFont typeface="Arial"/>
              <a:buChar char="•"/>
            </a:pPr>
            <a:r>
              <a:rPr lang="en-US" sz="2199" dirty="0">
                <a:latin typeface="Garet"/>
                <a:ea typeface="Garet"/>
                <a:cs typeface="Garet"/>
                <a:sym typeface="Garet"/>
              </a:rPr>
              <a:t>The impact of early childhood trauma</a:t>
            </a:r>
          </a:p>
          <a:p>
            <a:pPr marL="474979" lvl="1" indent="-237490" algn="l">
              <a:buFont typeface="Arial"/>
              <a:buChar char="•"/>
            </a:pPr>
            <a:r>
              <a:rPr lang="en-US" sz="2199" dirty="0">
                <a:latin typeface="Garet"/>
                <a:ea typeface="Garet"/>
                <a:cs typeface="Garet"/>
                <a:sym typeface="Garet"/>
              </a:rPr>
              <a:t>The stark difference in attainment between children in care and their peers</a:t>
            </a:r>
          </a:p>
          <a:p>
            <a:pPr marL="474979" lvl="1" indent="-237490" algn="l">
              <a:buFont typeface="Arial"/>
              <a:buChar char="•"/>
            </a:pPr>
            <a:r>
              <a:rPr lang="en-US" sz="2199" dirty="0">
                <a:latin typeface="Garet"/>
                <a:ea typeface="Garet"/>
                <a:cs typeface="Garet"/>
                <a:sym typeface="Garet"/>
              </a:rPr>
              <a:t>Disrupted education, sometimes involving several placements and school moves</a:t>
            </a:r>
          </a:p>
          <a:p>
            <a:pPr marL="474979" lvl="1" indent="-237490" algn="l">
              <a:buFont typeface="Arial"/>
              <a:buChar char="•"/>
            </a:pPr>
            <a:r>
              <a:rPr lang="en-US" sz="2199" dirty="0">
                <a:latin typeface="Garet"/>
                <a:ea typeface="Garet"/>
                <a:cs typeface="Garet"/>
                <a:sym typeface="Garet"/>
              </a:rPr>
              <a:t>Low expectations from key influencers in a young person’s network; social workers, teachers, foster carers, sports coaches, youth workers and staff in leaving care teams</a:t>
            </a:r>
          </a:p>
          <a:p>
            <a:pPr algn="l">
              <a:lnSpc>
                <a:spcPts val="3299"/>
              </a:lnSpc>
            </a:pPr>
            <a:endParaRPr lang="en-US" sz="2199" dirty="0">
              <a:solidFill>
                <a:srgbClr val="737373"/>
              </a:solidFill>
              <a:latin typeface="Garet"/>
              <a:ea typeface="Garet"/>
              <a:cs typeface="Garet"/>
              <a:sym typeface="Garet"/>
            </a:endParaRPr>
          </a:p>
        </p:txBody>
      </p:sp>
      <p:sp>
        <p:nvSpPr>
          <p:cNvPr id="6" name="TextBox 6"/>
          <p:cNvSpPr txBox="1"/>
          <p:nvPr/>
        </p:nvSpPr>
        <p:spPr>
          <a:xfrm>
            <a:off x="1028700" y="2673589"/>
            <a:ext cx="16315193" cy="1755737"/>
          </a:xfrm>
          <a:prstGeom prst="rect">
            <a:avLst/>
          </a:prstGeom>
        </p:spPr>
        <p:txBody>
          <a:bodyPr lIns="0" tIns="0" rIns="0" bIns="0" rtlCol="0" anchor="t">
            <a:spAutoFit/>
          </a:bodyPr>
          <a:lstStyle/>
          <a:p>
            <a:pPr algn="l"/>
            <a:r>
              <a:rPr lang="en-US" sz="2199" dirty="0">
                <a:latin typeface="Garet"/>
                <a:ea typeface="Garet"/>
                <a:cs typeface="Garet"/>
                <a:sym typeface="Garet"/>
              </a:rPr>
              <a:t>Across the UK, care leavers are identified as a priority group for targeted outreach and support within universities and colleges to drive up educational attainment and to reduce the incidence of homelessness, poor mental health and under employment. Just 15% of care leavers enter higher education by the age of 19, compared to 48% of the general population. The reasons for this are complex and multi-layered. </a:t>
            </a:r>
          </a:p>
          <a:p>
            <a:pPr algn="l">
              <a:lnSpc>
                <a:spcPts val="3299"/>
              </a:lnSpc>
            </a:pPr>
            <a:endParaRPr lang="en-US" sz="2199" dirty="0">
              <a:solidFill>
                <a:srgbClr val="737373"/>
              </a:solidFill>
              <a:latin typeface="Garet"/>
              <a:ea typeface="Garet"/>
              <a:cs typeface="Garet"/>
              <a:sym typeface="Garet"/>
            </a:endParaRPr>
          </a:p>
        </p:txBody>
      </p:sp>
      <p:sp>
        <p:nvSpPr>
          <p:cNvPr id="7" name="Freeform 7"/>
          <p:cNvSpPr/>
          <p:nvPr/>
        </p:nvSpPr>
        <p:spPr>
          <a:xfrm>
            <a:off x="0" y="8737465"/>
            <a:ext cx="3443411" cy="1549535"/>
          </a:xfrm>
          <a:custGeom>
            <a:avLst/>
            <a:gdLst/>
            <a:ahLst/>
            <a:cxnLst/>
            <a:rect l="l" t="t" r="r" b="b"/>
            <a:pathLst>
              <a:path w="3443411" h="1549535">
                <a:moveTo>
                  <a:pt x="0" y="0"/>
                </a:moveTo>
                <a:lnTo>
                  <a:pt x="3443411" y="0"/>
                </a:lnTo>
                <a:lnTo>
                  <a:pt x="3443411" y="1549535"/>
                </a:lnTo>
                <a:lnTo>
                  <a:pt x="0" y="154953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222129" y="8068272"/>
            <a:ext cx="160446" cy="293722"/>
          </a:xfrm>
          <a:custGeom>
            <a:avLst/>
            <a:gdLst/>
            <a:ahLst/>
            <a:cxnLst/>
            <a:rect l="l" t="t" r="r" b="b"/>
            <a:pathLst>
              <a:path w="160446" h="293722">
                <a:moveTo>
                  <a:pt x="0" y="0"/>
                </a:moveTo>
                <a:lnTo>
                  <a:pt x="160445" y="0"/>
                </a:lnTo>
                <a:lnTo>
                  <a:pt x="160445" y="293722"/>
                </a:lnTo>
                <a:lnTo>
                  <a:pt x="0" y="29372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grpSp>
        <p:nvGrpSpPr>
          <p:cNvPr id="3" name="Group 3"/>
          <p:cNvGrpSpPr/>
          <p:nvPr/>
        </p:nvGrpSpPr>
        <p:grpSpPr>
          <a:xfrm>
            <a:off x="657234" y="1292939"/>
            <a:ext cx="5581771" cy="7317769"/>
            <a:chOff x="0" y="0"/>
            <a:chExt cx="769371" cy="1008655"/>
          </a:xfrm>
        </p:grpSpPr>
        <p:sp>
          <p:nvSpPr>
            <p:cNvPr id="4" name="Freeform 4"/>
            <p:cNvSpPr/>
            <p:nvPr/>
          </p:nvSpPr>
          <p:spPr>
            <a:xfrm>
              <a:off x="0" y="0"/>
              <a:ext cx="769371" cy="1008655"/>
            </a:xfrm>
            <a:custGeom>
              <a:avLst/>
              <a:gdLst/>
              <a:ahLst/>
              <a:cxnLst/>
              <a:rect l="l" t="t" r="r" b="b"/>
              <a:pathLst>
                <a:path w="769371" h="1008655">
                  <a:moveTo>
                    <a:pt x="31901" y="0"/>
                  </a:moveTo>
                  <a:lnTo>
                    <a:pt x="737470" y="0"/>
                  </a:lnTo>
                  <a:cubicBezTo>
                    <a:pt x="755089" y="0"/>
                    <a:pt x="769371" y="14283"/>
                    <a:pt x="769371" y="31901"/>
                  </a:cubicBezTo>
                  <a:lnTo>
                    <a:pt x="769371" y="976754"/>
                  </a:lnTo>
                  <a:cubicBezTo>
                    <a:pt x="769371" y="994372"/>
                    <a:pt x="755089" y="1008655"/>
                    <a:pt x="737470" y="1008655"/>
                  </a:cubicBezTo>
                  <a:lnTo>
                    <a:pt x="31901" y="1008655"/>
                  </a:lnTo>
                  <a:cubicBezTo>
                    <a:pt x="14283" y="1008655"/>
                    <a:pt x="0" y="994372"/>
                    <a:pt x="0" y="976754"/>
                  </a:cubicBezTo>
                  <a:lnTo>
                    <a:pt x="0" y="31901"/>
                  </a:lnTo>
                  <a:cubicBezTo>
                    <a:pt x="0" y="14283"/>
                    <a:pt x="14283" y="0"/>
                    <a:pt x="31901" y="0"/>
                  </a:cubicBezTo>
                  <a:close/>
                </a:path>
              </a:pathLst>
            </a:custGeom>
            <a:blipFill>
              <a:blip r:embed="rId3"/>
              <a:stretch>
                <a:fillRect l="-176" r="-176"/>
              </a:stretch>
            </a:blipFill>
          </p:spPr>
          <p:txBody>
            <a:bodyPr/>
            <a:lstStyle/>
            <a:p>
              <a:endParaRPr lang="en-GB"/>
            </a:p>
          </p:txBody>
        </p:sp>
      </p:grpSp>
      <p:sp>
        <p:nvSpPr>
          <p:cNvPr id="5" name="Freeform 5"/>
          <p:cNvSpPr/>
          <p:nvPr/>
        </p:nvSpPr>
        <p:spPr>
          <a:xfrm>
            <a:off x="0" y="8737465"/>
            <a:ext cx="3443411" cy="1549535"/>
          </a:xfrm>
          <a:custGeom>
            <a:avLst/>
            <a:gdLst/>
            <a:ahLst/>
            <a:cxnLst/>
            <a:rect l="l" t="t" r="r" b="b"/>
            <a:pathLst>
              <a:path w="3443411" h="1549535">
                <a:moveTo>
                  <a:pt x="0" y="0"/>
                </a:moveTo>
                <a:lnTo>
                  <a:pt x="3443411" y="0"/>
                </a:lnTo>
                <a:lnTo>
                  <a:pt x="3443411" y="1549535"/>
                </a:lnTo>
                <a:lnTo>
                  <a:pt x="0" y="154953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Freeform 6"/>
          <p:cNvSpPr/>
          <p:nvPr/>
        </p:nvSpPr>
        <p:spPr>
          <a:xfrm>
            <a:off x="14611157" y="711303"/>
            <a:ext cx="3019609" cy="2054878"/>
          </a:xfrm>
          <a:custGeom>
            <a:avLst/>
            <a:gdLst/>
            <a:ahLst/>
            <a:cxnLst/>
            <a:rect l="l" t="t" r="r" b="b"/>
            <a:pathLst>
              <a:path w="3019609" h="2054878">
                <a:moveTo>
                  <a:pt x="0" y="0"/>
                </a:moveTo>
                <a:lnTo>
                  <a:pt x="3019609" y="0"/>
                </a:lnTo>
                <a:lnTo>
                  <a:pt x="3019609" y="2054878"/>
                </a:lnTo>
                <a:lnTo>
                  <a:pt x="0" y="2054878"/>
                </a:lnTo>
                <a:lnTo>
                  <a:pt x="0" y="0"/>
                </a:lnTo>
                <a:close/>
              </a:path>
            </a:pathLst>
          </a:custGeom>
          <a:blipFill>
            <a:blip r:embed="rId5"/>
            <a:stretch>
              <a:fillRect/>
            </a:stretch>
          </a:blipFill>
        </p:spPr>
        <p:txBody>
          <a:bodyPr/>
          <a:lstStyle/>
          <a:p>
            <a:endParaRPr lang="en-GB"/>
          </a:p>
        </p:txBody>
      </p:sp>
      <p:sp>
        <p:nvSpPr>
          <p:cNvPr id="7" name="TextBox 7"/>
          <p:cNvSpPr txBox="1"/>
          <p:nvPr/>
        </p:nvSpPr>
        <p:spPr>
          <a:xfrm>
            <a:off x="6832079" y="2146604"/>
            <a:ext cx="8812521" cy="1098551"/>
          </a:xfrm>
          <a:prstGeom prst="rect">
            <a:avLst/>
          </a:prstGeom>
        </p:spPr>
        <p:txBody>
          <a:bodyPr lIns="0" tIns="0" rIns="0" bIns="0" rtlCol="0" anchor="t">
            <a:spAutoFit/>
          </a:bodyPr>
          <a:lstStyle/>
          <a:p>
            <a:pPr algn="l">
              <a:lnSpc>
                <a:spcPts val="8749"/>
              </a:lnSpc>
            </a:pPr>
            <a:r>
              <a:rPr lang="en-US" sz="6999" b="1" spc="-342" dirty="0">
                <a:solidFill>
                  <a:srgbClr val="000000"/>
                </a:solidFill>
                <a:latin typeface="Garet Bold"/>
                <a:ea typeface="Garet Bold"/>
                <a:cs typeface="Garet Bold"/>
                <a:sym typeface="Garet Bold"/>
              </a:rPr>
              <a:t>About NNECL ...</a:t>
            </a:r>
          </a:p>
        </p:txBody>
      </p:sp>
      <p:sp>
        <p:nvSpPr>
          <p:cNvPr id="8" name="TextBox 8"/>
          <p:cNvSpPr txBox="1"/>
          <p:nvPr/>
        </p:nvSpPr>
        <p:spPr>
          <a:xfrm>
            <a:off x="6869090" y="6817080"/>
            <a:ext cx="10590512" cy="676852"/>
          </a:xfrm>
          <a:prstGeom prst="rect">
            <a:avLst/>
          </a:prstGeom>
        </p:spPr>
        <p:txBody>
          <a:bodyPr lIns="0" tIns="0" rIns="0" bIns="0" rtlCol="0" anchor="t">
            <a:spAutoFit/>
          </a:bodyPr>
          <a:lstStyle/>
          <a:p>
            <a:pPr algn="l"/>
            <a:r>
              <a:rPr lang="en-US" sz="2199" dirty="0">
                <a:latin typeface="Garet"/>
                <a:ea typeface="Garet"/>
                <a:cs typeface="Garet"/>
                <a:sym typeface="Garet"/>
              </a:rPr>
              <a:t>Our </a:t>
            </a:r>
            <a:r>
              <a:rPr lang="en-US" sz="2199" b="1" dirty="0">
                <a:latin typeface="Garet Bold"/>
                <a:ea typeface="Garet Bold"/>
                <a:cs typeface="Garet Bold"/>
                <a:sym typeface="Garet Bold"/>
              </a:rPr>
              <a:t>vision</a:t>
            </a:r>
            <a:r>
              <a:rPr lang="en-US" sz="2199" dirty="0">
                <a:latin typeface="Garet"/>
                <a:ea typeface="Garet"/>
                <a:cs typeface="Garet"/>
                <a:sym typeface="Garet"/>
              </a:rPr>
              <a:t> is for learners with care experience across our four nations to be empowered and supported to achieve their full educational potential.</a:t>
            </a:r>
          </a:p>
        </p:txBody>
      </p:sp>
      <p:sp>
        <p:nvSpPr>
          <p:cNvPr id="9" name="TextBox 9"/>
          <p:cNvSpPr txBox="1"/>
          <p:nvPr/>
        </p:nvSpPr>
        <p:spPr>
          <a:xfrm>
            <a:off x="6869090" y="7910996"/>
            <a:ext cx="9649204" cy="676852"/>
          </a:xfrm>
          <a:prstGeom prst="rect">
            <a:avLst/>
          </a:prstGeom>
        </p:spPr>
        <p:txBody>
          <a:bodyPr lIns="0" tIns="0" rIns="0" bIns="0" rtlCol="0" anchor="t">
            <a:spAutoFit/>
          </a:bodyPr>
          <a:lstStyle/>
          <a:p>
            <a:pPr algn="l"/>
            <a:r>
              <a:rPr lang="en-US" sz="2199" dirty="0">
                <a:latin typeface="Garet"/>
                <a:ea typeface="Garet"/>
                <a:cs typeface="Garet"/>
                <a:sym typeface="Garet"/>
              </a:rPr>
              <a:t>Our </a:t>
            </a:r>
            <a:r>
              <a:rPr lang="en-US" sz="2199" b="1" dirty="0">
                <a:latin typeface="Garet Bold"/>
                <a:ea typeface="Garet Bold"/>
                <a:cs typeface="Garet Bold"/>
                <a:sym typeface="Garet Bold"/>
              </a:rPr>
              <a:t>mission</a:t>
            </a:r>
            <a:r>
              <a:rPr lang="en-US" sz="2199" dirty="0">
                <a:latin typeface="Garet"/>
                <a:ea typeface="Garet"/>
                <a:cs typeface="Garet"/>
                <a:sym typeface="Garet"/>
              </a:rPr>
              <a:t> is to create educational environments where care- experienced and estranged learners thrive. </a:t>
            </a:r>
          </a:p>
        </p:txBody>
      </p:sp>
      <p:sp>
        <p:nvSpPr>
          <p:cNvPr id="10" name="TextBox 10"/>
          <p:cNvSpPr txBox="1"/>
          <p:nvPr/>
        </p:nvSpPr>
        <p:spPr>
          <a:xfrm>
            <a:off x="6869090" y="3471009"/>
            <a:ext cx="10590512" cy="3045834"/>
          </a:xfrm>
          <a:prstGeom prst="rect">
            <a:avLst/>
          </a:prstGeom>
        </p:spPr>
        <p:txBody>
          <a:bodyPr lIns="0" tIns="0" rIns="0" bIns="0" rtlCol="0" anchor="t">
            <a:spAutoFit/>
          </a:bodyPr>
          <a:lstStyle/>
          <a:p>
            <a:pPr algn="l"/>
            <a:r>
              <a:rPr lang="en-US" sz="2199" dirty="0">
                <a:latin typeface="Garet"/>
                <a:ea typeface="Garet"/>
                <a:cs typeface="Garet"/>
                <a:sym typeface="Garet"/>
              </a:rPr>
              <a:t>NNECL is an award winning not for profit organisation working across the UK, supporting, connecting, and empowering a community of practitioners with whom we share our overarching ambition, for more vulnerable young people from care backgrounds or who are estranged, to consider, access and flourish through apprenticeships, further and higher education into fulfilling careers, which will sustain them for life. By improving national co-ordination, collaboration and through our Quality Mark, NNECL aim to reduce the differences in educational support our young people typically experience.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222129" y="8068272"/>
            <a:ext cx="160446" cy="293722"/>
          </a:xfrm>
          <a:custGeom>
            <a:avLst/>
            <a:gdLst/>
            <a:ahLst/>
            <a:cxnLst/>
            <a:rect l="l" t="t" r="r" b="b"/>
            <a:pathLst>
              <a:path w="160446" h="293722">
                <a:moveTo>
                  <a:pt x="0" y="0"/>
                </a:moveTo>
                <a:lnTo>
                  <a:pt x="160445" y="0"/>
                </a:lnTo>
                <a:lnTo>
                  <a:pt x="160445" y="293722"/>
                </a:lnTo>
                <a:lnTo>
                  <a:pt x="0" y="29372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grpSp>
        <p:nvGrpSpPr>
          <p:cNvPr id="3" name="Group 3"/>
          <p:cNvGrpSpPr/>
          <p:nvPr/>
        </p:nvGrpSpPr>
        <p:grpSpPr>
          <a:xfrm>
            <a:off x="1028426" y="2226913"/>
            <a:ext cx="3440396" cy="6510552"/>
            <a:chOff x="0" y="0"/>
            <a:chExt cx="533007" cy="1008655"/>
          </a:xfrm>
        </p:grpSpPr>
        <p:sp>
          <p:nvSpPr>
            <p:cNvPr id="4" name="Freeform 4"/>
            <p:cNvSpPr/>
            <p:nvPr/>
          </p:nvSpPr>
          <p:spPr>
            <a:xfrm>
              <a:off x="0" y="0"/>
              <a:ext cx="533007" cy="1008655"/>
            </a:xfrm>
            <a:custGeom>
              <a:avLst/>
              <a:gdLst/>
              <a:ahLst/>
              <a:cxnLst/>
              <a:rect l="l" t="t" r="r" b="b"/>
              <a:pathLst>
                <a:path w="533007" h="1008655">
                  <a:moveTo>
                    <a:pt x="51757" y="0"/>
                  </a:moveTo>
                  <a:lnTo>
                    <a:pt x="481250" y="0"/>
                  </a:lnTo>
                  <a:cubicBezTo>
                    <a:pt x="494977" y="0"/>
                    <a:pt x="508142" y="5453"/>
                    <a:pt x="517848" y="15159"/>
                  </a:cubicBezTo>
                  <a:cubicBezTo>
                    <a:pt x="527554" y="24866"/>
                    <a:pt x="533007" y="38030"/>
                    <a:pt x="533007" y="51757"/>
                  </a:cubicBezTo>
                  <a:lnTo>
                    <a:pt x="533007" y="956898"/>
                  </a:lnTo>
                  <a:cubicBezTo>
                    <a:pt x="533007" y="970625"/>
                    <a:pt x="527554" y="983789"/>
                    <a:pt x="517848" y="993496"/>
                  </a:cubicBezTo>
                  <a:cubicBezTo>
                    <a:pt x="508142" y="1003202"/>
                    <a:pt x="494977" y="1008655"/>
                    <a:pt x="481250" y="1008655"/>
                  </a:cubicBezTo>
                  <a:lnTo>
                    <a:pt x="51757" y="1008655"/>
                  </a:lnTo>
                  <a:cubicBezTo>
                    <a:pt x="38030" y="1008655"/>
                    <a:pt x="24866" y="1003202"/>
                    <a:pt x="15159" y="993496"/>
                  </a:cubicBezTo>
                  <a:cubicBezTo>
                    <a:pt x="5453" y="983789"/>
                    <a:pt x="0" y="970625"/>
                    <a:pt x="0" y="956898"/>
                  </a:cubicBezTo>
                  <a:lnTo>
                    <a:pt x="0" y="51757"/>
                  </a:lnTo>
                  <a:cubicBezTo>
                    <a:pt x="0" y="38030"/>
                    <a:pt x="5453" y="24866"/>
                    <a:pt x="15159" y="15159"/>
                  </a:cubicBezTo>
                  <a:cubicBezTo>
                    <a:pt x="24866" y="5453"/>
                    <a:pt x="38030" y="0"/>
                    <a:pt x="51757" y="0"/>
                  </a:cubicBezTo>
                  <a:close/>
                </a:path>
              </a:pathLst>
            </a:custGeom>
            <a:blipFill>
              <a:blip r:embed="rId3"/>
              <a:stretch>
                <a:fillRect l="-20878" r="-20878"/>
              </a:stretch>
            </a:blipFill>
          </p:spPr>
          <p:txBody>
            <a:bodyPr/>
            <a:lstStyle/>
            <a:p>
              <a:endParaRPr lang="en-GB"/>
            </a:p>
          </p:txBody>
        </p:sp>
      </p:grpSp>
      <p:grpSp>
        <p:nvGrpSpPr>
          <p:cNvPr id="5" name="Group 5"/>
          <p:cNvGrpSpPr/>
          <p:nvPr/>
        </p:nvGrpSpPr>
        <p:grpSpPr>
          <a:xfrm>
            <a:off x="4821246" y="2226913"/>
            <a:ext cx="4322754" cy="6510552"/>
            <a:chOff x="0" y="0"/>
            <a:chExt cx="669708" cy="1008655"/>
          </a:xfrm>
        </p:grpSpPr>
        <p:sp>
          <p:nvSpPr>
            <p:cNvPr id="6" name="Freeform 6"/>
            <p:cNvSpPr/>
            <p:nvPr/>
          </p:nvSpPr>
          <p:spPr>
            <a:xfrm>
              <a:off x="0" y="0"/>
              <a:ext cx="669708" cy="1008655"/>
            </a:xfrm>
            <a:custGeom>
              <a:avLst/>
              <a:gdLst/>
              <a:ahLst/>
              <a:cxnLst/>
              <a:rect l="l" t="t" r="r" b="b"/>
              <a:pathLst>
                <a:path w="669708" h="1008655">
                  <a:moveTo>
                    <a:pt x="41192" y="0"/>
                  </a:moveTo>
                  <a:lnTo>
                    <a:pt x="628515" y="0"/>
                  </a:lnTo>
                  <a:cubicBezTo>
                    <a:pt x="639440" y="0"/>
                    <a:pt x="649918" y="4340"/>
                    <a:pt x="657643" y="12065"/>
                  </a:cubicBezTo>
                  <a:cubicBezTo>
                    <a:pt x="665368" y="19790"/>
                    <a:pt x="669708" y="30267"/>
                    <a:pt x="669708" y="41192"/>
                  </a:cubicBezTo>
                  <a:lnTo>
                    <a:pt x="669708" y="967463"/>
                  </a:lnTo>
                  <a:cubicBezTo>
                    <a:pt x="669708" y="978387"/>
                    <a:pt x="665368" y="988865"/>
                    <a:pt x="657643" y="996590"/>
                  </a:cubicBezTo>
                  <a:cubicBezTo>
                    <a:pt x="649918" y="1004315"/>
                    <a:pt x="639440" y="1008655"/>
                    <a:pt x="628515" y="1008655"/>
                  </a:cubicBezTo>
                  <a:lnTo>
                    <a:pt x="41192" y="1008655"/>
                  </a:lnTo>
                  <a:cubicBezTo>
                    <a:pt x="30267" y="1008655"/>
                    <a:pt x="19790" y="1004315"/>
                    <a:pt x="12065" y="996590"/>
                  </a:cubicBezTo>
                  <a:cubicBezTo>
                    <a:pt x="4340" y="988865"/>
                    <a:pt x="0" y="978387"/>
                    <a:pt x="0" y="967463"/>
                  </a:cubicBezTo>
                  <a:lnTo>
                    <a:pt x="0" y="41192"/>
                  </a:lnTo>
                  <a:cubicBezTo>
                    <a:pt x="0" y="30267"/>
                    <a:pt x="4340" y="19790"/>
                    <a:pt x="12065" y="12065"/>
                  </a:cubicBezTo>
                  <a:cubicBezTo>
                    <a:pt x="19790" y="4340"/>
                    <a:pt x="30267" y="0"/>
                    <a:pt x="41192" y="0"/>
                  </a:cubicBezTo>
                  <a:close/>
                </a:path>
              </a:pathLst>
            </a:custGeom>
            <a:blipFill>
              <a:blip r:embed="rId4"/>
              <a:stretch>
                <a:fillRect l="-63164" r="-63164"/>
              </a:stretch>
            </a:blipFill>
          </p:spPr>
          <p:txBody>
            <a:bodyPr/>
            <a:lstStyle/>
            <a:p>
              <a:endParaRPr lang="en-GB"/>
            </a:p>
          </p:txBody>
        </p:sp>
      </p:grpSp>
      <p:sp>
        <p:nvSpPr>
          <p:cNvPr id="7" name="Freeform 7"/>
          <p:cNvSpPr/>
          <p:nvPr/>
        </p:nvSpPr>
        <p:spPr>
          <a:xfrm>
            <a:off x="0" y="8737465"/>
            <a:ext cx="3443411" cy="1549535"/>
          </a:xfrm>
          <a:custGeom>
            <a:avLst/>
            <a:gdLst/>
            <a:ahLst/>
            <a:cxnLst/>
            <a:rect l="l" t="t" r="r" b="b"/>
            <a:pathLst>
              <a:path w="3443411" h="1549535">
                <a:moveTo>
                  <a:pt x="0" y="0"/>
                </a:moveTo>
                <a:lnTo>
                  <a:pt x="3443411" y="0"/>
                </a:lnTo>
                <a:lnTo>
                  <a:pt x="3443411" y="1549535"/>
                </a:lnTo>
                <a:lnTo>
                  <a:pt x="0" y="154953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8" name="TextBox 8"/>
          <p:cNvSpPr txBox="1"/>
          <p:nvPr/>
        </p:nvSpPr>
        <p:spPr>
          <a:xfrm>
            <a:off x="9496425" y="2169763"/>
            <a:ext cx="8326329" cy="6430094"/>
          </a:xfrm>
          <a:prstGeom prst="rect">
            <a:avLst/>
          </a:prstGeom>
        </p:spPr>
        <p:txBody>
          <a:bodyPr wrap="square" lIns="0" tIns="0" rIns="0" bIns="0" rtlCol="0" anchor="t">
            <a:spAutoFit/>
          </a:bodyPr>
          <a:lstStyle/>
          <a:p>
            <a:pPr algn="l"/>
            <a:r>
              <a:rPr lang="en-US" sz="2199" dirty="0">
                <a:latin typeface="Garet"/>
                <a:ea typeface="Garet"/>
                <a:cs typeface="Garet"/>
                <a:sym typeface="Garet"/>
              </a:rPr>
              <a:t>Established in 2018, NNECL is the only charity solely dedicated to transforming care leavers educational attainment. We are a membership body with over 100 organisations in active membership, including universities and colleges, foster agencies, local authority leaving care teams, virtual schools and charities. </a:t>
            </a:r>
          </a:p>
          <a:p>
            <a:pPr algn="l"/>
            <a:endParaRPr lang="en-US" sz="2199" dirty="0">
              <a:latin typeface="Garet"/>
              <a:ea typeface="Garet"/>
              <a:cs typeface="Garet"/>
              <a:sym typeface="Garet"/>
            </a:endParaRPr>
          </a:p>
          <a:p>
            <a:pPr algn="l"/>
            <a:r>
              <a:rPr lang="en-US" sz="2199" dirty="0">
                <a:latin typeface="Garet"/>
                <a:ea typeface="Garet"/>
                <a:cs typeface="Garet"/>
                <a:sym typeface="Garet"/>
              </a:rPr>
              <a:t>Through our membership and strategic partnerships, we are proud to reach a community of more than 800 professionals who participate in our events and benefit from our regular policy and practice updates so they can best support the 5000+ care-experienced and estranged learners attending their institutions. </a:t>
            </a:r>
          </a:p>
          <a:p>
            <a:pPr algn="l"/>
            <a:endParaRPr lang="en-US" sz="2199" dirty="0">
              <a:latin typeface="Garet"/>
              <a:ea typeface="Garet"/>
              <a:cs typeface="Garet"/>
              <a:sym typeface="Garet"/>
            </a:endParaRPr>
          </a:p>
          <a:p>
            <a:pPr algn="l"/>
            <a:r>
              <a:rPr lang="en-US" sz="2199" dirty="0">
                <a:latin typeface="Garet"/>
                <a:ea typeface="Garet"/>
                <a:cs typeface="Garet"/>
                <a:sym typeface="Garet"/>
              </a:rPr>
              <a:t>We independently generate our income through membership, training and consultancy, Quality Mark assessment fees, donations, and grants. We do not hold property or endowment funds and receive no core funding from central government.</a:t>
            </a:r>
          </a:p>
        </p:txBody>
      </p:sp>
      <p:sp>
        <p:nvSpPr>
          <p:cNvPr id="9" name="TextBox 9"/>
          <p:cNvSpPr txBox="1"/>
          <p:nvPr/>
        </p:nvSpPr>
        <p:spPr>
          <a:xfrm>
            <a:off x="1028426" y="776204"/>
            <a:ext cx="6459042" cy="1098551"/>
          </a:xfrm>
          <a:prstGeom prst="rect">
            <a:avLst/>
          </a:prstGeom>
        </p:spPr>
        <p:txBody>
          <a:bodyPr lIns="0" tIns="0" rIns="0" bIns="0" rtlCol="0" anchor="t">
            <a:spAutoFit/>
          </a:bodyPr>
          <a:lstStyle/>
          <a:p>
            <a:pPr algn="ctr">
              <a:lnSpc>
                <a:spcPts val="8749"/>
              </a:lnSpc>
              <a:spcBef>
                <a:spcPct val="0"/>
              </a:spcBef>
            </a:pPr>
            <a:r>
              <a:rPr lang="en-US" sz="6999" b="1" spc="-342">
                <a:solidFill>
                  <a:srgbClr val="000000"/>
                </a:solidFill>
                <a:latin typeface="Garet Bold"/>
                <a:ea typeface="Garet Bold"/>
                <a:cs typeface="Garet Bold"/>
                <a:sym typeface="Garet Bold"/>
              </a:rPr>
              <a:t>About NNECL ...</a:t>
            </a:r>
          </a:p>
        </p:txBody>
      </p:sp>
      <p:sp>
        <p:nvSpPr>
          <p:cNvPr id="11" name="TextBox 10">
            <a:extLst>
              <a:ext uri="{FF2B5EF4-FFF2-40B4-BE49-F238E27FC236}">
                <a16:creationId xmlns:a16="http://schemas.microsoft.com/office/drawing/2014/main" id="{0A11685A-625D-5499-40B2-A5EE1052E73E}"/>
              </a:ext>
            </a:extLst>
          </p:cNvPr>
          <p:cNvSpPr txBox="1"/>
          <p:nvPr/>
        </p:nvSpPr>
        <p:spPr>
          <a:xfrm>
            <a:off x="2209800" y="8865901"/>
            <a:ext cx="7078013" cy="646331"/>
          </a:xfrm>
          <a:prstGeom prst="rect">
            <a:avLst/>
          </a:prstGeom>
          <a:noFill/>
        </p:spPr>
        <p:txBody>
          <a:bodyPr wrap="square" rtlCol="0">
            <a:spAutoFit/>
          </a:bodyPr>
          <a:lstStyle/>
          <a:p>
            <a:r>
              <a:rPr lang="en-GB" dirty="0">
                <a:latin typeface="Garet" panose="020B0604020202020204" charset="0"/>
              </a:rPr>
              <a:t>NNECL members Ruth (L) (University of Huddersfield and Shauna (R) (University of Kent)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30877" y="4762500"/>
            <a:ext cx="10250816" cy="4537091"/>
            <a:chOff x="0" y="0"/>
            <a:chExt cx="726478" cy="321545"/>
          </a:xfrm>
        </p:grpSpPr>
        <p:sp>
          <p:nvSpPr>
            <p:cNvPr id="3" name="Freeform 3"/>
            <p:cNvSpPr/>
            <p:nvPr/>
          </p:nvSpPr>
          <p:spPr>
            <a:xfrm>
              <a:off x="0" y="0"/>
              <a:ext cx="726478" cy="321545"/>
            </a:xfrm>
            <a:custGeom>
              <a:avLst/>
              <a:gdLst/>
              <a:ahLst/>
              <a:cxnLst/>
              <a:rect l="l" t="t" r="r" b="b"/>
              <a:pathLst>
                <a:path w="726478" h="321545">
                  <a:moveTo>
                    <a:pt x="17371" y="0"/>
                  </a:moveTo>
                  <a:lnTo>
                    <a:pt x="709107" y="0"/>
                  </a:lnTo>
                  <a:cubicBezTo>
                    <a:pt x="713715" y="0"/>
                    <a:pt x="718133" y="1830"/>
                    <a:pt x="721390" y="5088"/>
                  </a:cubicBezTo>
                  <a:cubicBezTo>
                    <a:pt x="724648" y="8345"/>
                    <a:pt x="726478" y="12764"/>
                    <a:pt x="726478" y="17371"/>
                  </a:cubicBezTo>
                  <a:lnTo>
                    <a:pt x="726478" y="304174"/>
                  </a:lnTo>
                  <a:cubicBezTo>
                    <a:pt x="726478" y="313768"/>
                    <a:pt x="718701" y="321545"/>
                    <a:pt x="709107" y="321545"/>
                  </a:cubicBezTo>
                  <a:lnTo>
                    <a:pt x="17371" y="321545"/>
                  </a:lnTo>
                  <a:cubicBezTo>
                    <a:pt x="12764" y="321545"/>
                    <a:pt x="8345" y="319715"/>
                    <a:pt x="5088" y="316457"/>
                  </a:cubicBezTo>
                  <a:cubicBezTo>
                    <a:pt x="1830" y="313200"/>
                    <a:pt x="0" y="308781"/>
                    <a:pt x="0" y="304174"/>
                  </a:cubicBezTo>
                  <a:lnTo>
                    <a:pt x="0" y="17371"/>
                  </a:lnTo>
                  <a:cubicBezTo>
                    <a:pt x="0" y="7777"/>
                    <a:pt x="7777" y="0"/>
                    <a:pt x="17371" y="0"/>
                  </a:cubicBezTo>
                  <a:close/>
                </a:path>
              </a:pathLst>
            </a:custGeom>
            <a:blipFill>
              <a:blip r:embed="rId2"/>
              <a:stretch>
                <a:fillRect t="-26237" b="-24111"/>
              </a:stretch>
            </a:blipFill>
          </p:spPr>
          <p:txBody>
            <a:bodyPr/>
            <a:lstStyle/>
            <a:p>
              <a:endParaRPr lang="en-GB"/>
            </a:p>
          </p:txBody>
        </p:sp>
      </p:grpSp>
      <p:sp>
        <p:nvSpPr>
          <p:cNvPr id="4" name="TextBox 4"/>
          <p:cNvSpPr txBox="1"/>
          <p:nvPr/>
        </p:nvSpPr>
        <p:spPr>
          <a:xfrm>
            <a:off x="993710" y="695362"/>
            <a:ext cx="5893414" cy="1098551"/>
          </a:xfrm>
          <a:prstGeom prst="rect">
            <a:avLst/>
          </a:prstGeom>
        </p:spPr>
        <p:txBody>
          <a:bodyPr lIns="0" tIns="0" rIns="0" bIns="0" rtlCol="0" anchor="t">
            <a:spAutoFit/>
          </a:bodyPr>
          <a:lstStyle/>
          <a:p>
            <a:pPr marL="0" lvl="0" indent="0" algn="l">
              <a:lnSpc>
                <a:spcPts val="8749"/>
              </a:lnSpc>
              <a:spcBef>
                <a:spcPct val="0"/>
              </a:spcBef>
            </a:pPr>
            <a:r>
              <a:rPr lang="en-US" sz="6999" b="1" spc="-342">
                <a:solidFill>
                  <a:srgbClr val="000000"/>
                </a:solidFill>
                <a:latin typeface="Garet Bold"/>
                <a:ea typeface="Garet Bold"/>
                <a:cs typeface="Garet Bold"/>
                <a:sym typeface="Garet Bold"/>
              </a:rPr>
              <a:t>Our impact</a:t>
            </a:r>
            <a:r>
              <a:rPr lang="en-US" sz="6999" b="1" u="none" strike="noStrike" spc="-342">
                <a:solidFill>
                  <a:srgbClr val="000000"/>
                </a:solidFill>
                <a:latin typeface="Garet Bold"/>
                <a:ea typeface="Garet Bold"/>
                <a:cs typeface="Garet Bold"/>
                <a:sym typeface="Garet Bold"/>
              </a:rPr>
              <a:t>  </a:t>
            </a:r>
          </a:p>
        </p:txBody>
      </p:sp>
      <p:sp>
        <p:nvSpPr>
          <p:cNvPr id="5" name="TextBox 5"/>
          <p:cNvSpPr txBox="1"/>
          <p:nvPr/>
        </p:nvSpPr>
        <p:spPr>
          <a:xfrm>
            <a:off x="1028700" y="2073832"/>
            <a:ext cx="16513925" cy="2790251"/>
          </a:xfrm>
          <a:prstGeom prst="rect">
            <a:avLst/>
          </a:prstGeom>
        </p:spPr>
        <p:txBody>
          <a:bodyPr lIns="0" tIns="0" rIns="0" bIns="0" rtlCol="0" anchor="t">
            <a:spAutoFit/>
          </a:bodyPr>
          <a:lstStyle/>
          <a:p>
            <a:pPr algn="l"/>
            <a:r>
              <a:rPr lang="en-US" sz="2199" dirty="0">
                <a:latin typeface="Garet"/>
                <a:ea typeface="Garet"/>
                <a:cs typeface="Garet"/>
                <a:sym typeface="Garet"/>
              </a:rPr>
              <a:t>We are incredibly proud of our Quality Mark, endorsed by the Department for Education and described by the sector as “gold standard.” To achieve it universities and colleges must evidence the holistic and practical support they provide to care-experienced and estranged learners and the impact and outcomes of their actions, including: a designated contact, financial bursaries, well-being and pastoral care, help with accommodation, work placements, careers guidance, progression rates and attainment. All Quality Mark submissions are peer reviewed by a panel of widening participation experts to ensure consistency. In November 2025 we announced University of Cambridge as our 50th Quality Mark holder. </a:t>
            </a:r>
          </a:p>
          <a:p>
            <a:pPr algn="l">
              <a:lnSpc>
                <a:spcPts val="3519"/>
              </a:lnSpc>
            </a:pPr>
            <a:endParaRPr lang="en-US" sz="2199" dirty="0">
              <a:solidFill>
                <a:srgbClr val="737373"/>
              </a:solidFill>
              <a:latin typeface="Garet"/>
              <a:ea typeface="Garet"/>
              <a:cs typeface="Garet"/>
              <a:sym typeface="Garet"/>
            </a:endParaRPr>
          </a:p>
        </p:txBody>
      </p:sp>
      <p:sp>
        <p:nvSpPr>
          <p:cNvPr id="6" name="Freeform 6"/>
          <p:cNvSpPr/>
          <p:nvPr/>
        </p:nvSpPr>
        <p:spPr>
          <a:xfrm>
            <a:off x="0" y="8737465"/>
            <a:ext cx="3443411" cy="1549535"/>
          </a:xfrm>
          <a:custGeom>
            <a:avLst/>
            <a:gdLst/>
            <a:ahLst/>
            <a:cxnLst/>
            <a:rect l="l" t="t" r="r" b="b"/>
            <a:pathLst>
              <a:path w="3443411" h="1549535">
                <a:moveTo>
                  <a:pt x="0" y="0"/>
                </a:moveTo>
                <a:lnTo>
                  <a:pt x="3443411" y="0"/>
                </a:lnTo>
                <a:lnTo>
                  <a:pt x="3443411" y="1549535"/>
                </a:lnTo>
                <a:lnTo>
                  <a:pt x="0" y="154953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7" name="Group 7"/>
          <p:cNvGrpSpPr/>
          <p:nvPr/>
        </p:nvGrpSpPr>
        <p:grpSpPr>
          <a:xfrm>
            <a:off x="11696226" y="4762500"/>
            <a:ext cx="5846399" cy="4515910"/>
            <a:chOff x="0" y="0"/>
            <a:chExt cx="405438" cy="313171"/>
          </a:xfrm>
        </p:grpSpPr>
        <p:sp>
          <p:nvSpPr>
            <p:cNvPr id="8" name="Freeform 8"/>
            <p:cNvSpPr/>
            <p:nvPr/>
          </p:nvSpPr>
          <p:spPr>
            <a:xfrm>
              <a:off x="0" y="0"/>
              <a:ext cx="405438" cy="313171"/>
            </a:xfrm>
            <a:custGeom>
              <a:avLst/>
              <a:gdLst/>
              <a:ahLst/>
              <a:cxnLst/>
              <a:rect l="l" t="t" r="r" b="b"/>
              <a:pathLst>
                <a:path w="405438" h="313171">
                  <a:moveTo>
                    <a:pt x="30457" y="0"/>
                  </a:moveTo>
                  <a:lnTo>
                    <a:pt x="374981" y="0"/>
                  </a:lnTo>
                  <a:cubicBezTo>
                    <a:pt x="383059" y="0"/>
                    <a:pt x="390806" y="3209"/>
                    <a:pt x="396517" y="8921"/>
                  </a:cubicBezTo>
                  <a:cubicBezTo>
                    <a:pt x="402229" y="14632"/>
                    <a:pt x="405438" y="22379"/>
                    <a:pt x="405438" y="30457"/>
                  </a:cubicBezTo>
                  <a:lnTo>
                    <a:pt x="405438" y="282714"/>
                  </a:lnTo>
                  <a:cubicBezTo>
                    <a:pt x="405438" y="299535"/>
                    <a:pt x="391802" y="313171"/>
                    <a:pt x="374981" y="313171"/>
                  </a:cubicBezTo>
                  <a:lnTo>
                    <a:pt x="30457" y="313171"/>
                  </a:lnTo>
                  <a:cubicBezTo>
                    <a:pt x="13636" y="313171"/>
                    <a:pt x="0" y="299535"/>
                    <a:pt x="0" y="282714"/>
                  </a:cubicBezTo>
                  <a:lnTo>
                    <a:pt x="0" y="30457"/>
                  </a:lnTo>
                  <a:cubicBezTo>
                    <a:pt x="0" y="13636"/>
                    <a:pt x="13636" y="0"/>
                    <a:pt x="30457" y="0"/>
                  </a:cubicBezTo>
                  <a:close/>
                </a:path>
              </a:pathLst>
            </a:custGeom>
            <a:blipFill>
              <a:blip r:embed="rId4"/>
              <a:stretch>
                <a:fillRect t="-4256" b="-4256"/>
              </a:stretch>
            </a:blipFill>
          </p:spPr>
          <p:txBody>
            <a:bodyPr/>
            <a:lstStyle/>
            <a:p>
              <a:endParaRPr lang="en-GB"/>
            </a:p>
          </p:txBody>
        </p:sp>
      </p:grpSp>
      <p:sp>
        <p:nvSpPr>
          <p:cNvPr id="10" name="TextBox 9">
            <a:extLst>
              <a:ext uri="{FF2B5EF4-FFF2-40B4-BE49-F238E27FC236}">
                <a16:creationId xmlns:a16="http://schemas.microsoft.com/office/drawing/2014/main" id="{FECB5490-36EF-3E96-4180-12E1046DE120}"/>
              </a:ext>
            </a:extLst>
          </p:cNvPr>
          <p:cNvSpPr txBox="1"/>
          <p:nvPr/>
        </p:nvSpPr>
        <p:spPr>
          <a:xfrm>
            <a:off x="2895600" y="9591638"/>
            <a:ext cx="8229600" cy="369332"/>
          </a:xfrm>
          <a:prstGeom prst="rect">
            <a:avLst/>
          </a:prstGeom>
          <a:noFill/>
        </p:spPr>
        <p:txBody>
          <a:bodyPr wrap="square" rtlCol="0">
            <a:spAutoFit/>
          </a:bodyPr>
          <a:lstStyle/>
          <a:p>
            <a:r>
              <a:rPr lang="en-GB" dirty="0">
                <a:latin typeface="Garet" panose="020B0604020202020204" charset="0"/>
              </a:rPr>
              <a:t>Queens University Belfast receiving their Quality Mark accreditation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8737465"/>
            <a:ext cx="3443411" cy="1549535"/>
          </a:xfrm>
          <a:custGeom>
            <a:avLst/>
            <a:gdLst/>
            <a:ahLst/>
            <a:cxnLst/>
            <a:rect l="l" t="t" r="r" b="b"/>
            <a:pathLst>
              <a:path w="3443411" h="1549535">
                <a:moveTo>
                  <a:pt x="0" y="0"/>
                </a:moveTo>
                <a:lnTo>
                  <a:pt x="3443411" y="0"/>
                </a:lnTo>
                <a:lnTo>
                  <a:pt x="3443411" y="1549535"/>
                </a:lnTo>
                <a:lnTo>
                  <a:pt x="0" y="154953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grpSp>
        <p:nvGrpSpPr>
          <p:cNvPr id="3" name="Group 3"/>
          <p:cNvGrpSpPr/>
          <p:nvPr/>
        </p:nvGrpSpPr>
        <p:grpSpPr>
          <a:xfrm>
            <a:off x="6746662" y="2858641"/>
            <a:ext cx="1983257" cy="1983257"/>
            <a:chOff x="0" y="0"/>
            <a:chExt cx="812800" cy="812800"/>
          </a:xfrm>
        </p:grpSpPr>
        <p:sp>
          <p:nvSpPr>
            <p:cNvPr id="4" name="Freeform 4"/>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a:stretch>
                <a:fillRect l="-6635" r="-6635"/>
              </a:stretch>
            </a:blipFill>
          </p:spPr>
          <p:txBody>
            <a:bodyPr/>
            <a:lstStyle/>
            <a:p>
              <a:endParaRPr lang="en-GB"/>
            </a:p>
          </p:txBody>
        </p:sp>
      </p:grpSp>
      <p:grpSp>
        <p:nvGrpSpPr>
          <p:cNvPr id="5" name="Group 5"/>
          <p:cNvGrpSpPr/>
          <p:nvPr/>
        </p:nvGrpSpPr>
        <p:grpSpPr>
          <a:xfrm>
            <a:off x="12524006" y="2828904"/>
            <a:ext cx="1738076" cy="1738076"/>
            <a:chOff x="0" y="0"/>
            <a:chExt cx="812800" cy="812800"/>
          </a:xfrm>
        </p:grpSpPr>
        <p:sp>
          <p:nvSpPr>
            <p:cNvPr id="6" name="Freeform 6"/>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4"/>
              <a:stretch>
                <a:fillRect/>
              </a:stretch>
            </a:blipFill>
          </p:spPr>
          <p:txBody>
            <a:bodyPr/>
            <a:lstStyle/>
            <a:p>
              <a:endParaRPr lang="en-GB"/>
            </a:p>
          </p:txBody>
        </p:sp>
      </p:grpSp>
      <p:grpSp>
        <p:nvGrpSpPr>
          <p:cNvPr id="7" name="Group 7"/>
          <p:cNvGrpSpPr/>
          <p:nvPr/>
        </p:nvGrpSpPr>
        <p:grpSpPr>
          <a:xfrm>
            <a:off x="1008224" y="4658109"/>
            <a:ext cx="1919826" cy="1919826"/>
            <a:chOff x="0" y="0"/>
            <a:chExt cx="812800" cy="812800"/>
          </a:xfrm>
        </p:grpSpPr>
        <p:sp>
          <p:nvSpPr>
            <p:cNvPr id="8" name="Freeform 8"/>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5"/>
              <a:stretch>
                <a:fillRect/>
              </a:stretch>
            </a:blipFill>
          </p:spPr>
          <p:txBody>
            <a:bodyPr/>
            <a:lstStyle/>
            <a:p>
              <a:endParaRPr lang="en-GB"/>
            </a:p>
          </p:txBody>
        </p:sp>
      </p:grpSp>
      <p:grpSp>
        <p:nvGrpSpPr>
          <p:cNvPr id="9" name="Group 9"/>
          <p:cNvGrpSpPr/>
          <p:nvPr/>
        </p:nvGrpSpPr>
        <p:grpSpPr>
          <a:xfrm>
            <a:off x="15358415" y="6529640"/>
            <a:ext cx="2342282" cy="1820432"/>
            <a:chOff x="0" y="0"/>
            <a:chExt cx="812800" cy="631712"/>
          </a:xfrm>
        </p:grpSpPr>
        <p:sp>
          <p:nvSpPr>
            <p:cNvPr id="10" name="Freeform 10"/>
            <p:cNvSpPr/>
            <p:nvPr/>
          </p:nvSpPr>
          <p:spPr>
            <a:xfrm>
              <a:off x="0" y="0"/>
              <a:ext cx="812800" cy="631712"/>
            </a:xfrm>
            <a:custGeom>
              <a:avLst/>
              <a:gdLst/>
              <a:ahLst/>
              <a:cxnLst/>
              <a:rect l="l" t="t" r="r" b="b"/>
              <a:pathLst>
                <a:path w="812800" h="631712">
                  <a:moveTo>
                    <a:pt x="0" y="0"/>
                  </a:moveTo>
                  <a:lnTo>
                    <a:pt x="812800" y="0"/>
                  </a:lnTo>
                  <a:lnTo>
                    <a:pt x="812800" y="631712"/>
                  </a:lnTo>
                  <a:lnTo>
                    <a:pt x="0" y="631712"/>
                  </a:lnTo>
                  <a:close/>
                </a:path>
              </a:pathLst>
            </a:custGeom>
            <a:blipFill>
              <a:blip r:embed="rId6"/>
              <a:stretch>
                <a:fillRect t="-14333" b="-14333"/>
              </a:stretch>
            </a:blipFill>
          </p:spPr>
          <p:txBody>
            <a:bodyPr/>
            <a:lstStyle/>
            <a:p>
              <a:endParaRPr lang="en-GB"/>
            </a:p>
          </p:txBody>
        </p:sp>
      </p:grpSp>
      <p:sp>
        <p:nvSpPr>
          <p:cNvPr id="11" name="Freeform 11"/>
          <p:cNvSpPr/>
          <p:nvPr/>
        </p:nvSpPr>
        <p:spPr>
          <a:xfrm>
            <a:off x="3443411" y="2997705"/>
            <a:ext cx="3074651" cy="1421737"/>
          </a:xfrm>
          <a:custGeom>
            <a:avLst/>
            <a:gdLst/>
            <a:ahLst/>
            <a:cxnLst/>
            <a:rect l="l" t="t" r="r" b="b"/>
            <a:pathLst>
              <a:path w="3074651" h="1421737">
                <a:moveTo>
                  <a:pt x="0" y="0"/>
                </a:moveTo>
                <a:lnTo>
                  <a:pt x="3074651" y="0"/>
                </a:lnTo>
                <a:lnTo>
                  <a:pt x="3074651" y="1421737"/>
                </a:lnTo>
                <a:lnTo>
                  <a:pt x="0" y="1421737"/>
                </a:lnTo>
                <a:lnTo>
                  <a:pt x="0" y="0"/>
                </a:lnTo>
                <a:close/>
              </a:path>
            </a:pathLst>
          </a:custGeom>
          <a:blipFill>
            <a:blip r:embed="rId7"/>
            <a:stretch>
              <a:fillRect/>
            </a:stretch>
          </a:blipFill>
        </p:spPr>
        <p:txBody>
          <a:bodyPr/>
          <a:lstStyle/>
          <a:p>
            <a:endParaRPr lang="en-GB"/>
          </a:p>
        </p:txBody>
      </p:sp>
      <p:sp>
        <p:nvSpPr>
          <p:cNvPr id="12" name="Freeform 12"/>
          <p:cNvSpPr/>
          <p:nvPr/>
        </p:nvSpPr>
        <p:spPr>
          <a:xfrm>
            <a:off x="725429" y="2828904"/>
            <a:ext cx="2485416" cy="1759339"/>
          </a:xfrm>
          <a:custGeom>
            <a:avLst/>
            <a:gdLst/>
            <a:ahLst/>
            <a:cxnLst/>
            <a:rect l="l" t="t" r="r" b="b"/>
            <a:pathLst>
              <a:path w="2485416" h="1759339">
                <a:moveTo>
                  <a:pt x="0" y="0"/>
                </a:moveTo>
                <a:lnTo>
                  <a:pt x="2485416" y="0"/>
                </a:lnTo>
                <a:lnTo>
                  <a:pt x="2485416" y="1759339"/>
                </a:lnTo>
                <a:lnTo>
                  <a:pt x="0" y="1759339"/>
                </a:lnTo>
                <a:lnTo>
                  <a:pt x="0" y="0"/>
                </a:lnTo>
                <a:close/>
              </a:path>
            </a:pathLst>
          </a:custGeom>
          <a:blipFill>
            <a:blip r:embed="rId8"/>
            <a:stretch>
              <a:fillRect/>
            </a:stretch>
          </a:blipFill>
        </p:spPr>
        <p:txBody>
          <a:bodyPr/>
          <a:lstStyle/>
          <a:p>
            <a:endParaRPr lang="en-GB"/>
          </a:p>
        </p:txBody>
      </p:sp>
      <p:sp>
        <p:nvSpPr>
          <p:cNvPr id="13" name="Freeform 13"/>
          <p:cNvSpPr/>
          <p:nvPr/>
        </p:nvSpPr>
        <p:spPr>
          <a:xfrm>
            <a:off x="3358539" y="4942179"/>
            <a:ext cx="2906564" cy="1351685"/>
          </a:xfrm>
          <a:custGeom>
            <a:avLst/>
            <a:gdLst/>
            <a:ahLst/>
            <a:cxnLst/>
            <a:rect l="l" t="t" r="r" b="b"/>
            <a:pathLst>
              <a:path w="2906564" h="1351685">
                <a:moveTo>
                  <a:pt x="0" y="0"/>
                </a:moveTo>
                <a:lnTo>
                  <a:pt x="2906564" y="0"/>
                </a:lnTo>
                <a:lnTo>
                  <a:pt x="2906564" y="1351685"/>
                </a:lnTo>
                <a:lnTo>
                  <a:pt x="0" y="1351685"/>
                </a:lnTo>
                <a:lnTo>
                  <a:pt x="0" y="0"/>
                </a:lnTo>
                <a:close/>
              </a:path>
            </a:pathLst>
          </a:custGeom>
          <a:blipFill>
            <a:blip r:embed="rId9"/>
            <a:stretch>
              <a:fillRect/>
            </a:stretch>
          </a:blipFill>
        </p:spPr>
        <p:txBody>
          <a:bodyPr/>
          <a:lstStyle/>
          <a:p>
            <a:endParaRPr lang="en-GB"/>
          </a:p>
        </p:txBody>
      </p:sp>
      <p:sp>
        <p:nvSpPr>
          <p:cNvPr id="14" name="Freeform 14"/>
          <p:cNvSpPr/>
          <p:nvPr/>
        </p:nvSpPr>
        <p:spPr>
          <a:xfrm>
            <a:off x="9062864" y="3318737"/>
            <a:ext cx="3336886" cy="889836"/>
          </a:xfrm>
          <a:custGeom>
            <a:avLst/>
            <a:gdLst/>
            <a:ahLst/>
            <a:cxnLst/>
            <a:rect l="l" t="t" r="r" b="b"/>
            <a:pathLst>
              <a:path w="3336886" h="889836">
                <a:moveTo>
                  <a:pt x="0" y="0"/>
                </a:moveTo>
                <a:lnTo>
                  <a:pt x="3336886" y="0"/>
                </a:lnTo>
                <a:lnTo>
                  <a:pt x="3336886" y="889837"/>
                </a:lnTo>
                <a:lnTo>
                  <a:pt x="0" y="889837"/>
                </a:lnTo>
                <a:lnTo>
                  <a:pt x="0" y="0"/>
                </a:lnTo>
                <a:close/>
              </a:path>
            </a:pathLst>
          </a:custGeom>
          <a:blipFill>
            <a:blip r:embed="rId10"/>
            <a:stretch>
              <a:fillRect/>
            </a:stretch>
          </a:blipFill>
        </p:spPr>
        <p:txBody>
          <a:bodyPr/>
          <a:lstStyle/>
          <a:p>
            <a:endParaRPr lang="en-GB"/>
          </a:p>
        </p:txBody>
      </p:sp>
      <p:sp>
        <p:nvSpPr>
          <p:cNvPr id="15" name="Freeform 15"/>
          <p:cNvSpPr/>
          <p:nvPr/>
        </p:nvSpPr>
        <p:spPr>
          <a:xfrm>
            <a:off x="870662" y="6930360"/>
            <a:ext cx="3507397" cy="1357314"/>
          </a:xfrm>
          <a:custGeom>
            <a:avLst/>
            <a:gdLst/>
            <a:ahLst/>
            <a:cxnLst/>
            <a:rect l="l" t="t" r="r" b="b"/>
            <a:pathLst>
              <a:path w="3507397" h="1357314">
                <a:moveTo>
                  <a:pt x="0" y="0"/>
                </a:moveTo>
                <a:lnTo>
                  <a:pt x="3507396" y="0"/>
                </a:lnTo>
                <a:lnTo>
                  <a:pt x="3507396" y="1357314"/>
                </a:lnTo>
                <a:lnTo>
                  <a:pt x="0" y="1357314"/>
                </a:lnTo>
                <a:lnTo>
                  <a:pt x="0" y="0"/>
                </a:lnTo>
                <a:close/>
              </a:path>
            </a:pathLst>
          </a:custGeom>
          <a:blipFill>
            <a:blip r:embed="rId11"/>
            <a:stretch>
              <a:fillRect/>
            </a:stretch>
          </a:blipFill>
        </p:spPr>
        <p:txBody>
          <a:bodyPr/>
          <a:lstStyle/>
          <a:p>
            <a:endParaRPr lang="en-GB"/>
          </a:p>
        </p:txBody>
      </p:sp>
      <p:sp>
        <p:nvSpPr>
          <p:cNvPr id="16" name="Freeform 16"/>
          <p:cNvSpPr/>
          <p:nvPr/>
        </p:nvSpPr>
        <p:spPr>
          <a:xfrm>
            <a:off x="12959282" y="5143500"/>
            <a:ext cx="1531399" cy="1441317"/>
          </a:xfrm>
          <a:custGeom>
            <a:avLst/>
            <a:gdLst/>
            <a:ahLst/>
            <a:cxnLst/>
            <a:rect l="l" t="t" r="r" b="b"/>
            <a:pathLst>
              <a:path w="1531399" h="1441317">
                <a:moveTo>
                  <a:pt x="0" y="0"/>
                </a:moveTo>
                <a:lnTo>
                  <a:pt x="1531399" y="0"/>
                </a:lnTo>
                <a:lnTo>
                  <a:pt x="1531399" y="1441317"/>
                </a:lnTo>
                <a:lnTo>
                  <a:pt x="0" y="1441317"/>
                </a:lnTo>
                <a:lnTo>
                  <a:pt x="0" y="0"/>
                </a:lnTo>
                <a:close/>
              </a:path>
            </a:pathLst>
          </a:custGeom>
          <a:blipFill>
            <a:blip r:embed="rId12"/>
            <a:stretch>
              <a:fillRect/>
            </a:stretch>
          </a:blipFill>
        </p:spPr>
        <p:txBody>
          <a:bodyPr/>
          <a:lstStyle/>
          <a:p>
            <a:endParaRPr lang="en-GB"/>
          </a:p>
        </p:txBody>
      </p:sp>
      <p:sp>
        <p:nvSpPr>
          <p:cNvPr id="17" name="Freeform 17"/>
          <p:cNvSpPr/>
          <p:nvPr/>
        </p:nvSpPr>
        <p:spPr>
          <a:xfrm>
            <a:off x="9419704" y="7190341"/>
            <a:ext cx="3100714" cy="1285531"/>
          </a:xfrm>
          <a:custGeom>
            <a:avLst/>
            <a:gdLst/>
            <a:ahLst/>
            <a:cxnLst/>
            <a:rect l="l" t="t" r="r" b="b"/>
            <a:pathLst>
              <a:path w="3100714" h="1285531">
                <a:moveTo>
                  <a:pt x="0" y="0"/>
                </a:moveTo>
                <a:lnTo>
                  <a:pt x="3100714" y="0"/>
                </a:lnTo>
                <a:lnTo>
                  <a:pt x="3100714" y="1285531"/>
                </a:lnTo>
                <a:lnTo>
                  <a:pt x="0" y="1285531"/>
                </a:lnTo>
                <a:lnTo>
                  <a:pt x="0" y="0"/>
                </a:lnTo>
                <a:close/>
              </a:path>
            </a:pathLst>
          </a:custGeom>
          <a:blipFill>
            <a:blip r:embed="rId13"/>
            <a:stretch>
              <a:fillRect t="-43968" b="-36699"/>
            </a:stretch>
          </a:blipFill>
        </p:spPr>
        <p:txBody>
          <a:bodyPr/>
          <a:lstStyle/>
          <a:p>
            <a:endParaRPr lang="en-GB"/>
          </a:p>
        </p:txBody>
      </p:sp>
      <p:sp>
        <p:nvSpPr>
          <p:cNvPr id="18" name="Freeform 18"/>
          <p:cNvSpPr/>
          <p:nvPr/>
        </p:nvSpPr>
        <p:spPr>
          <a:xfrm>
            <a:off x="15118295" y="5143500"/>
            <a:ext cx="2582402" cy="1061679"/>
          </a:xfrm>
          <a:custGeom>
            <a:avLst/>
            <a:gdLst/>
            <a:ahLst/>
            <a:cxnLst/>
            <a:rect l="l" t="t" r="r" b="b"/>
            <a:pathLst>
              <a:path w="2582402" h="1061679">
                <a:moveTo>
                  <a:pt x="0" y="0"/>
                </a:moveTo>
                <a:lnTo>
                  <a:pt x="2582402" y="0"/>
                </a:lnTo>
                <a:lnTo>
                  <a:pt x="2582402" y="1061679"/>
                </a:lnTo>
                <a:lnTo>
                  <a:pt x="0" y="1061679"/>
                </a:lnTo>
                <a:lnTo>
                  <a:pt x="0" y="0"/>
                </a:lnTo>
                <a:close/>
              </a:path>
            </a:pathLst>
          </a:custGeom>
          <a:blipFill>
            <a:blip r:embed="rId14"/>
            <a:stretch>
              <a:fillRect t="-64199" b="-64729"/>
            </a:stretch>
          </a:blipFill>
        </p:spPr>
        <p:txBody>
          <a:bodyPr/>
          <a:lstStyle/>
          <a:p>
            <a:endParaRPr lang="en-GB"/>
          </a:p>
        </p:txBody>
      </p:sp>
      <p:sp>
        <p:nvSpPr>
          <p:cNvPr id="19" name="Freeform 19"/>
          <p:cNvSpPr/>
          <p:nvPr/>
        </p:nvSpPr>
        <p:spPr>
          <a:xfrm>
            <a:off x="4675995" y="6742162"/>
            <a:ext cx="1842067" cy="1733710"/>
          </a:xfrm>
          <a:custGeom>
            <a:avLst/>
            <a:gdLst/>
            <a:ahLst/>
            <a:cxnLst/>
            <a:rect l="l" t="t" r="r" b="b"/>
            <a:pathLst>
              <a:path w="1842067" h="1733710">
                <a:moveTo>
                  <a:pt x="0" y="0"/>
                </a:moveTo>
                <a:lnTo>
                  <a:pt x="1842067" y="0"/>
                </a:lnTo>
                <a:lnTo>
                  <a:pt x="1842067" y="1733710"/>
                </a:lnTo>
                <a:lnTo>
                  <a:pt x="0" y="1733710"/>
                </a:lnTo>
                <a:lnTo>
                  <a:pt x="0" y="0"/>
                </a:lnTo>
                <a:close/>
              </a:path>
            </a:pathLst>
          </a:custGeom>
          <a:blipFill>
            <a:blip r:embed="rId15"/>
            <a:stretch>
              <a:fillRect/>
            </a:stretch>
          </a:blipFill>
        </p:spPr>
        <p:txBody>
          <a:bodyPr/>
          <a:lstStyle/>
          <a:p>
            <a:endParaRPr lang="en-GB"/>
          </a:p>
        </p:txBody>
      </p:sp>
      <p:sp>
        <p:nvSpPr>
          <p:cNvPr id="20" name="Freeform 20"/>
          <p:cNvSpPr/>
          <p:nvPr/>
        </p:nvSpPr>
        <p:spPr>
          <a:xfrm>
            <a:off x="6736540" y="6822924"/>
            <a:ext cx="2464089" cy="1527148"/>
          </a:xfrm>
          <a:custGeom>
            <a:avLst/>
            <a:gdLst/>
            <a:ahLst/>
            <a:cxnLst/>
            <a:rect l="l" t="t" r="r" b="b"/>
            <a:pathLst>
              <a:path w="2464089" h="1527148">
                <a:moveTo>
                  <a:pt x="0" y="0"/>
                </a:moveTo>
                <a:lnTo>
                  <a:pt x="2464089" y="0"/>
                </a:lnTo>
                <a:lnTo>
                  <a:pt x="2464089" y="1527148"/>
                </a:lnTo>
                <a:lnTo>
                  <a:pt x="0" y="1527148"/>
                </a:lnTo>
                <a:lnTo>
                  <a:pt x="0" y="0"/>
                </a:lnTo>
                <a:close/>
              </a:path>
            </a:pathLst>
          </a:custGeom>
          <a:blipFill>
            <a:blip r:embed="rId16"/>
            <a:stretch>
              <a:fillRect t="-30897" b="-30454"/>
            </a:stretch>
          </a:blipFill>
        </p:spPr>
        <p:txBody>
          <a:bodyPr/>
          <a:lstStyle/>
          <a:p>
            <a:endParaRPr lang="en-GB"/>
          </a:p>
        </p:txBody>
      </p:sp>
      <p:sp>
        <p:nvSpPr>
          <p:cNvPr id="21" name="Freeform 21"/>
          <p:cNvSpPr/>
          <p:nvPr/>
        </p:nvSpPr>
        <p:spPr>
          <a:xfrm>
            <a:off x="6695593" y="4996928"/>
            <a:ext cx="2034327" cy="1445443"/>
          </a:xfrm>
          <a:custGeom>
            <a:avLst/>
            <a:gdLst/>
            <a:ahLst/>
            <a:cxnLst/>
            <a:rect l="l" t="t" r="r" b="b"/>
            <a:pathLst>
              <a:path w="2034327" h="1445443">
                <a:moveTo>
                  <a:pt x="0" y="0"/>
                </a:moveTo>
                <a:lnTo>
                  <a:pt x="2034326" y="0"/>
                </a:lnTo>
                <a:lnTo>
                  <a:pt x="2034326" y="1445442"/>
                </a:lnTo>
                <a:lnTo>
                  <a:pt x="0" y="1445442"/>
                </a:lnTo>
                <a:lnTo>
                  <a:pt x="0" y="0"/>
                </a:lnTo>
                <a:close/>
              </a:path>
            </a:pathLst>
          </a:custGeom>
          <a:blipFill>
            <a:blip r:embed="rId17"/>
            <a:stretch>
              <a:fillRect/>
            </a:stretch>
          </a:blipFill>
        </p:spPr>
        <p:txBody>
          <a:bodyPr/>
          <a:lstStyle/>
          <a:p>
            <a:endParaRPr lang="en-GB"/>
          </a:p>
        </p:txBody>
      </p:sp>
      <p:sp>
        <p:nvSpPr>
          <p:cNvPr id="22" name="Freeform 22"/>
          <p:cNvSpPr/>
          <p:nvPr/>
        </p:nvSpPr>
        <p:spPr>
          <a:xfrm>
            <a:off x="9069756" y="5251918"/>
            <a:ext cx="3128197" cy="783301"/>
          </a:xfrm>
          <a:custGeom>
            <a:avLst/>
            <a:gdLst/>
            <a:ahLst/>
            <a:cxnLst/>
            <a:rect l="l" t="t" r="r" b="b"/>
            <a:pathLst>
              <a:path w="3128197" h="783301">
                <a:moveTo>
                  <a:pt x="0" y="0"/>
                </a:moveTo>
                <a:lnTo>
                  <a:pt x="3128197" y="0"/>
                </a:lnTo>
                <a:lnTo>
                  <a:pt x="3128197" y="783301"/>
                </a:lnTo>
                <a:lnTo>
                  <a:pt x="0" y="783301"/>
                </a:lnTo>
                <a:lnTo>
                  <a:pt x="0" y="0"/>
                </a:lnTo>
                <a:close/>
              </a:path>
            </a:pathLst>
          </a:custGeom>
          <a:blipFill>
            <a:blip r:embed="rId18"/>
            <a:stretch>
              <a:fillRect/>
            </a:stretch>
          </a:blipFill>
        </p:spPr>
        <p:txBody>
          <a:bodyPr/>
          <a:lstStyle/>
          <a:p>
            <a:endParaRPr lang="en-GB"/>
          </a:p>
        </p:txBody>
      </p:sp>
      <p:sp>
        <p:nvSpPr>
          <p:cNvPr id="23" name="Freeform 23"/>
          <p:cNvSpPr/>
          <p:nvPr/>
        </p:nvSpPr>
        <p:spPr>
          <a:xfrm>
            <a:off x="12837447" y="7099829"/>
            <a:ext cx="2280848" cy="1250243"/>
          </a:xfrm>
          <a:custGeom>
            <a:avLst/>
            <a:gdLst/>
            <a:ahLst/>
            <a:cxnLst/>
            <a:rect l="l" t="t" r="r" b="b"/>
            <a:pathLst>
              <a:path w="2280848" h="1250243">
                <a:moveTo>
                  <a:pt x="0" y="0"/>
                </a:moveTo>
                <a:lnTo>
                  <a:pt x="2280848" y="0"/>
                </a:lnTo>
                <a:lnTo>
                  <a:pt x="2280848" y="1250243"/>
                </a:lnTo>
                <a:lnTo>
                  <a:pt x="0" y="1250243"/>
                </a:lnTo>
                <a:lnTo>
                  <a:pt x="0" y="0"/>
                </a:lnTo>
                <a:close/>
              </a:path>
            </a:pathLst>
          </a:custGeom>
          <a:blipFill>
            <a:blip r:embed="rId19"/>
            <a:stretch>
              <a:fillRect/>
            </a:stretch>
          </a:blipFill>
        </p:spPr>
        <p:txBody>
          <a:bodyPr/>
          <a:lstStyle/>
          <a:p>
            <a:endParaRPr lang="en-GB"/>
          </a:p>
        </p:txBody>
      </p:sp>
      <p:sp>
        <p:nvSpPr>
          <p:cNvPr id="24" name="Freeform 24"/>
          <p:cNvSpPr/>
          <p:nvPr/>
        </p:nvSpPr>
        <p:spPr>
          <a:xfrm>
            <a:off x="15358415" y="3151265"/>
            <a:ext cx="2293383" cy="1506843"/>
          </a:xfrm>
          <a:custGeom>
            <a:avLst/>
            <a:gdLst/>
            <a:ahLst/>
            <a:cxnLst/>
            <a:rect l="l" t="t" r="r" b="b"/>
            <a:pathLst>
              <a:path w="2293383" h="1506843">
                <a:moveTo>
                  <a:pt x="0" y="0"/>
                </a:moveTo>
                <a:lnTo>
                  <a:pt x="2293383" y="0"/>
                </a:lnTo>
                <a:lnTo>
                  <a:pt x="2293383" y="1506844"/>
                </a:lnTo>
                <a:lnTo>
                  <a:pt x="0" y="1506844"/>
                </a:lnTo>
                <a:lnTo>
                  <a:pt x="0" y="0"/>
                </a:lnTo>
                <a:close/>
              </a:path>
            </a:pathLst>
          </a:custGeom>
          <a:blipFill>
            <a:blip r:embed="rId20"/>
            <a:stretch>
              <a:fillRect/>
            </a:stretch>
          </a:blipFill>
        </p:spPr>
        <p:txBody>
          <a:bodyPr/>
          <a:lstStyle/>
          <a:p>
            <a:endParaRPr lang="en-GB"/>
          </a:p>
        </p:txBody>
      </p:sp>
      <p:sp>
        <p:nvSpPr>
          <p:cNvPr id="25" name="TextBox 25"/>
          <p:cNvSpPr txBox="1"/>
          <p:nvPr/>
        </p:nvSpPr>
        <p:spPr>
          <a:xfrm>
            <a:off x="1008224" y="990600"/>
            <a:ext cx="12637373" cy="1098551"/>
          </a:xfrm>
          <a:prstGeom prst="rect">
            <a:avLst/>
          </a:prstGeom>
        </p:spPr>
        <p:txBody>
          <a:bodyPr lIns="0" tIns="0" rIns="0" bIns="0" rtlCol="0" anchor="t">
            <a:spAutoFit/>
          </a:bodyPr>
          <a:lstStyle/>
          <a:p>
            <a:pPr marL="0" lvl="0" indent="0" algn="l">
              <a:lnSpc>
                <a:spcPts val="8749"/>
              </a:lnSpc>
              <a:spcBef>
                <a:spcPct val="0"/>
              </a:spcBef>
            </a:pPr>
            <a:r>
              <a:rPr lang="en-US" sz="6999" b="1" u="none" strike="noStrike" spc="-342">
                <a:solidFill>
                  <a:srgbClr val="000000"/>
                </a:solidFill>
                <a:latin typeface="Garet Bold"/>
                <a:ea typeface="Garet Bold"/>
                <a:cs typeface="Garet Bold"/>
                <a:sym typeface="Garet Bold"/>
              </a:rPr>
              <a:t>A few of our members</a:t>
            </a:r>
          </a:p>
        </p:txBody>
      </p:sp>
      <p:pic>
        <p:nvPicPr>
          <p:cNvPr id="27" name="Picture 26">
            <a:extLst>
              <a:ext uri="{FF2B5EF4-FFF2-40B4-BE49-F238E27FC236}">
                <a16:creationId xmlns:a16="http://schemas.microsoft.com/office/drawing/2014/main" id="{67A99191-1153-7AEF-68E6-EA90AA8C0588}"/>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3104536" y="8891956"/>
            <a:ext cx="4596161" cy="808887"/>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1627ba1-b92e-4834-a3ed-20e2db0c8dbf" xsi:nil="true"/>
    <lcf76f155ced4ddcb4097134ff3c332f xmlns="ee43aecf-5b9c-4576-a661-c0898f57b61b">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77C1E281C51F44AA135169012920828" ma:contentTypeVersion="12" ma:contentTypeDescription="Create a new document." ma:contentTypeScope="" ma:versionID="866f8814b1000d16c38b7ed33f29d42e">
  <xsd:schema xmlns:xsd="http://www.w3.org/2001/XMLSchema" xmlns:xs="http://www.w3.org/2001/XMLSchema" xmlns:p="http://schemas.microsoft.com/office/2006/metadata/properties" xmlns:ns2="ee43aecf-5b9c-4576-a661-c0898f57b61b" xmlns:ns3="b1627ba1-b92e-4834-a3ed-20e2db0c8dbf" targetNamespace="http://schemas.microsoft.com/office/2006/metadata/properties" ma:root="true" ma:fieldsID="28bd39e1a992d5b742e0bb020594579b" ns2:_="" ns3:_="">
    <xsd:import namespace="ee43aecf-5b9c-4576-a661-c0898f57b61b"/>
    <xsd:import namespace="b1627ba1-b92e-4834-a3ed-20e2db0c8db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43aecf-5b9c-4576-a661-c0898f57b61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3efee5d-529f-4f08-a171-2237f8505ff2"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1627ba1-b92e-4834-a3ed-20e2db0c8db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f649d8f-0cb1-4690-b1f8-124d58b1f8ac}" ma:internalName="TaxCatchAll" ma:showField="CatchAllData" ma:web="b1627ba1-b92e-4834-a3ed-20e2db0c8db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FACACD7-8D85-4731-A4FD-698836BE1A09}">
  <ds:schemaRefs>
    <ds:schemaRef ds:uri="http://schemas.microsoft.com/office/2006/metadata/properties"/>
    <ds:schemaRef ds:uri="http://schemas.microsoft.com/office/infopath/2007/PartnerControls"/>
    <ds:schemaRef ds:uri="b1627ba1-b92e-4834-a3ed-20e2db0c8dbf"/>
    <ds:schemaRef ds:uri="ee43aecf-5b9c-4576-a661-c0898f57b61b"/>
  </ds:schemaRefs>
</ds:datastoreItem>
</file>

<file path=customXml/itemProps2.xml><?xml version="1.0" encoding="utf-8"?>
<ds:datastoreItem xmlns:ds="http://schemas.openxmlformats.org/officeDocument/2006/customXml" ds:itemID="{68EB1E25-14E1-460C-8C05-054AD134A63F}">
  <ds:schemaRefs>
    <ds:schemaRef ds:uri="http://schemas.microsoft.com/sharepoint/v3/contenttype/forms"/>
  </ds:schemaRefs>
</ds:datastoreItem>
</file>

<file path=customXml/itemProps3.xml><?xml version="1.0" encoding="utf-8"?>
<ds:datastoreItem xmlns:ds="http://schemas.openxmlformats.org/officeDocument/2006/customXml" ds:itemID="{056F25F3-BBB6-423A-815B-D8715525AC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43aecf-5b9c-4576-a661-c0898f57b61b"/>
    <ds:schemaRef ds:uri="b1627ba1-b92e-4834-a3ed-20e2db0c8db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94</TotalTime>
  <Words>2135</Words>
  <Application>Microsoft Office PowerPoint</Application>
  <PresentationFormat>Custom</PresentationFormat>
  <Paragraphs>106</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Garet</vt:lpstr>
      <vt:lpstr>Calibri</vt:lpstr>
      <vt:lpstr>Garet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NNECL Trustee recruitment 2026</dc:title>
  <cp:lastModifiedBy>Denise Rawls</cp:lastModifiedBy>
  <cp:revision>5</cp:revision>
  <dcterms:created xsi:type="dcterms:W3CDTF">2006-08-16T00:00:00Z</dcterms:created>
  <dcterms:modified xsi:type="dcterms:W3CDTF">2026-07-01T16:19:34Z</dcterms:modified>
  <dc:identifier>DAHK3SHR73c</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0x010100F77C1E281C51F44AA135169012920828</vt:lpwstr>
  </property>
</Properties>
</file>