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80" r:id="rId2"/>
  </p:sldMasterIdLst>
  <p:notesMasterIdLst>
    <p:notesMasterId r:id="rId24"/>
  </p:notesMasterIdLst>
  <p:sldIdLst>
    <p:sldId id="256" r:id="rId3"/>
    <p:sldId id="257" r:id="rId4"/>
    <p:sldId id="258" r:id="rId5"/>
    <p:sldId id="260" r:id="rId6"/>
    <p:sldId id="367" r:id="rId7"/>
    <p:sldId id="262" r:id="rId8"/>
    <p:sldId id="263" r:id="rId9"/>
    <p:sldId id="368" r:id="rId10"/>
    <p:sldId id="264" r:id="rId11"/>
    <p:sldId id="277" r:id="rId12"/>
    <p:sldId id="316" r:id="rId13"/>
    <p:sldId id="315" r:id="rId14"/>
    <p:sldId id="328" r:id="rId15"/>
    <p:sldId id="323" r:id="rId16"/>
    <p:sldId id="326" r:id="rId17"/>
    <p:sldId id="309" r:id="rId18"/>
    <p:sldId id="319" r:id="rId19"/>
    <p:sldId id="321" r:id="rId20"/>
    <p:sldId id="347" r:id="rId21"/>
    <p:sldId id="348" r:id="rId22"/>
    <p:sldId id="266"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Century Gothic" panose="020B050202020202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D485853-999A-4A2A-A258-85ECF6BEF807}">
          <p14:sldIdLst>
            <p14:sldId id="256"/>
            <p14:sldId id="257"/>
            <p14:sldId id="258"/>
            <p14:sldId id="260"/>
            <p14:sldId id="367"/>
            <p14:sldId id="262"/>
            <p14:sldId id="263"/>
            <p14:sldId id="368"/>
            <p14:sldId id="264"/>
            <p14:sldId id="277"/>
            <p14:sldId id="316"/>
            <p14:sldId id="315"/>
            <p14:sldId id="328"/>
            <p14:sldId id="323"/>
            <p14:sldId id="326"/>
            <p14:sldId id="309"/>
            <p14:sldId id="319"/>
            <p14:sldId id="321"/>
          </p14:sldIdLst>
        </p14:section>
        <p14:section name="Untitled Section" id="{1AC3702B-7C76-4881-B39B-8C089265AAB4}">
          <p14:sldIdLst>
            <p14:sldId id="347"/>
            <p14:sldId id="348"/>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3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D452FA-068D-4005-A5E3-794AEF678572}" type="slidenum">
              <a:rPr lang="en-GB" smtClean="0"/>
              <a:t>10</a:t>
            </a:fld>
            <a:endParaRPr lang="en-GB" dirty="0"/>
          </a:p>
        </p:txBody>
      </p:sp>
    </p:spTree>
    <p:extLst>
      <p:ext uri="{BB962C8B-B14F-4D97-AF65-F5344CB8AC3E}">
        <p14:creationId xmlns:p14="http://schemas.microsoft.com/office/powerpoint/2010/main" val="1399273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D452FA-068D-4005-A5E3-794AEF678572}" type="slidenum">
              <a:rPr lang="en-GB" smtClean="0"/>
              <a:t>11</a:t>
            </a:fld>
            <a:endParaRPr lang="en-GB" dirty="0"/>
          </a:p>
        </p:txBody>
      </p:sp>
    </p:spTree>
    <p:extLst>
      <p:ext uri="{BB962C8B-B14F-4D97-AF65-F5344CB8AC3E}">
        <p14:creationId xmlns:p14="http://schemas.microsoft.com/office/powerpoint/2010/main" val="377463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5D452FA-068D-4005-A5E3-794AEF678572}" type="slidenum">
              <a:rPr lang="en-GB" smtClean="0"/>
              <a:t>12</a:t>
            </a:fld>
            <a:endParaRPr lang="en-GB" dirty="0"/>
          </a:p>
        </p:txBody>
      </p:sp>
    </p:spTree>
    <p:extLst>
      <p:ext uri="{BB962C8B-B14F-4D97-AF65-F5344CB8AC3E}">
        <p14:creationId xmlns:p14="http://schemas.microsoft.com/office/powerpoint/2010/main" val="3711059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D452FA-068D-4005-A5E3-794AEF678572}" type="slidenum">
              <a:rPr lang="en-GB" smtClean="0"/>
              <a:t>16</a:t>
            </a:fld>
            <a:endParaRPr lang="en-GB" dirty="0"/>
          </a:p>
        </p:txBody>
      </p:sp>
    </p:spTree>
    <p:extLst>
      <p:ext uri="{BB962C8B-B14F-4D97-AF65-F5344CB8AC3E}">
        <p14:creationId xmlns:p14="http://schemas.microsoft.com/office/powerpoint/2010/main" val="354939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D452FA-068D-4005-A5E3-794AEF678572}" type="slidenum">
              <a:rPr lang="en-GB" smtClean="0"/>
              <a:t>17</a:t>
            </a:fld>
            <a:endParaRPr lang="en-GB" dirty="0"/>
          </a:p>
        </p:txBody>
      </p:sp>
    </p:spTree>
    <p:extLst>
      <p:ext uri="{BB962C8B-B14F-4D97-AF65-F5344CB8AC3E}">
        <p14:creationId xmlns:p14="http://schemas.microsoft.com/office/powerpoint/2010/main" val="3649792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D452FA-068D-4005-A5E3-794AEF678572}" type="slidenum">
              <a:rPr lang="en-GB" smtClean="0"/>
              <a:t>18</a:t>
            </a:fld>
            <a:endParaRPr lang="en-GB" dirty="0"/>
          </a:p>
        </p:txBody>
      </p:sp>
    </p:spTree>
    <p:extLst>
      <p:ext uri="{BB962C8B-B14F-4D97-AF65-F5344CB8AC3E}">
        <p14:creationId xmlns:p14="http://schemas.microsoft.com/office/powerpoint/2010/main" val="155272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727A69-C4A4-4B70-9AC7-618A7957E969}" type="slidenum">
              <a:rPr lang="en-GB" smtClean="0"/>
              <a:t>5</a:t>
            </a:fld>
            <a:endParaRPr lang="en-GB"/>
          </a:p>
        </p:txBody>
      </p:sp>
    </p:spTree>
    <p:extLst>
      <p:ext uri="{BB962C8B-B14F-4D97-AF65-F5344CB8AC3E}">
        <p14:creationId xmlns:p14="http://schemas.microsoft.com/office/powerpoint/2010/main" val="51598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 have been researching fair access to HE for 11 years, with much of my earlier work focusing on socioeconomically underrepresented students. </a:t>
            </a:r>
          </a:p>
          <a:p>
            <a:endParaRPr lang="en-GB" dirty="0"/>
          </a:p>
          <a:p>
            <a:r>
              <a:rPr lang="en-GB" dirty="0"/>
              <a:t>Following the completion of my PhD from the University of Sheffield (which also focused on access to HE amongst underrepresented groups in HE), I wanted to focus specifically on care-experienced people. This was motivated by my own background as a care leaver.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2018, I joined colleagues Jacqueline Stevenson (University of Leeds), Neil Harrison (University of Oxford) and Becca Bland (Stand Alone Charity) to undertake a research project titled ‘Positive Impact’, where we explored CE and estranged students’ HE access, progression and outcomes nationally– commissioned by the Unite Foundation. This was a mixed methods study – my work focused on the qualitative strand where I undertook interviews with CE students, and HE staff. Neil Harrison undertook all of the statistical analysis for the project – the data I will be showing shortly is all from his analysis.</a:t>
            </a:r>
            <a:br>
              <a:rPr lang="en-GB" dirty="0"/>
            </a:br>
            <a:br>
              <a:rPr lang="en-GB" dirty="0"/>
            </a:br>
            <a:r>
              <a:rPr lang="en-GB" sz="1200" dirty="0"/>
              <a:t>Research literature in the areas of HE access and progression has been gradually growing since Jackson’s (2005) ‘By Degrees’ research…and we have also contributed to that body of research with the Positive Impact work. We also extended it into CE graduate outcomes – an area where there is very little research knowledge at the moment. I was also particularly drawn to this</a:t>
            </a:r>
            <a:br>
              <a:rPr lang="en-GB" sz="1200" dirty="0"/>
            </a:br>
            <a:br>
              <a:rPr lang="en-GB" sz="1200" dirty="0"/>
            </a:br>
            <a:r>
              <a:rPr lang="en-GB" sz="1200" dirty="0"/>
              <a:t>We have started publishing our findings around this aspect of the research recently, and I will talk about the key headline findings from this before highlighting what is left to uncover, and my future research plans to uncover this.</a:t>
            </a:r>
          </a:p>
          <a:p>
            <a:endParaRPr lang="en-GB" dirty="0"/>
          </a:p>
        </p:txBody>
      </p:sp>
      <p:sp>
        <p:nvSpPr>
          <p:cNvPr id="4" name="Slide Number Placeholder 3"/>
          <p:cNvSpPr>
            <a:spLocks noGrp="1"/>
          </p:cNvSpPr>
          <p:nvPr>
            <p:ph type="sldNum" sz="quarter" idx="5"/>
          </p:nvPr>
        </p:nvSpPr>
        <p:spPr/>
        <p:txBody>
          <a:bodyPr/>
          <a:lstStyle/>
          <a:p>
            <a:fld id="{603FF3A4-A464-43B4-A702-1C18C35A056F}" type="slidenum">
              <a:rPr lang="en-GB" smtClean="0"/>
              <a:t>6</a:t>
            </a:fld>
            <a:endParaRPr lang="en-GB"/>
          </a:p>
        </p:txBody>
      </p:sp>
    </p:spTree>
    <p:extLst>
      <p:ext uri="{BB962C8B-B14F-4D97-AF65-F5344CB8AC3E}">
        <p14:creationId xmlns:p14="http://schemas.microsoft.com/office/powerpoint/2010/main" val="130159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These are the key headline findings from Neil’s analysis of the 2016/17 DLHE dataset. We go into much more depth in our recent paper on CE graduate outcomes published in 2020 (see hyperlinked) as well as a forthcoming paper focusing on CE progression to postgraduate study both in terms of the t stats, and also the possible underpinning explanations for these stats. </a:t>
            </a:r>
          </a:p>
          <a:p>
            <a:endParaRPr lang="en-GB" dirty="0"/>
          </a:p>
          <a:p>
            <a:r>
              <a:rPr lang="en-GB" b="1" dirty="0"/>
              <a:t>Less likely to be in professional employment: </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0" dirty="0"/>
              <a:t>We caution in our paper that the 6 month picture offered by the DLHE data may not be ideal, as many graduates are ‘finding their feet’ during this time. </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Additionally, I highlighted in this paper that CE graduates are less likely to have family homes to return to after graduation while trying to locate professional employment (‘yo-yo transitions’) and therefore may have fewer ‘safety nets’ of family support (financial or otherwise) meaning that they are under more pressure to find work – any work – as quickly as possible after graduation. </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This was also indicated in the interviews I undertook with CE students as part of the Positive Impact work, with those close to graduation feeling pressure to find any source of income quickly – the luxury of waiting for a ‘professional’ opportunity to arise was often not afforded to them. </a:t>
            </a:r>
          </a:p>
          <a:p>
            <a:endParaRPr lang="en-GB" b="0" dirty="0"/>
          </a:p>
          <a:p>
            <a:r>
              <a:rPr lang="en-GB" b="1" dirty="0"/>
              <a:t>Types of work: </a:t>
            </a:r>
          </a:p>
          <a:p>
            <a:pPr marL="171450" indent="-171450">
              <a:buFont typeface="Arial" panose="020B0604020202020204" pitchFamily="34" charset="0"/>
              <a:buChar char="•"/>
            </a:pPr>
            <a:r>
              <a:rPr lang="en-GB" b="0" dirty="0"/>
              <a:t>In the qualitative strand of the research, CE students explained that they were drawn to professions where they could help others or improve systems for others (such as social work) which could explain this. They were often very altruistically motivated. </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PG study:</a:t>
            </a:r>
          </a:p>
          <a:p>
            <a:pPr marL="0" indent="0">
              <a:buFont typeface="Arial" panose="020B0604020202020204" pitchFamily="34" charset="0"/>
              <a:buNone/>
            </a:pPr>
            <a:r>
              <a:rPr lang="en-GB" b="0" dirty="0"/>
              <a:t>I have proposed many potential reasons for this in my forthcoming paper – too many to cover in depth here! Yet the key ones are: </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0" dirty="0"/>
              <a:t>The introduction of Master’s loans open up opportunities for all students to progress to PG study. </a:t>
            </a:r>
          </a:p>
          <a:p>
            <a:pPr marL="171450" indent="-171450">
              <a:buFont typeface="Arial" panose="020B0604020202020204" pitchFamily="34" charset="0"/>
              <a:buChar char="•"/>
            </a:pPr>
            <a:r>
              <a:rPr lang="en-GB" b="0" dirty="0"/>
              <a:t>Professions such as social work, and health related professions, often require a Master’s degree. </a:t>
            </a:r>
          </a:p>
          <a:p>
            <a:pPr marL="171450" indent="-171450">
              <a:buFont typeface="Arial" panose="020B0604020202020204" pitchFamily="34" charset="0"/>
              <a:buChar char="•"/>
            </a:pPr>
            <a:r>
              <a:rPr lang="en-GB" b="0" dirty="0"/>
              <a:t>The absence of family safety nets may lead to CE students to extend the relative sense of safety and stability that HE offers them (those I interviewed spoke about how HE was a safe and stable option). </a:t>
            </a:r>
          </a:p>
          <a:p>
            <a:pPr marL="171450" indent="-171450">
              <a:buFont typeface="Arial" panose="020B0604020202020204" pitchFamily="34" charset="0"/>
              <a:buChar char="•"/>
            </a:pPr>
            <a:r>
              <a:rPr lang="en-GB" b="0" dirty="0"/>
              <a:t>To increase their employability, particularly since CE students who progressed to PG study were those who had lower degree outcomes (2.2s). Hence, getting a PG degree may have been a way to protect against a lower UG degree outcome when seeking employment. </a:t>
            </a:r>
          </a:p>
          <a:p>
            <a:endParaRPr lang="en-GB" b="1" dirty="0"/>
          </a:p>
        </p:txBody>
      </p:sp>
      <p:sp>
        <p:nvSpPr>
          <p:cNvPr id="4" name="Slide Number Placeholder 3"/>
          <p:cNvSpPr>
            <a:spLocks noGrp="1"/>
          </p:cNvSpPr>
          <p:nvPr>
            <p:ph type="sldNum" sz="quarter" idx="5"/>
          </p:nvPr>
        </p:nvSpPr>
        <p:spPr/>
        <p:txBody>
          <a:bodyPr/>
          <a:lstStyle/>
          <a:p>
            <a:fld id="{603FF3A4-A464-43B4-A702-1C18C35A056F}" type="slidenum">
              <a:rPr lang="en-GB" smtClean="0"/>
              <a:t>7</a:t>
            </a:fld>
            <a:endParaRPr lang="en-GB"/>
          </a:p>
        </p:txBody>
      </p:sp>
    </p:spTree>
    <p:extLst>
      <p:ext uri="{BB962C8B-B14F-4D97-AF65-F5344CB8AC3E}">
        <p14:creationId xmlns:p14="http://schemas.microsoft.com/office/powerpoint/2010/main" val="304131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dirty="0"/>
              <a:t>We now have </a:t>
            </a:r>
            <a:r>
              <a:rPr lang="en-GB" b="1" dirty="0"/>
              <a:t>quantitative </a:t>
            </a:r>
            <a:r>
              <a:rPr lang="en-GB" dirty="0"/>
              <a:t>understandings of CE graduate </a:t>
            </a:r>
            <a:r>
              <a:rPr lang="en-GB" i="1" dirty="0"/>
              <a:t>destinations. </a:t>
            </a:r>
          </a:p>
          <a:p>
            <a:pPr marL="0" indent="0">
              <a:buNone/>
            </a:pPr>
            <a:endParaRPr lang="en-GB" i="1" dirty="0"/>
          </a:p>
          <a:p>
            <a:r>
              <a:rPr lang="en-GB" dirty="0"/>
              <a:t>From this, along with existing research literature into CE transitions generally, we can propose potential explanations for these statistics – as I have just done so on the previous slide, as well as in our publications. Some of this insight was also understandably informed by my own background as a care leaver. </a:t>
            </a:r>
          </a:p>
          <a:p>
            <a:endParaRPr lang="en-GB" dirty="0"/>
          </a:p>
          <a:p>
            <a:r>
              <a:rPr lang="en-GB" dirty="0"/>
              <a:t>We do not know the </a:t>
            </a:r>
            <a:r>
              <a:rPr lang="en-GB" b="1" dirty="0"/>
              <a:t>why</a:t>
            </a:r>
            <a:r>
              <a:rPr lang="en-GB" b="0" dirty="0"/>
              <a:t> behind these stats though. </a:t>
            </a:r>
            <a:endParaRPr lang="en-GB" dirty="0"/>
          </a:p>
        </p:txBody>
      </p:sp>
      <p:sp>
        <p:nvSpPr>
          <p:cNvPr id="4" name="Slide Number Placeholder 3"/>
          <p:cNvSpPr>
            <a:spLocks noGrp="1"/>
          </p:cNvSpPr>
          <p:nvPr>
            <p:ph type="sldNum" sz="quarter" idx="5"/>
          </p:nvPr>
        </p:nvSpPr>
        <p:spPr/>
        <p:txBody>
          <a:bodyPr/>
          <a:lstStyle/>
          <a:p>
            <a:fld id="{603FF3A4-A464-43B4-A702-1C18C35A056F}" type="slidenum">
              <a:rPr lang="en-GB" smtClean="0"/>
              <a:t>8</a:t>
            </a:fld>
            <a:endParaRPr lang="en-GB"/>
          </a:p>
        </p:txBody>
      </p:sp>
    </p:spTree>
    <p:extLst>
      <p:ext uri="{BB962C8B-B14F-4D97-AF65-F5344CB8AC3E}">
        <p14:creationId xmlns:p14="http://schemas.microsoft.com/office/powerpoint/2010/main" val="50350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3FF3A4-A464-43B4-A702-1C18C35A056F}" type="slidenum">
              <a:rPr lang="en-GB" smtClean="0"/>
              <a:t>9</a:t>
            </a:fld>
            <a:endParaRPr lang="en-GB"/>
          </a:p>
        </p:txBody>
      </p:sp>
    </p:spTree>
    <p:extLst>
      <p:ext uri="{BB962C8B-B14F-4D97-AF65-F5344CB8AC3E}">
        <p14:creationId xmlns:p14="http://schemas.microsoft.com/office/powerpoint/2010/main" val="263538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0" y="0"/>
            <a:ext cx="12192000" cy="6858000"/>
            <a:chOff x="0" y="0"/>
            <a:chExt cx="12192000" cy="6858000"/>
          </a:xfrm>
        </p:grpSpPr>
        <p:sp>
          <p:nvSpPr>
            <p:cNvPr id="24" name="Google Shape;24;p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6" name="Google Shape;26;p2"/>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28" name="Google Shape;28;p2"/>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55"/>
        <p:cNvGrpSpPr/>
        <p:nvPr/>
      </p:nvGrpSpPr>
      <p:grpSpPr>
        <a:xfrm>
          <a:off x="0" y="0"/>
          <a:ext cx="0" cy="0"/>
          <a:chOff x="0" y="0"/>
          <a:chExt cx="0" cy="0"/>
        </a:xfrm>
      </p:grpSpPr>
      <p:grpSp>
        <p:nvGrpSpPr>
          <p:cNvPr id="156" name="Google Shape;156;p13"/>
          <p:cNvGrpSpPr/>
          <p:nvPr/>
        </p:nvGrpSpPr>
        <p:grpSpPr>
          <a:xfrm>
            <a:off x="0" y="0"/>
            <a:ext cx="12192000" cy="6858000"/>
            <a:chOff x="0" y="0"/>
            <a:chExt cx="12192000" cy="6858000"/>
          </a:xfrm>
        </p:grpSpPr>
        <p:sp>
          <p:nvSpPr>
            <p:cNvPr id="157" name="Google Shape;157;p1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589932">
              <a:off x="8490951" y="41851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65" name="Google Shape;165;p1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6" name="Google Shape;166;p13"/>
          <p:cNvSpPr txBox="1"/>
          <p:nvPr/>
        </p:nvSpPr>
        <p:spPr>
          <a:xfrm>
            <a:off x="881566" y="607336"/>
            <a:ext cx="801912"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9600" b="0" i="0" u="none" strike="noStrike" cap="none">
                <a:solidFill>
                  <a:srgbClr val="EE52A4"/>
                </a:solidFill>
                <a:latin typeface="Arial"/>
                <a:ea typeface="Arial"/>
                <a:cs typeface="Arial"/>
                <a:sym typeface="Arial"/>
              </a:rPr>
              <a:t>“</a:t>
            </a:r>
            <a:endParaRPr/>
          </a:p>
        </p:txBody>
      </p:sp>
      <p:sp>
        <p:nvSpPr>
          <p:cNvPr id="167" name="Google Shape;167;p13"/>
          <p:cNvSpPr txBox="1"/>
          <p:nvPr/>
        </p:nvSpPr>
        <p:spPr>
          <a:xfrm>
            <a:off x="9884458" y="2613787"/>
            <a:ext cx="652763"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9600" b="0" i="0" u="none" strike="noStrike" cap="none">
                <a:solidFill>
                  <a:srgbClr val="EE52A4"/>
                </a:solidFill>
                <a:latin typeface="Arial"/>
                <a:ea typeface="Arial"/>
                <a:cs typeface="Arial"/>
                <a:sym typeface="Arial"/>
              </a:rPr>
              <a:t>”</a:t>
            </a:r>
            <a:endParaRPr/>
          </a:p>
        </p:txBody>
      </p:sp>
      <p:sp>
        <p:nvSpPr>
          <p:cNvPr id="168" name="Google Shape;168;p13"/>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3"/>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0" name="Google Shape;170;p13"/>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1" name="Google Shape;171;p1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75"/>
        <p:cNvGrpSpPr/>
        <p:nvPr/>
      </p:nvGrpSpPr>
      <p:grpSpPr>
        <a:xfrm>
          <a:off x="0" y="0"/>
          <a:ext cx="0" cy="0"/>
          <a:chOff x="0" y="0"/>
          <a:chExt cx="0" cy="0"/>
        </a:xfrm>
      </p:grpSpPr>
      <p:grpSp>
        <p:nvGrpSpPr>
          <p:cNvPr id="176" name="Google Shape;176;p14"/>
          <p:cNvGrpSpPr/>
          <p:nvPr/>
        </p:nvGrpSpPr>
        <p:grpSpPr>
          <a:xfrm>
            <a:off x="0" y="0"/>
            <a:ext cx="12192000" cy="6858000"/>
            <a:chOff x="0" y="0"/>
            <a:chExt cx="12192000" cy="6858000"/>
          </a:xfrm>
        </p:grpSpPr>
        <p:sp>
          <p:nvSpPr>
            <p:cNvPr id="177" name="Google Shape;177;p1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rot="-589932">
              <a:off x="8490951" y="4193583"/>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85" name="Google Shape;185;p14"/>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86" name="Google Shape;186;p14"/>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4"/>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8" name="Google Shape;188;p1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15"/>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5" name="Google Shape;195;p15"/>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6" name="Google Shape;196;p15"/>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7" name="Google Shape;197;p15"/>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8" name="Google Shape;198;p15"/>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9" name="Google Shape;199;p15"/>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200" name="Google Shape;200;p15"/>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01" name="Google Shape;201;p15"/>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02" name="Google Shape;202;p1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5"/>
        <p:cNvGrpSpPr/>
        <p:nvPr/>
      </p:nvGrpSpPr>
      <p:grpSpPr>
        <a:xfrm>
          <a:off x="0" y="0"/>
          <a:ext cx="0" cy="0"/>
          <a:chOff x="0" y="0"/>
          <a:chExt cx="0" cy="0"/>
        </a:xfrm>
      </p:grpSpPr>
      <p:sp>
        <p:nvSpPr>
          <p:cNvPr id="206" name="Google Shape;206;p16"/>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6"/>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08" name="Google Shape;208;p16"/>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9" name="Google Shape;209;p16"/>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10" name="Google Shape;210;p16"/>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11" name="Google Shape;211;p16"/>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2" name="Google Shape;212;p16"/>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13" name="Google Shape;213;p16"/>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14" name="Google Shape;214;p16"/>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5" name="Google Shape;215;p16"/>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216" name="Google Shape;216;p16"/>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17" name="Google Shape;217;p16"/>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18" name="Google Shape;218;p1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6"/>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7"/>
          <p:cNvSpPr txBox="1">
            <a:spLocks noGrp="1"/>
          </p:cNvSpPr>
          <p:nvPr>
            <p:ph type="body" idx="1"/>
          </p:nvPr>
        </p:nvSpPr>
        <p:spPr>
          <a:xfrm rot="5400000">
            <a:off x="3859634" y="-101180"/>
            <a:ext cx="3416300" cy="882565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4" name="Google Shape;224;p17"/>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27"/>
        <p:cNvGrpSpPr/>
        <p:nvPr/>
      </p:nvGrpSpPr>
      <p:grpSpPr>
        <a:xfrm>
          <a:off x="0" y="0"/>
          <a:ext cx="0" cy="0"/>
          <a:chOff x="0" y="0"/>
          <a:chExt cx="0" cy="0"/>
        </a:xfrm>
      </p:grpSpPr>
      <p:grpSp>
        <p:nvGrpSpPr>
          <p:cNvPr id="228" name="Google Shape;228;p18"/>
          <p:cNvGrpSpPr/>
          <p:nvPr/>
        </p:nvGrpSpPr>
        <p:grpSpPr>
          <a:xfrm>
            <a:off x="0" y="0"/>
            <a:ext cx="12192000" cy="6858000"/>
            <a:chOff x="0" y="0"/>
            <a:chExt cx="12192000" cy="6858000"/>
          </a:xfrm>
        </p:grpSpPr>
        <p:sp>
          <p:nvSpPr>
            <p:cNvPr id="229" name="Google Shape;229;p1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rot="5101749">
              <a:off x="6294738" y="457773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rot="5400000">
              <a:off x="44492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38" name="Google Shape;238;p1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39" name="Google Shape;239;p18"/>
          <p:cNvSpPr txBox="1">
            <a:spLocks noGrp="1"/>
          </p:cNvSpPr>
          <p:nvPr>
            <p:ph type="title"/>
          </p:nvPr>
        </p:nvSpPr>
        <p:spPr>
          <a:xfrm rot="5400000">
            <a:off x="6915922" y="2947779"/>
            <a:ext cx="4748590" cy="140996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8"/>
          <p:cNvSpPr txBox="1">
            <a:spLocks noGrp="1"/>
          </p:cNvSpPr>
          <p:nvPr>
            <p:ph type="body" idx="1"/>
          </p:nvPr>
        </p:nvSpPr>
        <p:spPr>
          <a:xfrm rot="5400000">
            <a:off x="1908671" y="524749"/>
            <a:ext cx="4748590" cy="6256025"/>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41" name="Google Shape;241;p18"/>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1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1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93338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427148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BF9C02-6475-D648-9908-97E27D25D89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50012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BF9C02-6475-D648-9908-97E27D25D89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70128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5" name="Google Shape;35;p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BF9C02-6475-D648-9908-97E27D25D89E}" type="datetimeFigureOut">
              <a:rPr lang="en-US" smtClean="0"/>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197781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BF9C02-6475-D648-9908-97E27D25D89E}" type="datetimeFigureOut">
              <a:rPr lang="en-US" smtClean="0"/>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411334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9C02-6475-D648-9908-97E27D25D89E}" type="datetimeFigureOut">
              <a:rPr lang="en-US" smtClean="0"/>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2069226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958344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1021673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515611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464380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EFA4A44-DF32-5D4B-B300-71810D434527}"/>
              </a:ext>
            </a:extLst>
          </p:cNvPr>
          <p:cNvSpPr/>
          <p:nvPr userDrawn="1"/>
        </p:nvSpPr>
        <p:spPr>
          <a:xfrm>
            <a:off x="-34724" y="-81023"/>
            <a:ext cx="12269165" cy="6979534"/>
          </a:xfrm>
          <a:custGeom>
            <a:avLst/>
            <a:gdLst>
              <a:gd name="connsiteX0" fmla="*/ 6447099 w 12269165"/>
              <a:gd name="connsiteY0" fmla="*/ 1562582 h 6979534"/>
              <a:gd name="connsiteX1" fmla="*/ 0 w 12269165"/>
              <a:gd name="connsiteY1" fmla="*/ 0 h 6979534"/>
              <a:gd name="connsiteX2" fmla="*/ 0 w 12269165"/>
              <a:gd name="connsiteY2" fmla="*/ 6979534 h 6979534"/>
              <a:gd name="connsiteX3" fmla="*/ 12269165 w 12269165"/>
              <a:gd name="connsiteY3" fmla="*/ 6979534 h 6979534"/>
              <a:gd name="connsiteX4" fmla="*/ 12269165 w 12269165"/>
              <a:gd name="connsiteY4" fmla="*/ 6342927 h 6979534"/>
              <a:gd name="connsiteX5" fmla="*/ 6447099 w 12269165"/>
              <a:gd name="connsiteY5" fmla="*/ 1562582 h 69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9165" h="6979534">
                <a:moveTo>
                  <a:pt x="6447099" y="1562582"/>
                </a:moveTo>
                <a:lnTo>
                  <a:pt x="0" y="0"/>
                </a:lnTo>
                <a:lnTo>
                  <a:pt x="0" y="6979534"/>
                </a:lnTo>
                <a:lnTo>
                  <a:pt x="12269165" y="6979534"/>
                </a:lnTo>
                <a:lnTo>
                  <a:pt x="12269165" y="6342927"/>
                </a:lnTo>
                <a:lnTo>
                  <a:pt x="6447099" y="1562582"/>
                </a:lnTo>
                <a:close/>
              </a:path>
            </a:pathLst>
          </a:custGeom>
          <a:solidFill>
            <a:srgbClr val="002554"/>
          </a:solidFill>
          <a:ln w="12700" cap="flat" cmpd="sng" algn="ctr">
            <a:solidFill>
              <a:srgbClr val="00255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BE3A34"/>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3C774427-353F-C046-8860-3AFBDF83F3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8743" y="466523"/>
            <a:ext cx="3079722" cy="1185335"/>
          </a:xfrm>
          <a:prstGeom prst="rect">
            <a:avLst/>
          </a:prstGeom>
        </p:spPr>
      </p:pic>
      <p:sp>
        <p:nvSpPr>
          <p:cNvPr id="14" name="TextBox 13">
            <a:extLst>
              <a:ext uri="{FF2B5EF4-FFF2-40B4-BE49-F238E27FC236}">
                <a16:creationId xmlns:a16="http://schemas.microsoft.com/office/drawing/2014/main" id="{918FC761-E4AF-4347-B869-99D559F0DCD7}"/>
              </a:ext>
            </a:extLst>
          </p:cNvPr>
          <p:cNvSpPr txBox="1"/>
          <p:nvPr userDrawn="1"/>
        </p:nvSpPr>
        <p:spPr>
          <a:xfrm>
            <a:off x="7595941" y="5629601"/>
            <a:ext cx="3471333" cy="369332"/>
          </a:xfrm>
          <a:prstGeom prst="rect">
            <a:avLst/>
          </a:prstGeom>
          <a:noFill/>
        </p:spPr>
        <p:txBody>
          <a:bodyPr wrap="square" lIns="0" tIns="0" rIns="0" bIns="0" rtlCol="0">
            <a:spAutoFit/>
          </a:bodyPr>
          <a:lstStyle/>
          <a:p>
            <a:pPr algn="r"/>
            <a:r>
              <a:rPr lang="en-GB" sz="2400" dirty="0">
                <a:solidFill>
                  <a:schemeClr val="bg1"/>
                </a:solidFill>
                <a:latin typeface="Arial" panose="020B0604020202020204" pitchFamily="34" charset="0"/>
                <a:cs typeface="Arial" panose="020B0604020202020204" pitchFamily="34" charset="0"/>
              </a:rPr>
              <a:t>Follow us on Twitter at</a:t>
            </a:r>
          </a:p>
        </p:txBody>
      </p:sp>
      <p:sp>
        <p:nvSpPr>
          <p:cNvPr id="16" name="Title 15">
            <a:extLst>
              <a:ext uri="{FF2B5EF4-FFF2-40B4-BE49-F238E27FC236}">
                <a16:creationId xmlns:a16="http://schemas.microsoft.com/office/drawing/2014/main" id="{7A5ED8C9-C4B1-8E45-B639-76567B174B23}"/>
              </a:ext>
            </a:extLst>
          </p:cNvPr>
          <p:cNvSpPr>
            <a:spLocks noGrp="1"/>
          </p:cNvSpPr>
          <p:nvPr>
            <p:ph type="title" hasCustomPrompt="1"/>
          </p:nvPr>
        </p:nvSpPr>
        <p:spPr>
          <a:xfrm>
            <a:off x="792000" y="1654690"/>
            <a:ext cx="5652944" cy="697948"/>
          </a:xfrm>
          <a:prstGeom prst="rect">
            <a:avLst/>
          </a:prstGeom>
        </p:spPr>
        <p:txBody>
          <a:bodyPr wrap="square" lIns="0" tIns="0" rIns="0" bIns="0">
            <a:spAutoFit/>
          </a:bodyPr>
          <a:lstStyle>
            <a:lvl1pPr>
              <a:lnSpc>
                <a:spcPts val="5760"/>
              </a:lnSpc>
              <a:defRPr sz="4800" b="1">
                <a:solidFill>
                  <a:schemeClr val="bg1"/>
                </a:solidFill>
                <a:latin typeface="Arial" panose="020B0604020202020204" pitchFamily="34" charset="0"/>
                <a:cs typeface="Arial" panose="020B0604020202020204" pitchFamily="34" charset="0"/>
              </a:defRPr>
            </a:lvl1pPr>
          </a:lstStyle>
          <a:p>
            <a:r>
              <a:rPr lang="en-US" dirty="0"/>
              <a:t>Insert Main title</a:t>
            </a:r>
          </a:p>
        </p:txBody>
      </p:sp>
      <p:sp>
        <p:nvSpPr>
          <p:cNvPr id="22" name="Text Placeholder 21">
            <a:extLst>
              <a:ext uri="{FF2B5EF4-FFF2-40B4-BE49-F238E27FC236}">
                <a16:creationId xmlns:a16="http://schemas.microsoft.com/office/drawing/2014/main" id="{01E1B771-7493-6942-BA82-0E72EFDE3128}"/>
              </a:ext>
            </a:extLst>
          </p:cNvPr>
          <p:cNvSpPr>
            <a:spLocks noGrp="1"/>
          </p:cNvSpPr>
          <p:nvPr>
            <p:ph type="body" sz="quarter" idx="10" hasCustomPrompt="1"/>
          </p:nvPr>
        </p:nvSpPr>
        <p:spPr>
          <a:xfrm>
            <a:off x="792000" y="2466000"/>
            <a:ext cx="5983287" cy="1102866"/>
          </a:xfrm>
          <a:prstGeom prst="rect">
            <a:avLst/>
          </a:prstGeom>
        </p:spPr>
        <p:txBody>
          <a:bodyPr lIns="0" tIns="0" rIns="0" bIns="0">
            <a:spAutoFit/>
          </a:bodyPr>
          <a:lstStyle>
            <a:lvl1pPr marL="0" indent="0">
              <a:lnSpc>
                <a:spcPts val="4320"/>
              </a:lnSpc>
              <a:buNone/>
              <a:defRPr sz="36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 Title here </a:t>
            </a:r>
            <a:r>
              <a:rPr lang="en-US" dirty="0" err="1"/>
              <a:t>Ist</a:t>
            </a:r>
            <a:r>
              <a:rPr lang="en-US" dirty="0"/>
              <a:t>, sim core ne delis </a:t>
            </a:r>
            <a:r>
              <a:rPr lang="en-US" dirty="0" err="1"/>
              <a:t>alibus</a:t>
            </a:r>
            <a:endParaRPr lang="en-US" dirty="0"/>
          </a:p>
        </p:txBody>
      </p:sp>
      <p:sp>
        <p:nvSpPr>
          <p:cNvPr id="23" name="Text Placeholder 21">
            <a:extLst>
              <a:ext uri="{FF2B5EF4-FFF2-40B4-BE49-F238E27FC236}">
                <a16:creationId xmlns:a16="http://schemas.microsoft.com/office/drawing/2014/main" id="{A044E582-3A66-F244-85EE-CA537FD551D8}"/>
              </a:ext>
            </a:extLst>
          </p:cNvPr>
          <p:cNvSpPr>
            <a:spLocks noGrp="1"/>
          </p:cNvSpPr>
          <p:nvPr>
            <p:ph type="body" sz="quarter" idx="11" hasCustomPrompt="1"/>
          </p:nvPr>
        </p:nvSpPr>
        <p:spPr>
          <a:xfrm>
            <a:off x="7342909" y="6021494"/>
            <a:ext cx="3694426" cy="348942"/>
          </a:xfrm>
          <a:prstGeom prst="rect">
            <a:avLst/>
          </a:prstGeom>
        </p:spPr>
        <p:txBody>
          <a:bodyPr wrap="square" lIns="0" tIns="0" rIns="0" bIns="0">
            <a:spAutoFit/>
          </a:bodyPr>
          <a:lstStyle>
            <a:lvl1pPr marL="0" indent="0" algn="r">
              <a:lnSpc>
                <a:spcPts val="2880"/>
              </a:lnSpc>
              <a:buNone/>
              <a:defRPr sz="2400" b="1">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p:txBody>
      </p:sp>
      <p:sp>
        <p:nvSpPr>
          <p:cNvPr id="25" name="Text Placeholder 21">
            <a:extLst>
              <a:ext uri="{FF2B5EF4-FFF2-40B4-BE49-F238E27FC236}">
                <a16:creationId xmlns:a16="http://schemas.microsoft.com/office/drawing/2014/main" id="{358934AD-527E-8F45-99AF-DF411CD918C8}"/>
              </a:ext>
            </a:extLst>
          </p:cNvPr>
          <p:cNvSpPr>
            <a:spLocks noGrp="1"/>
          </p:cNvSpPr>
          <p:nvPr>
            <p:ph type="body" sz="quarter" idx="12" hasCustomPrompt="1"/>
          </p:nvPr>
        </p:nvSpPr>
        <p:spPr>
          <a:xfrm>
            <a:off x="792000" y="4582889"/>
            <a:ext cx="5983287" cy="408702"/>
          </a:xfrm>
          <a:prstGeom prst="rect">
            <a:avLst/>
          </a:prstGeom>
        </p:spPr>
        <p:txBody>
          <a:bodyPr lIns="0" tIns="0" rIns="0" bIns="0">
            <a:spAutoFit/>
          </a:bodyPr>
          <a:lstStyle>
            <a:lvl1pPr marL="0" indent="0">
              <a:lnSpc>
                <a:spcPts val="3360"/>
              </a:lnSpc>
              <a:buNone/>
              <a:defRPr sz="28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Name or Names here</a:t>
            </a:r>
          </a:p>
        </p:txBody>
      </p:sp>
      <p:sp>
        <p:nvSpPr>
          <p:cNvPr id="26" name="Text Placeholder 21">
            <a:extLst>
              <a:ext uri="{FF2B5EF4-FFF2-40B4-BE49-F238E27FC236}">
                <a16:creationId xmlns:a16="http://schemas.microsoft.com/office/drawing/2014/main" id="{52928F24-57EB-B645-9280-DCB6E5EB5674}"/>
              </a:ext>
            </a:extLst>
          </p:cNvPr>
          <p:cNvSpPr>
            <a:spLocks noGrp="1"/>
          </p:cNvSpPr>
          <p:nvPr>
            <p:ph type="body" sz="quarter" idx="13" hasCustomPrompt="1"/>
          </p:nvPr>
        </p:nvSpPr>
        <p:spPr>
          <a:xfrm>
            <a:off x="792000" y="5063176"/>
            <a:ext cx="5983287" cy="333425"/>
          </a:xfrm>
          <a:prstGeom prst="rect">
            <a:avLst/>
          </a:prstGeom>
        </p:spPr>
        <p:txBody>
          <a:bodyPr lIns="0" tIns="0" rIns="0" bIns="0">
            <a:spAutoFit/>
          </a:bodyPr>
          <a:lstStyle>
            <a:lvl1pPr marL="0" indent="0">
              <a:lnSpc>
                <a:spcPts val="2640"/>
              </a:lnSpc>
              <a:buNone/>
              <a:defRPr sz="2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Job or Job descriptions</a:t>
            </a:r>
          </a:p>
        </p:txBody>
      </p:sp>
      <p:sp>
        <p:nvSpPr>
          <p:cNvPr id="28" name="Text Placeholder 21">
            <a:extLst>
              <a:ext uri="{FF2B5EF4-FFF2-40B4-BE49-F238E27FC236}">
                <a16:creationId xmlns:a16="http://schemas.microsoft.com/office/drawing/2014/main" id="{518FE7D7-32F9-2443-A198-20C1FB3DCB71}"/>
              </a:ext>
            </a:extLst>
          </p:cNvPr>
          <p:cNvSpPr>
            <a:spLocks noGrp="1"/>
          </p:cNvSpPr>
          <p:nvPr>
            <p:ph type="body" sz="quarter" idx="14" hasCustomPrompt="1"/>
          </p:nvPr>
        </p:nvSpPr>
        <p:spPr>
          <a:xfrm>
            <a:off x="792000" y="5658476"/>
            <a:ext cx="5983287" cy="307777"/>
          </a:xfrm>
          <a:prstGeom prst="rect">
            <a:avLst/>
          </a:prstGeom>
        </p:spPr>
        <p:txBody>
          <a:bodyPr lIns="0" tIns="0" rIns="0" bIns="0">
            <a:spAutoFit/>
          </a:bodyPr>
          <a:lstStyle>
            <a:lvl1pPr marL="0" indent="0">
              <a:lnSpc>
                <a:spcPts val="2400"/>
              </a:lnSpc>
              <a:buNone/>
              <a:defRPr sz="20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Venue</a:t>
            </a:r>
          </a:p>
        </p:txBody>
      </p:sp>
      <p:sp>
        <p:nvSpPr>
          <p:cNvPr id="29" name="Text Placeholder 21">
            <a:extLst>
              <a:ext uri="{FF2B5EF4-FFF2-40B4-BE49-F238E27FC236}">
                <a16:creationId xmlns:a16="http://schemas.microsoft.com/office/drawing/2014/main" id="{9C95BF2B-D20E-4F48-BE4E-42B54F47862B}"/>
              </a:ext>
            </a:extLst>
          </p:cNvPr>
          <p:cNvSpPr>
            <a:spLocks noGrp="1"/>
          </p:cNvSpPr>
          <p:nvPr>
            <p:ph type="body" sz="quarter" idx="15" hasCustomPrompt="1"/>
          </p:nvPr>
        </p:nvSpPr>
        <p:spPr>
          <a:xfrm>
            <a:off x="792000" y="6076894"/>
            <a:ext cx="5983287" cy="307777"/>
          </a:xfrm>
          <a:prstGeom prst="rect">
            <a:avLst/>
          </a:prstGeom>
        </p:spPr>
        <p:txBody>
          <a:bodyPr lIns="0" tIns="0" rIns="0" bIns="0">
            <a:spAutoFit/>
          </a:bodyPr>
          <a:lstStyle>
            <a:lvl1pPr marL="0" indent="0">
              <a:lnSpc>
                <a:spcPts val="2400"/>
              </a:lnSpc>
              <a:buNone/>
              <a:defRPr sz="20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20xx </a:t>
            </a:r>
          </a:p>
        </p:txBody>
      </p:sp>
    </p:spTree>
    <p:extLst>
      <p:ext uri="{BB962C8B-B14F-4D97-AF65-F5344CB8AC3E}">
        <p14:creationId xmlns:p14="http://schemas.microsoft.com/office/powerpoint/2010/main" val="350825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ody: Title and Two Column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FF3C3E0-2AF8-F347-9E2D-7F70C4E4277C}"/>
              </a:ext>
            </a:extLst>
          </p:cNvPr>
          <p:cNvCxnSpPr>
            <a:cxnSpLocks/>
          </p:cNvCxnSpPr>
          <p:nvPr userDrawn="1"/>
        </p:nvCxnSpPr>
        <p:spPr>
          <a:xfrm>
            <a:off x="6096000" y="1979113"/>
            <a:ext cx="0" cy="4055927"/>
          </a:xfrm>
          <a:prstGeom prst="line">
            <a:avLst/>
          </a:prstGeom>
          <a:ln w="6350">
            <a:solidFill>
              <a:srgbClr val="002554"/>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CB795C13-C050-5148-B7C7-894BCC5CE9B4}"/>
              </a:ext>
            </a:extLst>
          </p:cNvPr>
          <p:cNvSpPr>
            <a:spLocks noGrp="1"/>
          </p:cNvSpPr>
          <p:nvPr>
            <p:ph type="body" sz="quarter" idx="13"/>
          </p:nvPr>
        </p:nvSpPr>
        <p:spPr>
          <a:xfrm>
            <a:off x="838200" y="1979111"/>
            <a:ext cx="4970463" cy="4055929"/>
          </a:xfrm>
          <a:prstGeom prst="rect">
            <a:avLst/>
          </a:prstGeom>
        </p:spPr>
        <p:txBody>
          <a:bodyPr lIns="0" tIns="0" rIns="0" bIns="0"/>
          <a:lstStyle>
            <a:lvl1pPr>
              <a:lnSpc>
                <a:spcPts val="2640"/>
              </a:lnSpc>
              <a:defRPr sz="2200">
                <a:solidFill>
                  <a:srgbClr val="002554"/>
                </a:solidFill>
                <a:latin typeface="Arial" panose="020B0604020202020204" pitchFamily="34" charset="0"/>
                <a:cs typeface="Arial" panose="020B0604020202020204" pitchFamily="34" charset="0"/>
              </a:defRPr>
            </a:lvl1pPr>
            <a:lvl2pPr>
              <a:lnSpc>
                <a:spcPts val="2640"/>
              </a:lnSpc>
              <a:defRPr sz="2000">
                <a:solidFill>
                  <a:srgbClr val="002554"/>
                </a:solidFill>
                <a:latin typeface="Arial" panose="020B0604020202020204" pitchFamily="34" charset="0"/>
                <a:cs typeface="Arial" panose="020B0604020202020204" pitchFamily="34" charset="0"/>
              </a:defRPr>
            </a:lvl2pPr>
            <a:lvl3pPr>
              <a:lnSpc>
                <a:spcPts val="2640"/>
              </a:lnSpc>
              <a:defRPr sz="2000">
                <a:solidFill>
                  <a:srgbClr val="002554"/>
                </a:solidFill>
                <a:latin typeface="Arial" panose="020B0604020202020204" pitchFamily="34" charset="0"/>
                <a:cs typeface="Arial" panose="020B0604020202020204" pitchFamily="34" charset="0"/>
              </a:defRPr>
            </a:lvl3pPr>
            <a:lvl4pPr>
              <a:lnSpc>
                <a:spcPts val="2640"/>
              </a:lnSpc>
              <a:defRPr sz="2000">
                <a:solidFill>
                  <a:srgbClr val="002554"/>
                </a:solidFill>
                <a:latin typeface="Arial" panose="020B0604020202020204" pitchFamily="34" charset="0"/>
                <a:cs typeface="Arial" panose="020B0604020202020204" pitchFamily="34" charset="0"/>
              </a:defRPr>
            </a:lvl4pPr>
            <a:lvl5pPr>
              <a:lnSpc>
                <a:spcPts val="2640"/>
              </a:lnSpc>
              <a:defRPr sz="2000">
                <a:solidFill>
                  <a:srgbClr val="0025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3FD2C6C8-83E3-3640-89EA-04BBAF69086A}"/>
              </a:ext>
            </a:extLst>
          </p:cNvPr>
          <p:cNvSpPr>
            <a:spLocks noGrp="1"/>
          </p:cNvSpPr>
          <p:nvPr>
            <p:ph type="body" sz="quarter" idx="14"/>
          </p:nvPr>
        </p:nvSpPr>
        <p:spPr>
          <a:xfrm>
            <a:off x="6383337" y="1979111"/>
            <a:ext cx="4970463" cy="4055929"/>
          </a:xfrm>
          <a:prstGeom prst="rect">
            <a:avLst/>
          </a:prstGeom>
        </p:spPr>
        <p:txBody>
          <a:bodyPr lIns="0" tIns="0" rIns="0" bIns="0"/>
          <a:lstStyle>
            <a:lvl1pPr>
              <a:lnSpc>
                <a:spcPts val="2640"/>
              </a:lnSpc>
              <a:defRPr sz="2200">
                <a:solidFill>
                  <a:srgbClr val="002554"/>
                </a:solidFill>
                <a:latin typeface="Arial" panose="020B0604020202020204" pitchFamily="34" charset="0"/>
                <a:cs typeface="Arial" panose="020B0604020202020204" pitchFamily="34" charset="0"/>
              </a:defRPr>
            </a:lvl1pPr>
            <a:lvl2pPr>
              <a:lnSpc>
                <a:spcPts val="2640"/>
              </a:lnSpc>
              <a:defRPr sz="2000">
                <a:solidFill>
                  <a:srgbClr val="002554"/>
                </a:solidFill>
                <a:latin typeface="Arial" panose="020B0604020202020204" pitchFamily="34" charset="0"/>
                <a:cs typeface="Arial" panose="020B0604020202020204" pitchFamily="34" charset="0"/>
              </a:defRPr>
            </a:lvl2pPr>
            <a:lvl3pPr>
              <a:lnSpc>
                <a:spcPts val="2640"/>
              </a:lnSpc>
              <a:defRPr sz="2000">
                <a:solidFill>
                  <a:srgbClr val="002554"/>
                </a:solidFill>
                <a:latin typeface="Arial" panose="020B0604020202020204" pitchFamily="34" charset="0"/>
                <a:cs typeface="Arial" panose="020B0604020202020204" pitchFamily="34" charset="0"/>
              </a:defRPr>
            </a:lvl3pPr>
            <a:lvl4pPr>
              <a:lnSpc>
                <a:spcPts val="2640"/>
              </a:lnSpc>
              <a:defRPr sz="2000">
                <a:solidFill>
                  <a:srgbClr val="002554"/>
                </a:solidFill>
                <a:latin typeface="Arial" panose="020B0604020202020204" pitchFamily="34" charset="0"/>
                <a:cs typeface="Arial" panose="020B0604020202020204" pitchFamily="34" charset="0"/>
              </a:defRPr>
            </a:lvl4pPr>
            <a:lvl5pPr>
              <a:lnSpc>
                <a:spcPts val="2640"/>
              </a:lnSpc>
              <a:defRPr sz="2000">
                <a:solidFill>
                  <a:srgbClr val="0025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6">
            <a:extLst>
              <a:ext uri="{FF2B5EF4-FFF2-40B4-BE49-F238E27FC236}">
                <a16:creationId xmlns:a16="http://schemas.microsoft.com/office/drawing/2014/main" id="{8DD41597-D92A-934C-A13C-1D71FCAB08AE}"/>
              </a:ext>
            </a:extLst>
          </p:cNvPr>
          <p:cNvSpPr>
            <a:spLocks noGrp="1"/>
          </p:cNvSpPr>
          <p:nvPr>
            <p:ph type="title"/>
          </p:nvPr>
        </p:nvSpPr>
        <p:spPr>
          <a:xfrm>
            <a:off x="838200" y="555641"/>
            <a:ext cx="10515600" cy="1325563"/>
          </a:xfrm>
          <a:prstGeom prst="rect">
            <a:avLst/>
          </a:prstGeom>
        </p:spPr>
        <p:txBody>
          <a:bodyPr lIns="0" tIns="0" rIns="0" bIns="0"/>
          <a:lstStyle>
            <a:lvl1pPr>
              <a:defRPr sz="3600" b="1">
                <a:solidFill>
                  <a:srgbClr val="00255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8914" y="6114912"/>
            <a:ext cx="1400269" cy="539016"/>
          </a:xfrm>
          <a:prstGeom prst="rect">
            <a:avLst/>
          </a:prstGeom>
        </p:spPr>
      </p:pic>
    </p:spTree>
    <p:extLst>
      <p:ext uri="{BB962C8B-B14F-4D97-AF65-F5344CB8AC3E}">
        <p14:creationId xmlns:p14="http://schemas.microsoft.com/office/powerpoint/2010/main" val="4177351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ody: Title and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0C3E8B2-0774-CB40-83E6-424904F4EEAF}"/>
              </a:ext>
            </a:extLst>
          </p:cNvPr>
          <p:cNvSpPr>
            <a:spLocks noGrp="1"/>
          </p:cNvSpPr>
          <p:nvPr>
            <p:ph type="body" sz="quarter" idx="13"/>
          </p:nvPr>
        </p:nvSpPr>
        <p:spPr>
          <a:xfrm>
            <a:off x="838200" y="1982804"/>
            <a:ext cx="10515600" cy="4042611"/>
          </a:xfrm>
          <a:prstGeom prst="rect">
            <a:avLst/>
          </a:prstGeom>
        </p:spPr>
        <p:txBody>
          <a:bodyPr lIns="0" tIns="0" rIns="0" bIns="0"/>
          <a:lstStyle>
            <a:lvl1pPr>
              <a:lnSpc>
                <a:spcPts val="2640"/>
              </a:lnSpc>
              <a:defRPr sz="2200">
                <a:solidFill>
                  <a:srgbClr val="002554"/>
                </a:solidFill>
                <a:latin typeface="Arial" panose="020B0604020202020204" pitchFamily="34" charset="0"/>
                <a:cs typeface="Arial" panose="020B0604020202020204" pitchFamily="34" charset="0"/>
              </a:defRPr>
            </a:lvl1pPr>
            <a:lvl2pPr>
              <a:lnSpc>
                <a:spcPts val="2640"/>
              </a:lnSpc>
              <a:defRPr sz="2000">
                <a:solidFill>
                  <a:srgbClr val="002554"/>
                </a:solidFill>
                <a:latin typeface="Arial" panose="020B0604020202020204" pitchFamily="34" charset="0"/>
                <a:cs typeface="Arial" panose="020B0604020202020204" pitchFamily="34" charset="0"/>
              </a:defRPr>
            </a:lvl2pPr>
            <a:lvl3pPr>
              <a:lnSpc>
                <a:spcPts val="2640"/>
              </a:lnSpc>
              <a:defRPr sz="2000">
                <a:solidFill>
                  <a:srgbClr val="002554"/>
                </a:solidFill>
                <a:latin typeface="Arial" panose="020B0604020202020204" pitchFamily="34" charset="0"/>
                <a:cs typeface="Arial" panose="020B0604020202020204" pitchFamily="34" charset="0"/>
              </a:defRPr>
            </a:lvl3pPr>
            <a:lvl4pPr>
              <a:lnSpc>
                <a:spcPts val="2640"/>
              </a:lnSpc>
              <a:defRPr sz="2000">
                <a:solidFill>
                  <a:srgbClr val="002554"/>
                </a:solidFill>
                <a:latin typeface="Arial" panose="020B0604020202020204" pitchFamily="34" charset="0"/>
                <a:cs typeface="Arial" panose="020B0604020202020204" pitchFamily="34" charset="0"/>
              </a:defRPr>
            </a:lvl4pPr>
            <a:lvl5pPr>
              <a:lnSpc>
                <a:spcPts val="2640"/>
              </a:lnSpc>
              <a:defRPr sz="2000">
                <a:solidFill>
                  <a:srgbClr val="0025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6">
            <a:extLst>
              <a:ext uri="{FF2B5EF4-FFF2-40B4-BE49-F238E27FC236}">
                <a16:creationId xmlns:a16="http://schemas.microsoft.com/office/drawing/2014/main" id="{E4947523-FA4E-3345-AA77-2D5DFA728E9A}"/>
              </a:ext>
            </a:extLst>
          </p:cNvPr>
          <p:cNvSpPr>
            <a:spLocks noGrp="1"/>
          </p:cNvSpPr>
          <p:nvPr>
            <p:ph type="title"/>
          </p:nvPr>
        </p:nvSpPr>
        <p:spPr>
          <a:xfrm>
            <a:off x="838200" y="555641"/>
            <a:ext cx="10515600" cy="1325563"/>
          </a:xfrm>
          <a:prstGeom prst="rect">
            <a:avLst/>
          </a:prstGeom>
        </p:spPr>
        <p:txBody>
          <a:bodyPr lIns="0" tIns="0" rIns="0" bIns="0"/>
          <a:lstStyle>
            <a:lvl1pPr>
              <a:defRPr sz="3600" b="1">
                <a:solidFill>
                  <a:srgbClr val="00255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8914" y="6114912"/>
            <a:ext cx="1400269" cy="539016"/>
          </a:xfrm>
          <a:prstGeom prst="rect">
            <a:avLst/>
          </a:prstGeom>
        </p:spPr>
      </p:pic>
    </p:spTree>
    <p:extLst>
      <p:ext uri="{BB962C8B-B14F-4D97-AF65-F5344CB8AC3E}">
        <p14:creationId xmlns:p14="http://schemas.microsoft.com/office/powerpoint/2010/main" val="302670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8"/>
        <p:cNvGrpSpPr/>
        <p:nvPr/>
      </p:nvGrpSpPr>
      <p:grpSpPr>
        <a:xfrm>
          <a:off x="0" y="0"/>
          <a:ext cx="0" cy="0"/>
          <a:chOff x="0" y="0"/>
          <a:chExt cx="0" cy="0"/>
        </a:xfrm>
      </p:grpSpPr>
      <p:grpSp>
        <p:nvGrpSpPr>
          <p:cNvPr id="39" name="Google Shape;39;p4"/>
          <p:cNvGrpSpPr/>
          <p:nvPr/>
        </p:nvGrpSpPr>
        <p:grpSpPr>
          <a:xfrm>
            <a:off x="0" y="0"/>
            <a:ext cx="12192000" cy="6858000"/>
            <a:chOff x="0" y="0"/>
            <a:chExt cx="12192000" cy="6858000"/>
          </a:xfrm>
        </p:grpSpPr>
        <p:sp>
          <p:nvSpPr>
            <p:cNvPr id="40" name="Google Shape;40;p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3787244"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8" name="Google Shape;48;p4"/>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0" name="Google Shape;50;p4"/>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vider Two">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A391C53-8649-B24E-8C59-8BEF8B2ABDB4}"/>
              </a:ext>
            </a:extLst>
          </p:cNvPr>
          <p:cNvSpPr/>
          <p:nvPr userDrawn="1"/>
        </p:nvSpPr>
        <p:spPr>
          <a:xfrm>
            <a:off x="-34724" y="-81023"/>
            <a:ext cx="12269165" cy="6979534"/>
          </a:xfrm>
          <a:custGeom>
            <a:avLst/>
            <a:gdLst>
              <a:gd name="connsiteX0" fmla="*/ 6447099 w 12269165"/>
              <a:gd name="connsiteY0" fmla="*/ 1562582 h 6979534"/>
              <a:gd name="connsiteX1" fmla="*/ 0 w 12269165"/>
              <a:gd name="connsiteY1" fmla="*/ 0 h 6979534"/>
              <a:gd name="connsiteX2" fmla="*/ 0 w 12269165"/>
              <a:gd name="connsiteY2" fmla="*/ 6979534 h 6979534"/>
              <a:gd name="connsiteX3" fmla="*/ 12269165 w 12269165"/>
              <a:gd name="connsiteY3" fmla="*/ 6979534 h 6979534"/>
              <a:gd name="connsiteX4" fmla="*/ 12269165 w 12269165"/>
              <a:gd name="connsiteY4" fmla="*/ 6342927 h 6979534"/>
              <a:gd name="connsiteX5" fmla="*/ 6447099 w 12269165"/>
              <a:gd name="connsiteY5" fmla="*/ 1562582 h 69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9165" h="6979534">
                <a:moveTo>
                  <a:pt x="6447099" y="1562582"/>
                </a:moveTo>
                <a:lnTo>
                  <a:pt x="0" y="0"/>
                </a:lnTo>
                <a:lnTo>
                  <a:pt x="0" y="6979534"/>
                </a:lnTo>
                <a:lnTo>
                  <a:pt x="12269165" y="6979534"/>
                </a:lnTo>
                <a:lnTo>
                  <a:pt x="12269165" y="6342927"/>
                </a:lnTo>
                <a:lnTo>
                  <a:pt x="6447099" y="1562582"/>
                </a:lnTo>
                <a:close/>
              </a:path>
            </a:pathLst>
          </a:custGeom>
          <a:solidFill>
            <a:srgbClr val="002554"/>
          </a:solidFill>
          <a:ln w="12700" cap="flat" cmpd="sng" algn="ctr">
            <a:solidFill>
              <a:srgbClr val="00255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A2BA7F42-B058-4F45-849F-9176CD13EB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8743" y="466523"/>
            <a:ext cx="3079722" cy="1185335"/>
          </a:xfrm>
          <a:prstGeom prst="rect">
            <a:avLst/>
          </a:prstGeom>
        </p:spPr>
      </p:pic>
      <p:sp>
        <p:nvSpPr>
          <p:cNvPr id="9" name="Title 15">
            <a:extLst>
              <a:ext uri="{FF2B5EF4-FFF2-40B4-BE49-F238E27FC236}">
                <a16:creationId xmlns:a16="http://schemas.microsoft.com/office/drawing/2014/main" id="{574D03C9-3A90-1945-B49A-00FF13D316E8}"/>
              </a:ext>
            </a:extLst>
          </p:cNvPr>
          <p:cNvSpPr>
            <a:spLocks noGrp="1"/>
          </p:cNvSpPr>
          <p:nvPr>
            <p:ph type="title" hasCustomPrompt="1"/>
          </p:nvPr>
        </p:nvSpPr>
        <p:spPr>
          <a:xfrm>
            <a:off x="792000" y="2599200"/>
            <a:ext cx="5652944" cy="697948"/>
          </a:xfrm>
          <a:prstGeom prst="rect">
            <a:avLst/>
          </a:prstGeom>
        </p:spPr>
        <p:txBody>
          <a:bodyPr wrap="square" lIns="0" tIns="0" rIns="0" bIns="0">
            <a:spAutoFit/>
          </a:bodyPr>
          <a:lstStyle>
            <a:lvl1pPr>
              <a:lnSpc>
                <a:spcPts val="5760"/>
              </a:lnSpc>
              <a:defRPr sz="4800" b="1">
                <a:solidFill>
                  <a:schemeClr val="bg1"/>
                </a:solidFill>
                <a:latin typeface="Arial" panose="020B0604020202020204" pitchFamily="34" charset="0"/>
                <a:cs typeface="Arial" panose="020B0604020202020204" pitchFamily="34" charset="0"/>
              </a:defRPr>
            </a:lvl1pPr>
          </a:lstStyle>
          <a:p>
            <a:r>
              <a:rPr lang="en-US" dirty="0"/>
              <a:t>Divider two title</a:t>
            </a:r>
          </a:p>
        </p:txBody>
      </p:sp>
      <p:sp>
        <p:nvSpPr>
          <p:cNvPr id="10" name="Text Placeholder 21">
            <a:extLst>
              <a:ext uri="{FF2B5EF4-FFF2-40B4-BE49-F238E27FC236}">
                <a16:creationId xmlns:a16="http://schemas.microsoft.com/office/drawing/2014/main" id="{A09A3230-5C7D-CD4A-965C-F96A76571D3C}"/>
              </a:ext>
            </a:extLst>
          </p:cNvPr>
          <p:cNvSpPr>
            <a:spLocks noGrp="1"/>
          </p:cNvSpPr>
          <p:nvPr>
            <p:ph type="body" sz="quarter" idx="10" hasCustomPrompt="1"/>
          </p:nvPr>
        </p:nvSpPr>
        <p:spPr>
          <a:xfrm>
            <a:off x="792000" y="3513600"/>
            <a:ext cx="5983287" cy="487313"/>
          </a:xfrm>
          <a:prstGeom prst="rect">
            <a:avLst/>
          </a:prstGeom>
        </p:spPr>
        <p:txBody>
          <a:bodyPr lIns="0" tIns="0" rIns="0" bIns="0">
            <a:spAutoFit/>
          </a:bodyPr>
          <a:lstStyle>
            <a:lvl1pPr marL="0" indent="0">
              <a:lnSpc>
                <a:spcPts val="3840"/>
              </a:lnSpc>
              <a:buNone/>
              <a:defRPr sz="3200" b="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text if required</a:t>
            </a:r>
          </a:p>
        </p:txBody>
      </p:sp>
    </p:spTree>
    <p:extLst>
      <p:ext uri="{BB962C8B-B14F-4D97-AF65-F5344CB8AC3E}">
        <p14:creationId xmlns:p14="http://schemas.microsoft.com/office/powerpoint/2010/main" val="882399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One">
    <p:spTree>
      <p:nvGrpSpPr>
        <p:cNvPr id="1" name=""/>
        <p:cNvGrpSpPr/>
        <p:nvPr/>
      </p:nvGrpSpPr>
      <p:grpSpPr>
        <a:xfrm>
          <a:off x="0" y="0"/>
          <a:ext cx="0" cy="0"/>
          <a:chOff x="0" y="0"/>
          <a:chExt cx="0" cy="0"/>
        </a:xfrm>
      </p:grpSpPr>
      <p:sp>
        <p:nvSpPr>
          <p:cNvPr id="10" name="Title 15">
            <a:extLst>
              <a:ext uri="{FF2B5EF4-FFF2-40B4-BE49-F238E27FC236}">
                <a16:creationId xmlns:a16="http://schemas.microsoft.com/office/drawing/2014/main" id="{CE0067C7-0BA9-3143-90C9-65FA6F6FB38B}"/>
              </a:ext>
            </a:extLst>
          </p:cNvPr>
          <p:cNvSpPr>
            <a:spLocks noGrp="1"/>
          </p:cNvSpPr>
          <p:nvPr>
            <p:ph type="title" hasCustomPrompt="1"/>
          </p:nvPr>
        </p:nvSpPr>
        <p:spPr>
          <a:xfrm>
            <a:off x="792000" y="2599200"/>
            <a:ext cx="5652944" cy="697948"/>
          </a:xfrm>
          <a:prstGeom prst="rect">
            <a:avLst/>
          </a:prstGeom>
        </p:spPr>
        <p:txBody>
          <a:bodyPr wrap="square" lIns="0" tIns="0" rIns="0" bIns="0">
            <a:spAutoFit/>
          </a:bodyPr>
          <a:lstStyle>
            <a:lvl1pPr>
              <a:lnSpc>
                <a:spcPts val="5760"/>
              </a:lnSpc>
              <a:defRPr sz="4800" b="1">
                <a:solidFill>
                  <a:srgbClr val="002554"/>
                </a:solidFill>
                <a:latin typeface="Arial" panose="020B0604020202020204" pitchFamily="34" charset="0"/>
                <a:cs typeface="Arial" panose="020B0604020202020204" pitchFamily="34" charset="0"/>
              </a:defRPr>
            </a:lvl1pPr>
          </a:lstStyle>
          <a:p>
            <a:r>
              <a:rPr lang="en-US" dirty="0"/>
              <a:t>Divider one title</a:t>
            </a:r>
          </a:p>
        </p:txBody>
      </p:sp>
      <p:pic>
        <p:nvPicPr>
          <p:cNvPr id="17" name="Picture 16">
            <a:extLst>
              <a:ext uri="{FF2B5EF4-FFF2-40B4-BE49-F238E27FC236}">
                <a16:creationId xmlns:a16="http://schemas.microsoft.com/office/drawing/2014/main" id="{F4FC8898-E529-B549-ADE5-9521559BD1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207" t="12895" r="10076"/>
          <a:stretch/>
        </p:blipFill>
        <p:spPr>
          <a:xfrm>
            <a:off x="7903233" y="-69452"/>
            <a:ext cx="4356231" cy="6412379"/>
          </a:xfrm>
          <a:prstGeom prst="rect">
            <a:avLst/>
          </a:prstGeom>
        </p:spPr>
      </p:pic>
      <p:sp>
        <p:nvSpPr>
          <p:cNvPr id="18" name="Text Placeholder 21">
            <a:extLst>
              <a:ext uri="{FF2B5EF4-FFF2-40B4-BE49-F238E27FC236}">
                <a16:creationId xmlns:a16="http://schemas.microsoft.com/office/drawing/2014/main" id="{C9BF94A2-6FB8-F947-AB20-43E5DA02C878}"/>
              </a:ext>
            </a:extLst>
          </p:cNvPr>
          <p:cNvSpPr>
            <a:spLocks noGrp="1"/>
          </p:cNvSpPr>
          <p:nvPr>
            <p:ph type="body" sz="quarter" idx="10" hasCustomPrompt="1"/>
          </p:nvPr>
        </p:nvSpPr>
        <p:spPr>
          <a:xfrm>
            <a:off x="792000" y="3513600"/>
            <a:ext cx="5983287" cy="487313"/>
          </a:xfrm>
          <a:prstGeom prst="rect">
            <a:avLst/>
          </a:prstGeom>
        </p:spPr>
        <p:txBody>
          <a:bodyPr lIns="0" tIns="0" rIns="0" bIns="0">
            <a:spAutoFit/>
          </a:bodyPr>
          <a:lstStyle>
            <a:lvl1pPr marL="0" indent="0">
              <a:lnSpc>
                <a:spcPts val="3840"/>
              </a:lnSpc>
              <a:buNone/>
              <a:defRPr sz="3200" b="0">
                <a:solidFill>
                  <a:srgbClr val="002554"/>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text if required</a:t>
            </a:r>
          </a:p>
        </p:txBody>
      </p:sp>
    </p:spTree>
    <p:extLst>
      <p:ext uri="{BB962C8B-B14F-4D97-AF65-F5344CB8AC3E}">
        <p14:creationId xmlns:p14="http://schemas.microsoft.com/office/powerpoint/2010/main" val="41711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6" name="Google Shape;66;p6"/>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7" name="Google Shape;67;p6"/>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8" name="Google Shape;68;p6"/>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69" name="Google Shape;69;p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2"/>
        <p:cNvGrpSpPr/>
        <p:nvPr/>
      </p:nvGrpSpPr>
      <p:grpSpPr>
        <a:xfrm>
          <a:off x="0" y="0"/>
          <a:ext cx="0" cy="0"/>
          <a:chOff x="0" y="0"/>
          <a:chExt cx="0" cy="0"/>
        </a:xfrm>
      </p:grpSpPr>
      <p:grpSp>
        <p:nvGrpSpPr>
          <p:cNvPr id="83" name="Google Shape;83;p9"/>
          <p:cNvGrpSpPr/>
          <p:nvPr/>
        </p:nvGrpSpPr>
        <p:grpSpPr>
          <a:xfrm>
            <a:off x="0" y="0"/>
            <a:ext cx="12192000" cy="6858000"/>
            <a:chOff x="0" y="0"/>
            <a:chExt cx="12192000" cy="6858000"/>
          </a:xfrm>
        </p:grpSpPr>
        <p:sp>
          <p:nvSpPr>
            <p:cNvPr id="84" name="Google Shape;84;p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93" name="Google Shape;93;p9"/>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94" name="Google Shape;94;p9"/>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9"/>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6" name="Google Shape;96;p9"/>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7" name="Google Shape;97;p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1"/>
        <p:cNvGrpSpPr/>
        <p:nvPr/>
      </p:nvGrpSpPr>
      <p:grpSpPr>
        <a:xfrm>
          <a:off x="0" y="0"/>
          <a:ext cx="0" cy="0"/>
          <a:chOff x="0" y="0"/>
          <a:chExt cx="0" cy="0"/>
        </a:xfrm>
      </p:grpSpPr>
      <p:grpSp>
        <p:nvGrpSpPr>
          <p:cNvPr id="102" name="Google Shape;102;p10"/>
          <p:cNvGrpSpPr/>
          <p:nvPr/>
        </p:nvGrpSpPr>
        <p:grpSpPr>
          <a:xfrm>
            <a:off x="0" y="0"/>
            <a:ext cx="12192000" cy="6858000"/>
            <a:chOff x="0" y="0"/>
            <a:chExt cx="12192000" cy="6858000"/>
          </a:xfrm>
        </p:grpSpPr>
        <p:sp>
          <p:nvSpPr>
            <p:cNvPr id="103" name="Google Shape;103;p1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rot="-5677511">
              <a:off x="4203594"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rot="-5400000">
              <a:off x="32954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2" name="Google Shape;112;p10"/>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3" name="Google Shape;113;p10"/>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0"/>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15" name="Google Shape;115;p10"/>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6" name="Google Shape;116;p1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20"/>
        <p:cNvGrpSpPr/>
        <p:nvPr/>
      </p:nvGrpSpPr>
      <p:grpSpPr>
        <a:xfrm>
          <a:off x="0" y="0"/>
          <a:ext cx="0" cy="0"/>
          <a:chOff x="0" y="0"/>
          <a:chExt cx="0" cy="0"/>
        </a:xfrm>
      </p:grpSpPr>
      <p:grpSp>
        <p:nvGrpSpPr>
          <p:cNvPr id="121" name="Google Shape;121;p11"/>
          <p:cNvGrpSpPr/>
          <p:nvPr/>
        </p:nvGrpSpPr>
        <p:grpSpPr>
          <a:xfrm>
            <a:off x="0" y="0"/>
            <a:ext cx="12192000" cy="6858000"/>
            <a:chOff x="0" y="0"/>
            <a:chExt cx="12192000" cy="6858000"/>
          </a:xfrm>
        </p:grpSpPr>
        <p:sp>
          <p:nvSpPr>
            <p:cNvPr id="122" name="Google Shape;122;p1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rot="10371525">
              <a:off x="263767" y="443825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30" name="Google Shape;130;p1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31" name="Google Shape;131;p11"/>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1"/>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33" name="Google Shape;133;p11"/>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34" name="Google Shape;134;p1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38"/>
        <p:cNvGrpSpPr/>
        <p:nvPr/>
      </p:nvGrpSpPr>
      <p:grpSpPr>
        <a:xfrm>
          <a:off x="0" y="0"/>
          <a:ext cx="0" cy="0"/>
          <a:chOff x="0" y="0"/>
          <a:chExt cx="0" cy="0"/>
        </a:xfrm>
      </p:grpSpPr>
      <p:grpSp>
        <p:nvGrpSpPr>
          <p:cNvPr id="139" name="Google Shape;139;p12"/>
          <p:cNvGrpSpPr/>
          <p:nvPr/>
        </p:nvGrpSpPr>
        <p:grpSpPr>
          <a:xfrm>
            <a:off x="0" y="0"/>
            <a:ext cx="12192000" cy="6858000"/>
            <a:chOff x="0" y="0"/>
            <a:chExt cx="12192000" cy="6858000"/>
          </a:xfrm>
        </p:grpSpPr>
        <p:sp>
          <p:nvSpPr>
            <p:cNvPr id="140" name="Google Shape;140;p1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
            <p:cNvSpPr/>
            <p:nvPr/>
          </p:nvSpPr>
          <p:spPr>
            <a:xfrm rot="-589932">
              <a:off x="8490951" y="271487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2"/>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48" name="Google Shape;148;p1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9" name="Google Shape;149;p12"/>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2"/>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1" name="Google Shape;151;p1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92000" cy="6858000"/>
            <a:chOff x="0" y="0"/>
            <a:chExt cx="12192000" cy="6858000"/>
          </a:xfrm>
        </p:grpSpPr>
        <p:sp>
          <p:nvSpPr>
            <p:cNvPr id="7" name="Google Shape;7;p1"/>
            <p:cNvSpPr/>
            <p:nvPr/>
          </p:nvSpPr>
          <p:spPr>
            <a:xfrm>
              <a:off x="0" y="0"/>
              <a:ext cx="12192000" cy="6858000"/>
            </a:xfrm>
            <a:prstGeom prst="rect">
              <a:avLst/>
            </a:prstGeom>
            <a:blipFill rotWithShape="1">
              <a:blip r:embed="rId1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5" name="Google Shape;15;p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 name="Google Shape;16;p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 name="Google Shape;17;p1"/>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9C02-6475-D648-9908-97E27D25D89E}" type="datetimeFigureOut">
              <a:rPr lang="en-US" smtClean="0"/>
              <a:t>5/12/2021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C4A0D-AE44-1740-86AB-192260554330}" type="slidenum">
              <a:rPr lang="en-US" smtClean="0"/>
              <a:t>‹#›</a:t>
            </a:fld>
            <a:endParaRPr lang="en-US"/>
          </a:p>
        </p:txBody>
      </p:sp>
    </p:spTree>
    <p:extLst>
      <p:ext uri="{BB962C8B-B14F-4D97-AF65-F5344CB8AC3E}">
        <p14:creationId xmlns:p14="http://schemas.microsoft.com/office/powerpoint/2010/main" val="10104707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5" r:id="rId14"/>
    <p:sldLayoutId id="2147483696" r:id="rId15"/>
    <p:sldLayoutId id="21474836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www.officeforstudents.org.uk/for-students/study-artificial-intelligence-and-data-science-as-a-postgraduate/"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nnecl.org/resources/nnecl-webinar-series-open-for-bo?topic=guides-and-toolkit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info@nnecl.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s://nnecl.org/membership/join-nnec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hyperlink" Target="mailto:zoesarahbaker@gmail.com"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hyperlink" Target="http://shura.shu.ac.uk/25839/1/Positive-Impact-Report.pdf"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s://link.springer.com/article/10.1007/s10734-020-00660-w"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link.springer.com/article/10.1007/s10734-020-00660-w"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hura.shu.ac.uk/25839/1/Positive-Impact-Repor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9"/>
          <p:cNvSpPr txBox="1">
            <a:spLocks noGrp="1"/>
          </p:cNvSpPr>
          <p:nvPr>
            <p:ph type="ctrTitle"/>
          </p:nvPr>
        </p:nvSpPr>
        <p:spPr>
          <a:xfrm>
            <a:off x="1206900" y="1926550"/>
            <a:ext cx="8825700" cy="2098800"/>
          </a:xfrm>
          <a:prstGeom prst="rect">
            <a:avLst/>
          </a:prstGeom>
          <a:noFill/>
          <a:ln>
            <a:noFill/>
          </a:ln>
        </p:spPr>
        <p:txBody>
          <a:bodyPr spcFirstLastPara="1" wrap="square" lIns="91425" tIns="45700" rIns="91425" bIns="45700" anchor="b" anchorCtr="0">
            <a:noAutofit/>
          </a:bodyPr>
          <a:lstStyle/>
          <a:p>
            <a:r>
              <a:rPr lang="en-GB" sz="3400" dirty="0">
                <a:latin typeface="Calibri Light" panose="020F0302020204030204" pitchFamily="34" charset="0"/>
                <a:cs typeface="Calibri Light" panose="020F0302020204030204" pitchFamily="34" charset="0"/>
              </a:rPr>
              <a:t>NNECL Webinar: </a:t>
            </a:r>
            <a:r>
              <a:rPr lang="en-US" sz="3600" dirty="0">
                <a:latin typeface="Calibri Light" panose="020F0302020204030204" pitchFamily="34" charset="0"/>
                <a:cs typeface="Calibri Light" panose="020F0302020204030204" pitchFamily="34" charset="0"/>
              </a:rPr>
              <a:t>Graduate transitions for care experienced students </a:t>
            </a:r>
            <a:br>
              <a:rPr lang="en-US" dirty="0"/>
            </a:br>
            <a:endParaRPr sz="3400" dirty="0"/>
          </a:p>
        </p:txBody>
      </p:sp>
      <p:sp>
        <p:nvSpPr>
          <p:cNvPr id="250" name="Google Shape;250;p19"/>
          <p:cNvSpPr txBox="1">
            <a:spLocks noGrp="1"/>
          </p:cNvSpPr>
          <p:nvPr>
            <p:ph type="subTitle" idx="1"/>
          </p:nvPr>
        </p:nvSpPr>
        <p:spPr>
          <a:xfrm>
            <a:off x="577864" y="4505451"/>
            <a:ext cx="8825700" cy="1557998"/>
          </a:xfrm>
          <a:prstGeom prst="rect">
            <a:avLst/>
          </a:prstGeom>
          <a:noFill/>
          <a:ln>
            <a:noFill/>
          </a:ln>
        </p:spPr>
        <p:txBody>
          <a:bodyPr spcFirstLastPara="1" wrap="square" lIns="91425" tIns="45700" rIns="91425" bIns="45700" anchor="t" anchorCtr="0">
            <a:noAutofit/>
          </a:bodyPr>
          <a:lstStyle/>
          <a:p>
            <a:pPr marL="0" lvl="0" indent="0">
              <a:lnSpc>
                <a:spcPct val="80000"/>
              </a:lnSpc>
              <a:buSzPts val="1332"/>
            </a:pPr>
            <a:r>
              <a:rPr lang="en-US" sz="1200" dirty="0">
                <a:solidFill>
                  <a:schemeClr val="bg1"/>
                </a:solidFill>
                <a:latin typeface="Calibri" panose="020F0502020204030204" pitchFamily="34" charset="0"/>
                <a:cs typeface="Calibri" panose="020F0502020204030204" pitchFamily="34" charset="0"/>
              </a:rPr>
              <a:t>Dr Zoe Baker		FHEA</a:t>
            </a:r>
          </a:p>
          <a:p>
            <a:pPr marL="0" lvl="0" indent="0">
              <a:lnSpc>
                <a:spcPct val="80000"/>
              </a:lnSpc>
              <a:buSzPts val="1332"/>
            </a:pPr>
            <a:r>
              <a:rPr lang="en-US" sz="1200" dirty="0">
                <a:solidFill>
                  <a:schemeClr val="bg1"/>
                </a:solidFill>
                <a:latin typeface="Calibri" panose="020F0502020204030204" pitchFamily="34" charset="0"/>
                <a:cs typeface="Calibri" panose="020F0502020204030204" pitchFamily="34" charset="0"/>
              </a:rPr>
              <a:t>Helen </a:t>
            </a:r>
            <a:r>
              <a:rPr lang="en-US" sz="1200" dirty="0" err="1">
                <a:solidFill>
                  <a:schemeClr val="bg1"/>
                </a:solidFill>
                <a:latin typeface="Calibri" panose="020F0502020204030204" pitchFamily="34" charset="0"/>
                <a:cs typeface="Calibri" panose="020F0502020204030204" pitchFamily="34" charset="0"/>
              </a:rPr>
              <a:t>Embleton</a:t>
            </a:r>
            <a:r>
              <a:rPr lang="en-US" sz="1200" dirty="0">
                <a:solidFill>
                  <a:schemeClr val="bg1"/>
                </a:solidFill>
                <a:latin typeface="Calibri" panose="020F0502020204030204" pitchFamily="34" charset="0"/>
                <a:cs typeface="Calibri" panose="020F0502020204030204" pitchFamily="34" charset="0"/>
              </a:rPr>
              <a:t>	Post Graduate Conversion Course Manager, Office for Students</a:t>
            </a:r>
          </a:p>
          <a:p>
            <a:pPr marL="0" lvl="0" indent="0">
              <a:lnSpc>
                <a:spcPct val="80000"/>
              </a:lnSpc>
              <a:buSzPts val="1332"/>
            </a:pPr>
            <a:r>
              <a:rPr lang="en-US" sz="1200" dirty="0">
                <a:solidFill>
                  <a:schemeClr val="bg1"/>
                </a:solidFill>
                <a:latin typeface="Calibri" panose="020F0502020204030204" pitchFamily="34" charset="0"/>
                <a:cs typeface="Calibri" panose="020F0502020204030204" pitchFamily="34" charset="0"/>
              </a:rPr>
              <a:t>Patricia Ambrose	NNECL</a:t>
            </a:r>
          </a:p>
        </p:txBody>
      </p:sp>
      <p:pic>
        <p:nvPicPr>
          <p:cNvPr id="3" name="Picture 2">
            <a:extLst>
              <a:ext uri="{FF2B5EF4-FFF2-40B4-BE49-F238E27FC236}">
                <a16:creationId xmlns:a16="http://schemas.microsoft.com/office/drawing/2014/main" id="{19378248-C0A4-4A76-BA04-9FD01E0718CF}"/>
              </a:ext>
            </a:extLst>
          </p:cNvPr>
          <p:cNvPicPr>
            <a:picLocks noChangeAspect="1"/>
          </p:cNvPicPr>
          <p:nvPr/>
        </p:nvPicPr>
        <p:blipFill>
          <a:blip r:embed="rId3"/>
          <a:stretch>
            <a:fillRect/>
          </a:stretch>
        </p:blipFill>
        <p:spPr>
          <a:xfrm>
            <a:off x="8257308" y="610154"/>
            <a:ext cx="2043083" cy="919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309A0-3E25-3A46-8245-9C92A1448474}"/>
              </a:ext>
            </a:extLst>
          </p:cNvPr>
          <p:cNvSpPr>
            <a:spLocks noGrp="1"/>
          </p:cNvSpPr>
          <p:nvPr>
            <p:ph type="title"/>
          </p:nvPr>
        </p:nvSpPr>
        <p:spPr>
          <a:xfrm>
            <a:off x="615069" y="1064871"/>
            <a:ext cx="7191414" cy="2150525"/>
          </a:xfrm>
        </p:spPr>
        <p:txBody>
          <a:bodyPr/>
          <a:lstStyle/>
          <a:p>
            <a:r>
              <a:rPr lang="en-US" sz="3600" dirty="0"/>
              <a:t>Postgraduate </a:t>
            </a:r>
            <a:br>
              <a:rPr lang="en-US" sz="3600" dirty="0"/>
            </a:br>
            <a:r>
              <a:rPr lang="en-US" sz="3600" dirty="0"/>
              <a:t>Conversion Courses in AI </a:t>
            </a:r>
            <a:br>
              <a:rPr lang="en-US" sz="3600" dirty="0"/>
            </a:br>
            <a:r>
              <a:rPr lang="en-US" sz="3600" dirty="0"/>
              <a:t>and Data Science</a:t>
            </a:r>
          </a:p>
        </p:txBody>
      </p:sp>
      <p:sp>
        <p:nvSpPr>
          <p:cNvPr id="4" name="Text Placeholder 3">
            <a:extLst>
              <a:ext uri="{FF2B5EF4-FFF2-40B4-BE49-F238E27FC236}">
                <a16:creationId xmlns:a16="http://schemas.microsoft.com/office/drawing/2014/main" id="{8B50C013-0F89-8B43-B7B4-DC4F5E5F8E25}"/>
              </a:ext>
            </a:extLst>
          </p:cNvPr>
          <p:cNvSpPr>
            <a:spLocks noGrp="1"/>
          </p:cNvSpPr>
          <p:nvPr>
            <p:ph type="body" sz="quarter" idx="11"/>
          </p:nvPr>
        </p:nvSpPr>
        <p:spPr/>
        <p:txBody>
          <a:bodyPr/>
          <a:lstStyle/>
          <a:p>
            <a:r>
              <a:rPr lang="en-US" dirty="0"/>
              <a:t>#JoinYourAIFuture</a:t>
            </a:r>
          </a:p>
        </p:txBody>
      </p:sp>
      <p:sp>
        <p:nvSpPr>
          <p:cNvPr id="5" name="Text Placeholder 4">
            <a:extLst>
              <a:ext uri="{FF2B5EF4-FFF2-40B4-BE49-F238E27FC236}">
                <a16:creationId xmlns:a16="http://schemas.microsoft.com/office/drawing/2014/main" id="{E20420D8-A4CD-6743-8B93-250438773441}"/>
              </a:ext>
            </a:extLst>
          </p:cNvPr>
          <p:cNvSpPr>
            <a:spLocks noGrp="1"/>
          </p:cNvSpPr>
          <p:nvPr>
            <p:ph type="body" sz="quarter" idx="12"/>
          </p:nvPr>
        </p:nvSpPr>
        <p:spPr>
          <a:xfrm>
            <a:off x="642967" y="5389654"/>
            <a:ext cx="6924024" cy="1077219"/>
          </a:xfrm>
        </p:spPr>
        <p:txBody>
          <a:bodyPr/>
          <a:lstStyle/>
          <a:p>
            <a:r>
              <a:rPr lang="en-US" sz="1600" dirty="0"/>
              <a:t>Helen Embleton, Postgraduate Conversion Course </a:t>
            </a:r>
            <a:r>
              <a:rPr lang="en-US" sz="1600" dirty="0" err="1"/>
              <a:t>Programme</a:t>
            </a:r>
            <a:r>
              <a:rPr lang="en-US" sz="1600" dirty="0"/>
              <a:t> Manager </a:t>
            </a:r>
          </a:p>
          <a:p>
            <a:r>
              <a:rPr lang="en-US" sz="1600" dirty="0"/>
              <a:t>Tuesday 11 May 2021</a:t>
            </a:r>
          </a:p>
          <a:p>
            <a:endParaRPr lang="en-US" sz="1800" dirty="0"/>
          </a:p>
          <a:p>
            <a:r>
              <a:rPr lang="en-US" sz="2400" dirty="0"/>
              <a:t>	</a:t>
            </a:r>
          </a:p>
        </p:txBody>
      </p:sp>
      <p:sp>
        <p:nvSpPr>
          <p:cNvPr id="3" name="TextBox 2">
            <a:extLst>
              <a:ext uri="{FF2B5EF4-FFF2-40B4-BE49-F238E27FC236}">
                <a16:creationId xmlns:a16="http://schemas.microsoft.com/office/drawing/2014/main" id="{960411F0-33C0-47E4-9181-EE3BF9A3EDF3}"/>
              </a:ext>
            </a:extLst>
          </p:cNvPr>
          <p:cNvSpPr txBox="1"/>
          <p:nvPr/>
        </p:nvSpPr>
        <p:spPr>
          <a:xfrm>
            <a:off x="476295" y="3858745"/>
            <a:ext cx="7468961" cy="1077218"/>
          </a:xfrm>
          <a:prstGeom prst="rect">
            <a:avLst/>
          </a:prstGeom>
          <a:noFill/>
        </p:spPr>
        <p:txBody>
          <a:bodyPr wrap="square" rtlCol="0">
            <a:spAutoFit/>
          </a:bodyPr>
          <a:lstStyle/>
          <a:p>
            <a:r>
              <a:rPr lang="en-GB" sz="3200" b="0" i="0" dirty="0">
                <a:solidFill>
                  <a:schemeClr val="bg1"/>
                </a:solidFill>
                <a:effectLst/>
                <a:latin typeface="Arial" panose="020B0604020202020204" pitchFamily="34" charset="0"/>
                <a:cs typeface="Arial" panose="020B0604020202020204" pitchFamily="34" charset="0"/>
              </a:rPr>
              <a:t>National Network for the Education of Care Leavers </a:t>
            </a:r>
          </a:p>
        </p:txBody>
      </p:sp>
    </p:spTree>
    <p:extLst>
      <p:ext uri="{BB962C8B-B14F-4D97-AF65-F5344CB8AC3E}">
        <p14:creationId xmlns:p14="http://schemas.microsoft.com/office/powerpoint/2010/main" val="352229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1CFA28-2FF1-49BD-BAFE-9DF04EFF1E64}"/>
              </a:ext>
            </a:extLst>
          </p:cNvPr>
          <p:cNvSpPr>
            <a:spLocks noGrp="1"/>
          </p:cNvSpPr>
          <p:nvPr>
            <p:ph type="title"/>
          </p:nvPr>
        </p:nvSpPr>
        <p:spPr>
          <a:xfrm>
            <a:off x="961029" y="555641"/>
            <a:ext cx="10515600" cy="1325563"/>
          </a:xfrm>
        </p:spPr>
        <p:txBody>
          <a:bodyPr>
            <a:normAutofit/>
          </a:bodyPr>
          <a:lstStyle/>
          <a:p>
            <a:r>
              <a:rPr lang="en-GB" dirty="0"/>
              <a:t>Government policy</a:t>
            </a:r>
          </a:p>
        </p:txBody>
      </p:sp>
      <p:pic>
        <p:nvPicPr>
          <p:cNvPr id="11" name="Picture 2" descr="First Local Industrial Strategy to drive growth across West ...">
            <a:extLst>
              <a:ext uri="{FF2B5EF4-FFF2-40B4-BE49-F238E27FC236}">
                <a16:creationId xmlns:a16="http://schemas.microsoft.com/office/drawing/2014/main" id="{58E2AC16-66E2-45A1-8FA4-B0B2433F20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6111" y="1881204"/>
            <a:ext cx="3073329" cy="1443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ital Strategy to make Britain the best place in the world to start and  grow a digital business - GOV.UK">
            <a:extLst>
              <a:ext uri="{FF2B5EF4-FFF2-40B4-BE49-F238E27FC236}">
                <a16:creationId xmlns:a16="http://schemas.microsoft.com/office/drawing/2014/main" id="{36535DCF-DA5F-44C5-B252-6C18CC71A3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78" t="36326" r="5152" b="36553"/>
          <a:stretch/>
        </p:blipFill>
        <p:spPr bwMode="auto">
          <a:xfrm>
            <a:off x="1424198" y="2158061"/>
            <a:ext cx="3947512" cy="8197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I, Machine Learning, construction and bots - Extranet Evolution">
            <a:extLst>
              <a:ext uri="{FF2B5EF4-FFF2-40B4-BE49-F238E27FC236}">
                <a16:creationId xmlns:a16="http://schemas.microsoft.com/office/drawing/2014/main" id="{60985C84-A5F8-4C64-BB0C-663F8AE79E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1" r="61532" b="71906"/>
          <a:stretch/>
        </p:blipFill>
        <p:spPr bwMode="auto">
          <a:xfrm>
            <a:off x="6681050" y="3781589"/>
            <a:ext cx="3493695" cy="15131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22E2B5-DA0A-40B7-AFF0-D034E6507DC7}"/>
              </a:ext>
            </a:extLst>
          </p:cNvPr>
          <p:cNvSpPr txBox="1"/>
          <p:nvPr/>
        </p:nvSpPr>
        <p:spPr>
          <a:xfrm>
            <a:off x="1429137" y="3781589"/>
            <a:ext cx="3891642" cy="1077218"/>
          </a:xfrm>
          <a:prstGeom prst="rect">
            <a:avLst/>
          </a:prstGeom>
          <a:solidFill>
            <a:schemeClr val="accent6"/>
          </a:solidFill>
        </p:spPr>
        <p:txBody>
          <a:bodyPr wrap="square" rtlCol="0">
            <a:spAutoFit/>
          </a:bodyPr>
          <a:lstStyle/>
          <a:p>
            <a:r>
              <a:rPr lang="en-GB" sz="3200" b="1" dirty="0">
                <a:solidFill>
                  <a:schemeClr val="bg1"/>
                </a:solidFill>
              </a:rPr>
              <a:t>Growing the Artificial Intelligence Industry</a:t>
            </a:r>
          </a:p>
        </p:txBody>
      </p:sp>
    </p:spTree>
    <p:extLst>
      <p:ext uri="{BB962C8B-B14F-4D97-AF65-F5344CB8AC3E}">
        <p14:creationId xmlns:p14="http://schemas.microsoft.com/office/powerpoint/2010/main" val="1205936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14FFB6-BD30-4774-BF52-B7F64AD14000}"/>
              </a:ext>
            </a:extLst>
          </p:cNvPr>
          <p:cNvSpPr>
            <a:spLocks noGrp="1"/>
          </p:cNvSpPr>
          <p:nvPr>
            <p:ph type="body" sz="quarter" idx="13"/>
          </p:nvPr>
        </p:nvSpPr>
        <p:spPr/>
        <p:txBody>
          <a:bodyPr/>
          <a:lstStyle/>
          <a:p>
            <a:r>
              <a:rPr lang="en-GB" sz="2400" dirty="0"/>
              <a:t>Accelerate the number of highly skilled graduates in AI and data science by 2500 by 2023</a:t>
            </a:r>
          </a:p>
          <a:p>
            <a:endParaRPr lang="en-GB" sz="2400" dirty="0"/>
          </a:p>
          <a:p>
            <a:r>
              <a:rPr lang="en-GB" sz="2400" dirty="0"/>
              <a:t>Diversify the AI and data science workforce by funding 1000 scholarships for underrepresented groups, particularly Black students, women and disabled students</a:t>
            </a:r>
          </a:p>
          <a:p>
            <a:endParaRPr lang="en-GB" sz="2400" dirty="0"/>
          </a:p>
          <a:p>
            <a:r>
              <a:rPr lang="en-GB" sz="2400" dirty="0"/>
              <a:t>Attract students from Science, Technology, Engineering and Maths (STEM), far-STEM and non-STEM disciplines</a:t>
            </a:r>
          </a:p>
          <a:p>
            <a:endParaRPr lang="en-GB" dirty="0"/>
          </a:p>
        </p:txBody>
      </p:sp>
      <p:sp>
        <p:nvSpPr>
          <p:cNvPr id="4" name="Title 3">
            <a:extLst>
              <a:ext uri="{FF2B5EF4-FFF2-40B4-BE49-F238E27FC236}">
                <a16:creationId xmlns:a16="http://schemas.microsoft.com/office/drawing/2014/main" id="{F557711C-65AB-4C89-8018-67C541210614}"/>
              </a:ext>
            </a:extLst>
          </p:cNvPr>
          <p:cNvSpPr>
            <a:spLocks noGrp="1"/>
          </p:cNvSpPr>
          <p:nvPr>
            <p:ph type="title"/>
          </p:nvPr>
        </p:nvSpPr>
        <p:spPr/>
        <p:txBody>
          <a:bodyPr/>
          <a:lstStyle/>
          <a:p>
            <a:r>
              <a:rPr lang="en-GB" dirty="0"/>
              <a:t>Programme objectives</a:t>
            </a:r>
          </a:p>
        </p:txBody>
      </p:sp>
    </p:spTree>
    <p:extLst>
      <p:ext uri="{BB962C8B-B14F-4D97-AF65-F5344CB8AC3E}">
        <p14:creationId xmlns:p14="http://schemas.microsoft.com/office/powerpoint/2010/main" val="14790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FD7F4-130B-4550-8F32-3820DC3B73E7}"/>
              </a:ext>
            </a:extLst>
          </p:cNvPr>
          <p:cNvSpPr>
            <a:spLocks noGrp="1"/>
          </p:cNvSpPr>
          <p:nvPr>
            <p:ph type="title"/>
          </p:nvPr>
        </p:nvSpPr>
        <p:spPr>
          <a:xfrm>
            <a:off x="792000" y="2356132"/>
            <a:ext cx="5652944" cy="2185535"/>
          </a:xfrm>
        </p:spPr>
        <p:txBody>
          <a:bodyPr/>
          <a:lstStyle/>
          <a:p>
            <a:r>
              <a:rPr lang="en-GB" dirty="0"/>
              <a:t>What is a conversion course?</a:t>
            </a:r>
          </a:p>
        </p:txBody>
      </p:sp>
    </p:spTree>
    <p:extLst>
      <p:ext uri="{BB962C8B-B14F-4D97-AF65-F5344CB8AC3E}">
        <p14:creationId xmlns:p14="http://schemas.microsoft.com/office/powerpoint/2010/main" val="227445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59BA08-CA7E-4650-9574-78969E406690}"/>
              </a:ext>
            </a:extLst>
          </p:cNvPr>
          <p:cNvSpPr>
            <a:spLocks noGrp="1"/>
          </p:cNvSpPr>
          <p:nvPr>
            <p:ph type="body" sz="quarter" idx="13"/>
          </p:nvPr>
        </p:nvSpPr>
        <p:spPr>
          <a:xfrm>
            <a:off x="838200" y="1713054"/>
            <a:ext cx="10515600" cy="4312362"/>
          </a:xfrm>
        </p:spPr>
        <p:txBody>
          <a:bodyPr/>
          <a:lstStyle/>
          <a:p>
            <a:pPr marL="0" indent="0">
              <a:lnSpc>
                <a:spcPct val="150000"/>
              </a:lnSpc>
              <a:buNone/>
            </a:pPr>
            <a:r>
              <a:rPr lang="en-GB" sz="2000" dirty="0"/>
              <a:t>£10,000 scholarships for 1000 eligible students </a:t>
            </a:r>
          </a:p>
          <a:p>
            <a:pPr lvl="1">
              <a:lnSpc>
                <a:spcPct val="150000"/>
              </a:lnSpc>
            </a:pPr>
            <a:r>
              <a:rPr lang="en-GB" sz="1400" b="1" dirty="0"/>
              <a:t>Women				</a:t>
            </a:r>
          </a:p>
          <a:p>
            <a:pPr lvl="1">
              <a:lnSpc>
                <a:spcPct val="150000"/>
              </a:lnSpc>
            </a:pPr>
            <a:r>
              <a:rPr lang="en-GB" sz="1400" b="1" dirty="0"/>
              <a:t>Black students</a:t>
            </a:r>
          </a:p>
          <a:p>
            <a:pPr lvl="1">
              <a:lnSpc>
                <a:spcPct val="150000"/>
              </a:lnSpc>
            </a:pPr>
            <a:r>
              <a:rPr lang="en-GB" sz="1400" b="1" dirty="0"/>
              <a:t>Students registered disabled</a:t>
            </a:r>
          </a:p>
          <a:p>
            <a:pPr lvl="1">
              <a:lnSpc>
                <a:spcPct val="150000"/>
              </a:lnSpc>
            </a:pPr>
            <a:r>
              <a:rPr lang="en-GB" sz="1400" dirty="0"/>
              <a:t>Students from POLAR Q1 and Q2</a:t>
            </a:r>
          </a:p>
          <a:p>
            <a:pPr lvl="1">
              <a:lnSpc>
                <a:spcPct val="150000"/>
              </a:lnSpc>
            </a:pPr>
            <a:r>
              <a:rPr lang="en-GB" sz="1400" dirty="0"/>
              <a:t>Care experienced students </a:t>
            </a:r>
          </a:p>
          <a:p>
            <a:pPr lvl="1">
              <a:lnSpc>
                <a:spcPct val="150000"/>
              </a:lnSpc>
            </a:pPr>
            <a:r>
              <a:rPr lang="en-GB" sz="1400" dirty="0"/>
              <a:t>Estranged students</a:t>
            </a:r>
          </a:p>
          <a:p>
            <a:pPr lvl="1">
              <a:lnSpc>
                <a:spcPct val="150000"/>
              </a:lnSpc>
            </a:pPr>
            <a:r>
              <a:rPr lang="en-GB" sz="1400" dirty="0"/>
              <a:t>Gypsy, Roma, Traveller</a:t>
            </a:r>
          </a:p>
          <a:p>
            <a:pPr lvl="1">
              <a:lnSpc>
                <a:spcPct val="150000"/>
              </a:lnSpc>
            </a:pPr>
            <a:r>
              <a:rPr lang="en-GB" sz="1400" dirty="0"/>
              <a:t>Refugees</a:t>
            </a:r>
          </a:p>
          <a:p>
            <a:pPr lvl="1">
              <a:lnSpc>
                <a:spcPct val="150000"/>
              </a:lnSpc>
            </a:pPr>
            <a:r>
              <a:rPr lang="en-GB" sz="1400" dirty="0"/>
              <a:t>Children from military families, veterans and </a:t>
            </a:r>
          </a:p>
          <a:p>
            <a:pPr marL="457200" lvl="1" indent="0">
              <a:lnSpc>
                <a:spcPct val="150000"/>
              </a:lnSpc>
              <a:buNone/>
            </a:pPr>
            <a:r>
              <a:rPr lang="en-GB" sz="1400" dirty="0"/>
              <a:t>     partners of military personnel</a:t>
            </a:r>
          </a:p>
          <a:p>
            <a:endParaRPr lang="en-GB" dirty="0"/>
          </a:p>
        </p:txBody>
      </p:sp>
      <p:sp>
        <p:nvSpPr>
          <p:cNvPr id="3" name="Title 2">
            <a:extLst>
              <a:ext uri="{FF2B5EF4-FFF2-40B4-BE49-F238E27FC236}">
                <a16:creationId xmlns:a16="http://schemas.microsoft.com/office/drawing/2014/main" id="{E5F1507B-873C-450E-8D12-21AEF430F54B}"/>
              </a:ext>
            </a:extLst>
          </p:cNvPr>
          <p:cNvSpPr>
            <a:spLocks noGrp="1"/>
          </p:cNvSpPr>
          <p:nvPr>
            <p:ph type="title"/>
          </p:nvPr>
        </p:nvSpPr>
        <p:spPr/>
        <p:txBody>
          <a:bodyPr/>
          <a:lstStyle/>
          <a:p>
            <a:r>
              <a:rPr lang="en-GB" dirty="0"/>
              <a:t>Scholarships</a:t>
            </a:r>
          </a:p>
        </p:txBody>
      </p:sp>
      <p:pic>
        <p:nvPicPr>
          <p:cNvPr id="4" name="Picture 3" descr="A close up of text on a black background&#10;&#10;Description automatically generated">
            <a:extLst>
              <a:ext uri="{FF2B5EF4-FFF2-40B4-BE49-F238E27FC236}">
                <a16:creationId xmlns:a16="http://schemas.microsoft.com/office/drawing/2014/main" id="{D1244AA5-7AAF-4059-92D9-787C4403A4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3567" y="1628022"/>
            <a:ext cx="4180233" cy="4397393"/>
          </a:xfrm>
          <a:prstGeom prst="rect">
            <a:avLst/>
          </a:prstGeom>
        </p:spPr>
      </p:pic>
    </p:spTree>
    <p:extLst>
      <p:ext uri="{BB962C8B-B14F-4D97-AF65-F5344CB8AC3E}">
        <p14:creationId xmlns:p14="http://schemas.microsoft.com/office/powerpoint/2010/main" val="149049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FDFF8-3C70-4DA5-99D1-BE17C76AE2F3}"/>
              </a:ext>
            </a:extLst>
          </p:cNvPr>
          <p:cNvSpPr>
            <a:spLocks noGrp="1"/>
          </p:cNvSpPr>
          <p:nvPr>
            <p:ph type="body" sz="quarter" idx="13"/>
          </p:nvPr>
        </p:nvSpPr>
        <p:spPr/>
        <p:txBody>
          <a:bodyPr/>
          <a:lstStyle/>
          <a:p>
            <a:pPr marL="0" indent="0">
              <a:buNone/>
            </a:pPr>
            <a:r>
              <a:rPr lang="en-GB" sz="3200" dirty="0"/>
              <a:t>Paid work placements</a:t>
            </a:r>
          </a:p>
          <a:p>
            <a:pPr marL="0" indent="0">
              <a:buNone/>
            </a:pPr>
            <a:endParaRPr lang="en-GB" sz="3200" dirty="0"/>
          </a:p>
          <a:p>
            <a:pPr marL="0" indent="0">
              <a:buNone/>
            </a:pPr>
            <a:endParaRPr lang="en-GB" sz="3200" dirty="0"/>
          </a:p>
        </p:txBody>
      </p:sp>
      <p:sp>
        <p:nvSpPr>
          <p:cNvPr id="3" name="Text Placeholder 2">
            <a:extLst>
              <a:ext uri="{FF2B5EF4-FFF2-40B4-BE49-F238E27FC236}">
                <a16:creationId xmlns:a16="http://schemas.microsoft.com/office/drawing/2014/main" id="{E3B8ADF0-4690-4CFE-9339-FB0EC4C42169}"/>
              </a:ext>
            </a:extLst>
          </p:cNvPr>
          <p:cNvSpPr>
            <a:spLocks noGrp="1"/>
          </p:cNvSpPr>
          <p:nvPr>
            <p:ph type="body" sz="quarter" idx="14"/>
          </p:nvPr>
        </p:nvSpPr>
        <p:spPr/>
        <p:txBody>
          <a:bodyPr/>
          <a:lstStyle/>
          <a:p>
            <a:pPr marL="0" indent="0">
              <a:buNone/>
            </a:pPr>
            <a:r>
              <a:rPr lang="en-GB" sz="3200" dirty="0"/>
              <a:t>Flexible modes of delivery </a:t>
            </a:r>
          </a:p>
        </p:txBody>
      </p:sp>
      <p:sp>
        <p:nvSpPr>
          <p:cNvPr id="4" name="Title 3">
            <a:extLst>
              <a:ext uri="{FF2B5EF4-FFF2-40B4-BE49-F238E27FC236}">
                <a16:creationId xmlns:a16="http://schemas.microsoft.com/office/drawing/2014/main" id="{5400EBDD-E0B2-4103-86D5-45B831B8BFE6}"/>
              </a:ext>
            </a:extLst>
          </p:cNvPr>
          <p:cNvSpPr>
            <a:spLocks noGrp="1"/>
          </p:cNvSpPr>
          <p:nvPr>
            <p:ph type="title"/>
          </p:nvPr>
        </p:nvSpPr>
        <p:spPr/>
        <p:txBody>
          <a:bodyPr/>
          <a:lstStyle/>
          <a:p>
            <a:r>
              <a:rPr lang="en-GB" dirty="0"/>
              <a:t>Other benefits</a:t>
            </a:r>
          </a:p>
        </p:txBody>
      </p:sp>
      <p:pic>
        <p:nvPicPr>
          <p:cNvPr id="1026" name="Picture 2" descr="See the source image">
            <a:extLst>
              <a:ext uri="{FF2B5EF4-FFF2-40B4-BE49-F238E27FC236}">
                <a16:creationId xmlns:a16="http://schemas.microsoft.com/office/drawing/2014/main" id="{7F773428-D136-459D-AB1E-673069EE4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518" y="2553967"/>
            <a:ext cx="46101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27B2691-089D-4702-A87F-1C936380D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006" y="2553966"/>
            <a:ext cx="2862926" cy="308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19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50C013-0F89-8B43-B7B4-DC4F5E5F8E25}"/>
              </a:ext>
            </a:extLst>
          </p:cNvPr>
          <p:cNvSpPr>
            <a:spLocks noGrp="1"/>
          </p:cNvSpPr>
          <p:nvPr>
            <p:ph type="body" sz="quarter" idx="11"/>
          </p:nvPr>
        </p:nvSpPr>
        <p:spPr/>
        <p:txBody>
          <a:bodyPr wrap="square" lIns="0" tIns="0" rIns="0" bIns="0" anchor="t">
            <a:spAutoFit/>
          </a:bodyPr>
          <a:lstStyle/>
          <a:p>
            <a:r>
              <a:rPr lang="en-US" dirty="0">
                <a:latin typeface="Arial"/>
                <a:cs typeface="Arial"/>
              </a:rPr>
              <a:t>#JoinYourAIFuture</a:t>
            </a:r>
            <a:endParaRPr lang="en-US" dirty="0"/>
          </a:p>
        </p:txBody>
      </p:sp>
      <p:sp>
        <p:nvSpPr>
          <p:cNvPr id="6" name="Text Placeholder 5">
            <a:extLst>
              <a:ext uri="{FF2B5EF4-FFF2-40B4-BE49-F238E27FC236}">
                <a16:creationId xmlns:a16="http://schemas.microsoft.com/office/drawing/2014/main" id="{B79F450D-22E6-294B-855E-91394238176A}"/>
              </a:ext>
            </a:extLst>
          </p:cNvPr>
          <p:cNvSpPr>
            <a:spLocks noGrp="1"/>
          </p:cNvSpPr>
          <p:nvPr>
            <p:ph type="body" sz="quarter" idx="13"/>
          </p:nvPr>
        </p:nvSpPr>
        <p:spPr>
          <a:xfrm>
            <a:off x="791999" y="5111942"/>
            <a:ext cx="5983287" cy="333425"/>
          </a:xfrm>
        </p:spPr>
        <p:txBody>
          <a:bodyPr/>
          <a:lstStyle/>
          <a:p>
            <a:endParaRPr lang="en-US" dirty="0"/>
          </a:p>
        </p:txBody>
      </p:sp>
      <p:sp>
        <p:nvSpPr>
          <p:cNvPr id="3" name="Rectangle 2">
            <a:extLst>
              <a:ext uri="{FF2B5EF4-FFF2-40B4-BE49-F238E27FC236}">
                <a16:creationId xmlns:a16="http://schemas.microsoft.com/office/drawing/2014/main" id="{5A582210-6E8D-43CC-93F6-1B013857AA9D}"/>
              </a:ext>
            </a:extLst>
          </p:cNvPr>
          <p:cNvSpPr/>
          <p:nvPr/>
        </p:nvSpPr>
        <p:spPr>
          <a:xfrm>
            <a:off x="-768269" y="-76271"/>
            <a:ext cx="13030201" cy="7125967"/>
          </a:xfrm>
          <a:prstGeom prst="rect">
            <a:avLst/>
          </a:prstGeom>
          <a:solidFill>
            <a:srgbClr val="01C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09A55772-57A9-4F8E-B040-9114B2A31831}"/>
              </a:ext>
            </a:extLst>
          </p:cNvPr>
          <p:cNvSpPr txBox="1">
            <a:spLocks/>
          </p:cNvSpPr>
          <p:nvPr/>
        </p:nvSpPr>
        <p:spPr>
          <a:xfrm>
            <a:off x="484921" y="708209"/>
            <a:ext cx="7973279" cy="3139321"/>
          </a:xfrm>
          <a:prstGeom prst="rect">
            <a:avLst/>
          </a:prstGeom>
        </p:spPr>
        <p:txBody>
          <a:bodyPr wrap="square" lIns="0" tIns="0" rIns="0" bIns="0">
            <a:spAutoFit/>
          </a:bodyPr>
          <a:lstStyle>
            <a:lvl1pPr algn="l" defTabSz="914400" rtl="0" eaLnBrk="1" latinLnBrk="0" hangingPunct="1">
              <a:lnSpc>
                <a:spcPts val="576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6000" dirty="0">
                <a:solidFill>
                  <a:srgbClr val="201160"/>
                </a:solidFill>
                <a:latin typeface="Oakes Grotesk Bold" panose="00000400000000000000" pitchFamily="50" charset="0"/>
              </a:rPr>
              <a:t>Postgraduate </a:t>
            </a:r>
          </a:p>
          <a:p>
            <a:pPr>
              <a:lnSpc>
                <a:spcPct val="100000"/>
              </a:lnSpc>
            </a:pPr>
            <a:r>
              <a:rPr lang="en-US" sz="6000" dirty="0">
                <a:solidFill>
                  <a:srgbClr val="201160"/>
                </a:solidFill>
                <a:latin typeface="Oakes Grotesk Bold" panose="00000400000000000000" pitchFamily="50" charset="0"/>
              </a:rPr>
              <a:t>Conversion Course </a:t>
            </a:r>
          </a:p>
          <a:p>
            <a:pPr>
              <a:lnSpc>
                <a:spcPct val="100000"/>
              </a:lnSpc>
            </a:pPr>
            <a:r>
              <a:rPr lang="en-US" sz="6000" dirty="0">
                <a:solidFill>
                  <a:srgbClr val="201160"/>
                </a:solidFill>
                <a:latin typeface="Oakes Grotesk Bold" panose="00000400000000000000" pitchFamily="50" charset="0"/>
              </a:rPr>
              <a:t>Programme</a:t>
            </a:r>
          </a:p>
          <a:p>
            <a:pPr>
              <a:lnSpc>
                <a:spcPct val="100000"/>
              </a:lnSpc>
            </a:pPr>
            <a:endParaRPr lang="en-US" sz="2400" dirty="0">
              <a:solidFill>
                <a:srgbClr val="201160"/>
              </a:solidFill>
              <a:latin typeface="Oakes Grotesk Bold" panose="00000400000000000000" pitchFamily="50" charset="0"/>
            </a:endParaRPr>
          </a:p>
        </p:txBody>
      </p:sp>
      <p:pic>
        <p:nvPicPr>
          <p:cNvPr id="19" name="Picture 18">
            <a:extLst>
              <a:ext uri="{FF2B5EF4-FFF2-40B4-BE49-F238E27FC236}">
                <a16:creationId xmlns:a16="http://schemas.microsoft.com/office/drawing/2014/main" id="{1AF0FD16-7D77-4905-ACFA-C8871CCF635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029" r="65872" b="1"/>
          <a:stretch/>
        </p:blipFill>
        <p:spPr>
          <a:xfrm>
            <a:off x="-18639" y="5513346"/>
            <a:ext cx="5287267" cy="1478859"/>
          </a:xfrm>
          <a:prstGeom prst="rect">
            <a:avLst/>
          </a:prstGeom>
        </p:spPr>
      </p:pic>
      <p:pic>
        <p:nvPicPr>
          <p:cNvPr id="5" name="Picture 4">
            <a:extLst>
              <a:ext uri="{FF2B5EF4-FFF2-40B4-BE49-F238E27FC236}">
                <a16:creationId xmlns:a16="http://schemas.microsoft.com/office/drawing/2014/main" id="{791DF37C-0226-4B37-94A5-856EBA3FE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4" t="-6839" r="1895" b="26044"/>
          <a:stretch/>
        </p:blipFill>
        <p:spPr>
          <a:xfrm>
            <a:off x="6264983" y="-1059543"/>
            <a:ext cx="5715269" cy="8109239"/>
          </a:xfrm>
          <a:prstGeom prst="rect">
            <a:avLst/>
          </a:prstGeom>
        </p:spPr>
      </p:pic>
      <p:sp>
        <p:nvSpPr>
          <p:cNvPr id="10" name="Text Placeholder 3">
            <a:extLst>
              <a:ext uri="{FF2B5EF4-FFF2-40B4-BE49-F238E27FC236}">
                <a16:creationId xmlns:a16="http://schemas.microsoft.com/office/drawing/2014/main" id="{0A703C90-6633-4204-9213-EDA740F13E64}"/>
              </a:ext>
            </a:extLst>
          </p:cNvPr>
          <p:cNvSpPr txBox="1">
            <a:spLocks/>
          </p:cNvSpPr>
          <p:nvPr/>
        </p:nvSpPr>
        <p:spPr>
          <a:xfrm>
            <a:off x="8083162" y="5806050"/>
            <a:ext cx="3694426" cy="758541"/>
          </a:xfrm>
          <a:prstGeom prst="rect">
            <a:avLst/>
          </a:prstGeom>
        </p:spPr>
        <p:txBody>
          <a:bodyPr wrap="square" lIns="0" tIns="0" rIns="0" bIns="0" anchor="t">
            <a:spAutoFit/>
          </a:bodyPr>
          <a:lstStyle>
            <a:lvl1pPr marL="0" indent="0" algn="r" defTabSz="914400" rtl="0" eaLnBrk="1" latinLnBrk="0" hangingPunct="1">
              <a:lnSpc>
                <a:spcPts val="2880"/>
              </a:lnSpc>
              <a:spcBef>
                <a:spcPts val="1000"/>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Oakes Grotesk Bold" panose="00000400000000000000" pitchFamily="50" charset="0"/>
                <a:cs typeface="Arial"/>
              </a:rPr>
              <a:t>Follow us on Twitter</a:t>
            </a:r>
            <a:br>
              <a:rPr lang="en-US" sz="2800" dirty="0">
                <a:latin typeface="Oakes Grotesk Bold" panose="00000400000000000000" pitchFamily="50" charset="0"/>
                <a:cs typeface="Arial"/>
              </a:rPr>
            </a:br>
            <a:r>
              <a:rPr lang="en-US" sz="2800" dirty="0">
                <a:latin typeface="Oakes Grotesk Bold" panose="00000400000000000000" pitchFamily="50" charset="0"/>
                <a:cs typeface="Arial"/>
              </a:rPr>
              <a:t>#JoinYourAIFuture</a:t>
            </a:r>
            <a:endParaRPr lang="en-US" sz="2800" dirty="0">
              <a:latin typeface="Oakes Grotesk Bold" panose="00000400000000000000" pitchFamily="50" charset="0"/>
            </a:endParaRPr>
          </a:p>
        </p:txBody>
      </p:sp>
    </p:spTree>
    <p:extLst>
      <p:ext uri="{BB962C8B-B14F-4D97-AF65-F5344CB8AC3E}">
        <p14:creationId xmlns:p14="http://schemas.microsoft.com/office/powerpoint/2010/main" val="332172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64C955-0AE6-40DB-B6E4-4863B776F680}"/>
              </a:ext>
            </a:extLst>
          </p:cNvPr>
          <p:cNvPicPr/>
          <p:nvPr/>
        </p:nvPicPr>
        <p:blipFill rotWithShape="1">
          <a:blip r:embed="rId3"/>
          <a:srcRect l="36424" t="40364" r="37832" b="9134"/>
          <a:stretch/>
        </p:blipFill>
        <p:spPr bwMode="auto">
          <a:xfrm>
            <a:off x="7415784" y="1279072"/>
            <a:ext cx="3483429" cy="4561114"/>
          </a:xfrm>
          <a:prstGeom prst="rect">
            <a:avLst/>
          </a:prstGeom>
          <a:noFill/>
          <a:ln>
            <a:noFill/>
          </a:ln>
          <a:extLst>
            <a:ext uri="{53640926-AAD7-44D8-BBD7-CCE9431645EC}">
              <a14:shadowObscured xmlns:a14="http://schemas.microsoft.com/office/drawing/2010/main"/>
            </a:ext>
          </a:extLst>
        </p:spPr>
      </p:pic>
      <p:sp>
        <p:nvSpPr>
          <p:cNvPr id="11" name="Text Placeholder 2">
            <a:extLst>
              <a:ext uri="{FF2B5EF4-FFF2-40B4-BE49-F238E27FC236}">
                <a16:creationId xmlns:a16="http://schemas.microsoft.com/office/drawing/2014/main" id="{811E73DE-18E1-4FAF-ACF5-96D12B94E4C4}"/>
              </a:ext>
            </a:extLst>
          </p:cNvPr>
          <p:cNvSpPr>
            <a:spLocks noGrp="1"/>
          </p:cNvSpPr>
          <p:nvPr>
            <p:ph type="body" sz="quarter" idx="13"/>
          </p:nvPr>
        </p:nvSpPr>
        <p:spPr>
          <a:xfrm>
            <a:off x="92529" y="1218422"/>
            <a:ext cx="11163300" cy="4811659"/>
          </a:xfrm>
        </p:spPr>
        <p:txBody>
          <a:bodyPr/>
          <a:lstStyle/>
          <a:p>
            <a:pPr marL="800100" lvl="1" indent="-342900">
              <a:lnSpc>
                <a:spcPct val="100000"/>
              </a:lnSpc>
              <a:buSzPts val="1050"/>
              <a:buFont typeface="+mj-lt"/>
              <a:buAutoNum type="arabicPeriod"/>
            </a:pP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University of Keele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Solent University</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Newcastle University</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Birmingham City University </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University of Wolverhampton</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Loughborough University </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University of Bradford</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Teesside University</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University of Birmingham</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Nottingham Trent University </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effectLst/>
                <a:latin typeface="Arial" panose="020B0604020202020204" pitchFamily="34" charset="0"/>
                <a:ea typeface="Times New Roman" panose="02020603050405020304" pitchFamily="18" charset="0"/>
                <a:cs typeface="Arial" panose="020B0604020202020204" pitchFamily="34" charset="0"/>
              </a:rPr>
              <a:t>University of Suffolk</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00000"/>
              </a:lnSpc>
              <a:buSzPts val="1050"/>
              <a:buFont typeface="+mj-lt"/>
              <a:buAutoNum type="arabicPeriod"/>
            </a:pPr>
            <a:r>
              <a:rPr lang="en-GB" sz="1600" dirty="0"/>
              <a:t>University of Liverpool </a:t>
            </a:r>
          </a:p>
          <a:p>
            <a:pPr marL="800100" lvl="1" indent="-342900">
              <a:lnSpc>
                <a:spcPct val="100000"/>
              </a:lnSpc>
              <a:buSzPts val="1050"/>
              <a:buFont typeface="+mj-lt"/>
              <a:buAutoNum type="arabicPeriod"/>
            </a:pPr>
            <a:r>
              <a:rPr lang="en-GB" sz="1600" dirty="0"/>
              <a:t>Brunel University London</a:t>
            </a:r>
          </a:p>
          <a:p>
            <a:pPr marL="800100" lvl="1" indent="-342900">
              <a:lnSpc>
                <a:spcPct val="100000"/>
              </a:lnSpc>
              <a:buSzPts val="1050"/>
              <a:buFont typeface="+mj-lt"/>
              <a:buAutoNum type="arabicPeriod"/>
            </a:pPr>
            <a:r>
              <a:rPr lang="en-GB" sz="1600" dirty="0">
                <a:latin typeface="Arial" panose="020B0604020202020204" pitchFamily="34" charset="0"/>
                <a:cs typeface="Arial" panose="020B0604020202020204" pitchFamily="34" charset="0"/>
              </a:rPr>
              <a:t>University of Sussex</a:t>
            </a:r>
          </a:p>
          <a:p>
            <a:pPr marL="800100" lvl="1" indent="-342900">
              <a:lnSpc>
                <a:spcPct val="100000"/>
              </a:lnSpc>
              <a:buSzPts val="1050"/>
              <a:buFont typeface="+mj-lt"/>
              <a:buAutoNum type="arabicPeriod"/>
            </a:pPr>
            <a:endParaRPr lang="en-GB" sz="1600" dirty="0"/>
          </a:p>
          <a:p>
            <a:pPr lvl="1">
              <a:lnSpc>
                <a:spcPts val="1500"/>
              </a:lnSpc>
              <a:buSzPts val="1050"/>
            </a:pPr>
            <a:endParaRPr lang="en-GB" sz="1800" dirty="0"/>
          </a:p>
          <a:p>
            <a:pPr lvl="1">
              <a:lnSpc>
                <a:spcPts val="1500"/>
              </a:lnSpc>
              <a:buSzPts val="1050"/>
            </a:pPr>
            <a:endParaRPr lang="en-US" dirty="0"/>
          </a:p>
        </p:txBody>
      </p:sp>
      <p:sp>
        <p:nvSpPr>
          <p:cNvPr id="3" name="Title 2">
            <a:extLst>
              <a:ext uri="{FF2B5EF4-FFF2-40B4-BE49-F238E27FC236}">
                <a16:creationId xmlns:a16="http://schemas.microsoft.com/office/drawing/2014/main" id="{60945B83-841B-4E46-926D-F882C3725E00}"/>
              </a:ext>
            </a:extLst>
          </p:cNvPr>
          <p:cNvSpPr>
            <a:spLocks noGrp="1"/>
          </p:cNvSpPr>
          <p:nvPr>
            <p:ph type="title"/>
          </p:nvPr>
        </p:nvSpPr>
        <p:spPr/>
        <p:txBody>
          <a:bodyPr>
            <a:normAutofit/>
          </a:bodyPr>
          <a:lstStyle/>
          <a:p>
            <a:r>
              <a:rPr lang="en-GB" dirty="0"/>
              <a:t>Providers offering courses</a:t>
            </a:r>
          </a:p>
        </p:txBody>
      </p:sp>
      <p:sp>
        <p:nvSpPr>
          <p:cNvPr id="8" name="Text Placeholder 2">
            <a:extLst>
              <a:ext uri="{FF2B5EF4-FFF2-40B4-BE49-F238E27FC236}">
                <a16:creationId xmlns:a16="http://schemas.microsoft.com/office/drawing/2014/main" id="{DB9C57AF-83AB-4E0F-8169-77685C77C81C}"/>
              </a:ext>
            </a:extLst>
          </p:cNvPr>
          <p:cNvSpPr txBox="1">
            <a:spLocks/>
          </p:cNvSpPr>
          <p:nvPr/>
        </p:nvSpPr>
        <p:spPr>
          <a:xfrm>
            <a:off x="3880650" y="1637986"/>
            <a:ext cx="3728464" cy="4310427"/>
          </a:xfrm>
          <a:prstGeom prst="rect">
            <a:avLst/>
          </a:prstGeom>
        </p:spPr>
        <p:txBody>
          <a:bodyPr lIns="0" tIns="0" rIns="0" bIns="0"/>
          <a:lstStyle>
            <a:lvl1pPr marL="228600" indent="-228600" algn="l" defTabSz="914400" rtl="0" eaLnBrk="1" latinLnBrk="0" hangingPunct="1">
              <a:lnSpc>
                <a:spcPts val="2640"/>
              </a:lnSpc>
              <a:spcBef>
                <a:spcPts val="1000"/>
              </a:spcBef>
              <a:buFont typeface="Arial" panose="020B0604020202020204" pitchFamily="34" charset="0"/>
              <a:buChar char="•"/>
              <a:defRPr sz="2200" kern="1200">
                <a:solidFill>
                  <a:srgbClr val="0025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640"/>
              </a:lnSpc>
              <a:spcBef>
                <a:spcPts val="500"/>
              </a:spcBef>
              <a:buFont typeface="Arial" panose="020B0604020202020204" pitchFamily="34" charset="0"/>
              <a:buChar char="•"/>
              <a:defRPr sz="2000" kern="1200">
                <a:solidFill>
                  <a:srgbClr val="0025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640"/>
              </a:lnSpc>
              <a:spcBef>
                <a:spcPts val="500"/>
              </a:spcBef>
              <a:buFont typeface="Arial" panose="020B0604020202020204" pitchFamily="34" charset="0"/>
              <a:buChar char="•"/>
              <a:defRPr sz="2000" kern="1200">
                <a:solidFill>
                  <a:srgbClr val="0025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640"/>
              </a:lnSpc>
              <a:spcBef>
                <a:spcPts val="500"/>
              </a:spcBef>
              <a:buFont typeface="Arial" panose="020B0604020202020204" pitchFamily="34" charset="0"/>
              <a:buChar char="•"/>
              <a:defRPr sz="2000" kern="1200">
                <a:solidFill>
                  <a:srgbClr val="0025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640"/>
              </a:lnSpc>
              <a:spcBef>
                <a:spcPts val="500"/>
              </a:spcBef>
              <a:buFont typeface="Arial" panose="020B0604020202020204" pitchFamily="34" charset="0"/>
              <a:buChar char="•"/>
              <a:defRPr sz="2000" kern="1200">
                <a:solidFill>
                  <a:srgbClr val="0025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ts val="1500"/>
              </a:lnSpc>
              <a:buSzPts val="1050"/>
            </a:pPr>
            <a:endParaRPr lang="en-GB" sz="1800" dirty="0">
              <a:ea typeface="Times New Roman" panose="02020603050405020304" pitchFamily="18"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130E9252-E44F-433B-A900-71538A1A35D9}"/>
              </a:ext>
            </a:extLst>
          </p:cNvPr>
          <p:cNvSpPr txBox="1"/>
          <p:nvPr/>
        </p:nvSpPr>
        <p:spPr>
          <a:xfrm>
            <a:off x="3714535" y="1392542"/>
            <a:ext cx="3709523" cy="4801314"/>
          </a:xfrm>
          <a:prstGeom prst="rect">
            <a:avLst/>
          </a:prstGeom>
          <a:noFill/>
        </p:spPr>
        <p:txBody>
          <a:bodyPr wrap="square" rtlCol="0">
            <a:spAutoFit/>
          </a:bodyPr>
          <a:lstStyle/>
          <a:p>
            <a:pPr marL="342900" indent="-342900">
              <a:buSzPts val="1050"/>
              <a:buAutoNum type="arabicPeriod" startAt="15"/>
            </a:pPr>
            <a:r>
              <a:rPr lang="en-GB" sz="1600" dirty="0">
                <a:latin typeface="Arial" panose="020B0604020202020204" pitchFamily="34" charset="0"/>
                <a:cs typeface="Arial" panose="020B0604020202020204" pitchFamily="34" charset="0"/>
              </a:rPr>
              <a:t>University of Essex</a:t>
            </a:r>
          </a:p>
          <a:p>
            <a:pPr marL="342900" indent="-342900">
              <a:buSzPts val="1050"/>
              <a:buAutoNum type="arabicPeriod" startAt="15"/>
            </a:pPr>
            <a:r>
              <a:rPr lang="en-GB" sz="1600" dirty="0">
                <a:latin typeface="Arial" panose="020B0604020202020204" pitchFamily="34" charset="0"/>
                <a:ea typeface="Times New Roman" panose="02020603050405020304" pitchFamily="18" charset="0"/>
                <a:cs typeface="Arial" panose="020B0604020202020204" pitchFamily="34" charset="0"/>
              </a:rPr>
              <a:t>University of Hull</a:t>
            </a:r>
          </a:p>
          <a:p>
            <a:pPr marL="342900" indent="-342900">
              <a:buSzPts val="1050"/>
              <a:buAutoNum type="arabicPeriod" startAt="15"/>
            </a:pPr>
            <a:r>
              <a:rPr lang="en-GB" sz="1600" dirty="0">
                <a:latin typeface="Arial" panose="020B0604020202020204" pitchFamily="34" charset="0"/>
                <a:ea typeface="Times New Roman" panose="02020603050405020304" pitchFamily="18" charset="0"/>
                <a:cs typeface="Arial" panose="020B0604020202020204" pitchFamily="34" charset="0"/>
              </a:rPr>
              <a:t>Sheffield Hallam University </a:t>
            </a:r>
          </a:p>
          <a:p>
            <a:pPr marL="342900" indent="-342900">
              <a:buSzPts val="1050"/>
              <a:buAutoNum type="arabicPeriod" startAt="15"/>
            </a:pPr>
            <a:r>
              <a:rPr lang="en-GB" sz="1600" dirty="0">
                <a:latin typeface="Arial" panose="020B0604020202020204" pitchFamily="34" charset="0"/>
                <a:ea typeface="Times New Roman" panose="02020603050405020304" pitchFamily="18" charset="0"/>
                <a:cs typeface="Arial" panose="020B0604020202020204" pitchFamily="34" charset="0"/>
              </a:rPr>
              <a:t>Coventry University, on behalf of the Institute of Coding</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Aston University</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University of Bath</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Birkbeck, University of London</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University of Exeter</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University of Gloucestershire</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Lancaster University</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Manchester Metropolitan University</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Queen Mary University of London</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University of Sunderland</a:t>
            </a:r>
          </a:p>
          <a:p>
            <a:pPr marL="742950" lvl="1" indent="-285750">
              <a:buFont typeface="Arial" panose="020B0604020202020204" pitchFamily="34" charset="0"/>
              <a:buChar char="•"/>
            </a:pPr>
            <a:r>
              <a:rPr lang="en-GB" sz="1600" i="1" dirty="0">
                <a:latin typeface="Arial" panose="020B0604020202020204" pitchFamily="34" charset="0"/>
                <a:ea typeface="Times New Roman" panose="02020603050405020304" pitchFamily="18" charset="0"/>
                <a:cs typeface="Arial" panose="020B0604020202020204" pitchFamily="34" charset="0"/>
              </a:rPr>
              <a:t>University of the West of England</a:t>
            </a:r>
          </a:p>
          <a:p>
            <a:endParaRPr lang="en-GB" dirty="0"/>
          </a:p>
        </p:txBody>
      </p:sp>
    </p:spTree>
    <p:extLst>
      <p:ext uri="{BB962C8B-B14F-4D97-AF65-F5344CB8AC3E}">
        <p14:creationId xmlns:p14="http://schemas.microsoft.com/office/powerpoint/2010/main" val="3664967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EEB3-5323-43D0-B008-7AA8F3CE3332}"/>
              </a:ext>
            </a:extLst>
          </p:cNvPr>
          <p:cNvSpPr>
            <a:spLocks noGrp="1"/>
          </p:cNvSpPr>
          <p:nvPr>
            <p:ph type="title"/>
          </p:nvPr>
        </p:nvSpPr>
        <p:spPr>
          <a:xfrm>
            <a:off x="792000" y="2900859"/>
            <a:ext cx="5652944" cy="1395062"/>
          </a:xfrm>
        </p:spPr>
        <p:txBody>
          <a:bodyPr/>
          <a:lstStyle/>
          <a:p>
            <a:r>
              <a:rPr lang="en-GB" sz="3200" dirty="0"/>
              <a:t>Any questions?</a:t>
            </a:r>
            <a:br>
              <a:rPr lang="en-GB" sz="3200" dirty="0"/>
            </a:br>
            <a:r>
              <a:rPr lang="en-GB" sz="3200" dirty="0"/>
              <a:t>Find out more</a:t>
            </a:r>
          </a:p>
        </p:txBody>
      </p:sp>
      <p:sp>
        <p:nvSpPr>
          <p:cNvPr id="3" name="Text Placeholder 2">
            <a:extLst>
              <a:ext uri="{FF2B5EF4-FFF2-40B4-BE49-F238E27FC236}">
                <a16:creationId xmlns:a16="http://schemas.microsoft.com/office/drawing/2014/main" id="{7BC140BD-0D48-407A-9930-9A92114F2D84}"/>
              </a:ext>
            </a:extLst>
          </p:cNvPr>
          <p:cNvSpPr>
            <a:spLocks noGrp="1"/>
          </p:cNvSpPr>
          <p:nvPr>
            <p:ph type="body" sz="quarter" idx="10"/>
          </p:nvPr>
        </p:nvSpPr>
        <p:spPr>
          <a:xfrm>
            <a:off x="792000" y="4433697"/>
            <a:ext cx="9512060" cy="1590179"/>
          </a:xfrm>
        </p:spPr>
        <p:txBody>
          <a:bodyPr/>
          <a:lstStyle/>
          <a:p>
            <a:r>
              <a:rPr lang="en-GB" sz="2400" dirty="0">
                <a:hlinkClick r:id="rId3"/>
              </a:rPr>
              <a:t>https://www.officeforstudents.org.uk/for-students/study-artificial-intelligence-and-data-science-as-a-postgraduate/</a:t>
            </a:r>
            <a:endParaRPr lang="en-GB" sz="2400" dirty="0"/>
          </a:p>
          <a:p>
            <a:r>
              <a:rPr lang="en-GB" sz="2800" dirty="0"/>
              <a:t>#JoinYourAIFuture</a:t>
            </a:r>
          </a:p>
        </p:txBody>
      </p:sp>
    </p:spTree>
    <p:extLst>
      <p:ext uri="{BB962C8B-B14F-4D97-AF65-F5344CB8AC3E}">
        <p14:creationId xmlns:p14="http://schemas.microsoft.com/office/powerpoint/2010/main" val="4265670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5E8D-1C80-48E6-BEA7-3039CCA8437B}"/>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QUESTIONS TO THE PANEL </a:t>
            </a:r>
            <a:endParaRPr lang="en-GB" dirty="0">
              <a:latin typeface="Calibri Light" panose="020F0302020204030204" pitchFamily="34" charset="0"/>
              <a:cs typeface="Calibri Light" panose="020F0302020204030204" pitchFamily="34" charset="0"/>
            </a:endParaRPr>
          </a:p>
        </p:txBody>
      </p:sp>
      <p:sp>
        <p:nvSpPr>
          <p:cNvPr id="3" name="Text Placeholder 2">
            <a:extLst>
              <a:ext uri="{FF2B5EF4-FFF2-40B4-BE49-F238E27FC236}">
                <a16:creationId xmlns:a16="http://schemas.microsoft.com/office/drawing/2014/main" id="{E2519F85-1990-4289-B751-74E142A8EDD1}"/>
              </a:ext>
            </a:extLst>
          </p:cNvPr>
          <p:cNvSpPr>
            <a:spLocks noGrp="1"/>
          </p:cNvSpPr>
          <p:nvPr>
            <p:ph type="body" idx="1"/>
          </p:nvPr>
        </p:nvSpPr>
        <p:spPr/>
        <p:txBody>
          <a:bodyPr/>
          <a:lstStyle/>
          <a:p>
            <a:pPr marL="137160" indent="0">
              <a:buNone/>
            </a:pPr>
            <a:r>
              <a:rPr lang="en-US" sz="2400" b="1" dirty="0">
                <a:solidFill>
                  <a:schemeClr val="tx1"/>
                </a:solidFill>
                <a:latin typeface="Calibri Light" panose="020F0302020204030204" pitchFamily="34" charset="0"/>
                <a:cs typeface="Calibri Light" panose="020F0302020204030204" pitchFamily="34" charset="0"/>
              </a:rPr>
              <a:t>Please use the chat function to ask your questions to the panel.</a:t>
            </a:r>
          </a:p>
          <a:p>
            <a:pPr marL="137160" indent="0">
              <a:buNone/>
            </a:pPr>
            <a:r>
              <a:rPr lang="en-US" sz="1600" b="1" dirty="0">
                <a:solidFill>
                  <a:schemeClr val="tx1"/>
                </a:solidFill>
                <a:latin typeface="Calibri Light" panose="020F0302020204030204" pitchFamily="34" charset="0"/>
                <a:cs typeface="Calibri Light" panose="020F0302020204030204" pitchFamily="34" charset="0"/>
              </a:rPr>
              <a:t>Our panel consists of: </a:t>
            </a:r>
          </a:p>
          <a:p>
            <a:pPr marL="0" indent="0">
              <a:lnSpc>
                <a:spcPct val="80000"/>
              </a:lnSpc>
              <a:buSzPts val="1332"/>
              <a:buNone/>
            </a:pPr>
            <a:r>
              <a:rPr lang="en-US" sz="1200" dirty="0">
                <a:solidFill>
                  <a:schemeClr val="bg1"/>
                </a:solidFill>
                <a:latin typeface="Calibri" panose="020F0502020204030204" pitchFamily="34" charset="0"/>
                <a:cs typeface="Calibri" panose="020F0502020204030204" pitchFamily="34" charset="0"/>
              </a:rPr>
              <a:t>a		FHEA</a:t>
            </a:r>
          </a:p>
          <a:p>
            <a:pPr marL="457200" lvl="1" indent="0">
              <a:lnSpc>
                <a:spcPct val="80000"/>
              </a:lnSpc>
              <a:buSzPts val="1332"/>
            </a:pPr>
            <a:r>
              <a:rPr lang="en-US" sz="1400" dirty="0">
                <a:solidFill>
                  <a:schemeClr val="tx1"/>
                </a:solidFill>
                <a:latin typeface="Calibri" panose="020F0502020204030204" pitchFamily="34" charset="0"/>
                <a:cs typeface="Calibri" panose="020F0502020204030204" pitchFamily="34" charset="0"/>
              </a:rPr>
              <a:t>Dr Zoe Baker		</a:t>
            </a:r>
          </a:p>
          <a:p>
            <a:pPr marL="457200" lvl="1" indent="0">
              <a:lnSpc>
                <a:spcPct val="80000"/>
              </a:lnSpc>
              <a:buSzPts val="1332"/>
            </a:pPr>
            <a:r>
              <a:rPr lang="en-US" sz="1400" dirty="0">
                <a:solidFill>
                  <a:schemeClr val="tx1"/>
                </a:solidFill>
                <a:latin typeface="Calibri" panose="020F0502020204030204" pitchFamily="34" charset="0"/>
                <a:cs typeface="Calibri" panose="020F0502020204030204" pitchFamily="34" charset="0"/>
              </a:rPr>
              <a:t>Helen </a:t>
            </a:r>
            <a:r>
              <a:rPr lang="en-US" sz="1400" dirty="0" err="1">
                <a:solidFill>
                  <a:schemeClr val="tx1"/>
                </a:solidFill>
                <a:latin typeface="Calibri" panose="020F0502020204030204" pitchFamily="34" charset="0"/>
                <a:cs typeface="Calibri" panose="020F0502020204030204" pitchFamily="34" charset="0"/>
              </a:rPr>
              <a:t>Embleton</a:t>
            </a:r>
            <a:r>
              <a:rPr lang="en-US" sz="1400"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Postgraduate Conversion Course Manager, Office for Students</a:t>
            </a:r>
          </a:p>
        </p:txBody>
      </p:sp>
      <p:pic>
        <p:nvPicPr>
          <p:cNvPr id="5" name="Picture 4">
            <a:extLst>
              <a:ext uri="{FF2B5EF4-FFF2-40B4-BE49-F238E27FC236}">
                <a16:creationId xmlns:a16="http://schemas.microsoft.com/office/drawing/2014/main" id="{58FDC6AD-4EE3-4E12-AAFB-9E322AD934A4}"/>
              </a:ext>
            </a:extLst>
          </p:cNvPr>
          <p:cNvPicPr>
            <a:picLocks noChangeAspect="1"/>
          </p:cNvPicPr>
          <p:nvPr/>
        </p:nvPicPr>
        <p:blipFill>
          <a:blip r:embed="rId2"/>
          <a:stretch>
            <a:fillRect/>
          </a:stretch>
        </p:blipFill>
        <p:spPr>
          <a:xfrm>
            <a:off x="8257308" y="610154"/>
            <a:ext cx="2043083" cy="919387"/>
          </a:xfrm>
          <a:prstGeom prst="rect">
            <a:avLst/>
          </a:prstGeom>
        </p:spPr>
      </p:pic>
    </p:spTree>
    <p:extLst>
      <p:ext uri="{BB962C8B-B14F-4D97-AF65-F5344CB8AC3E}">
        <p14:creationId xmlns:p14="http://schemas.microsoft.com/office/powerpoint/2010/main" val="284329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GB" dirty="0">
                <a:latin typeface="Calibri Light" panose="020F0302020204030204" pitchFamily="34" charset="0"/>
                <a:cs typeface="Calibri Light" panose="020F0302020204030204" pitchFamily="34" charset="0"/>
              </a:rPr>
              <a:t>Webinar Etiquette</a:t>
            </a:r>
            <a:endParaRPr dirty="0">
              <a:latin typeface="Calibri Light" panose="020F0302020204030204" pitchFamily="34" charset="0"/>
              <a:cs typeface="Calibri Light" panose="020F0302020204030204" pitchFamily="34" charset="0"/>
            </a:endParaRPr>
          </a:p>
        </p:txBody>
      </p:sp>
      <p:sp>
        <p:nvSpPr>
          <p:cNvPr id="257" name="Google Shape;257;p20"/>
          <p:cNvSpPr txBox="1">
            <a:spLocks noGrp="1"/>
          </p:cNvSpPr>
          <p:nvPr>
            <p:ph type="body" idx="1"/>
          </p:nvPr>
        </p:nvSpPr>
        <p:spPr>
          <a:xfrm>
            <a:off x="826043" y="2884854"/>
            <a:ext cx="10271726" cy="3416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GB" sz="2000" b="1" dirty="0">
                <a:latin typeface="Calibri Light" panose="020F0302020204030204" pitchFamily="34" charset="0"/>
                <a:ea typeface="Calibri"/>
                <a:cs typeface="Calibri Light" panose="020F0302020204030204" pitchFamily="34" charset="0"/>
                <a:sym typeface="Calibri"/>
              </a:rPr>
              <a:t>For all attendees to have equal access to our slides and speakers please ensure that all videos and microphones are off and muted throughout the webinar.</a:t>
            </a:r>
            <a:endParaRPr b="1" dirty="0">
              <a:latin typeface="Calibri Light" panose="020F0302020204030204" pitchFamily="34" charset="0"/>
              <a:cs typeface="Calibri Light" panose="020F0302020204030204" pitchFamily="34" charset="0"/>
            </a:endParaRPr>
          </a:p>
          <a:p>
            <a:pPr marL="342900" lvl="0" indent="-342900" algn="l" rtl="0">
              <a:spcBef>
                <a:spcPts val="1000"/>
              </a:spcBef>
              <a:spcAft>
                <a:spcPts val="0"/>
              </a:spcAft>
              <a:buSzPts val="1600"/>
              <a:buChar char="►"/>
            </a:pPr>
            <a:r>
              <a:rPr lang="en-GB" sz="2000" b="1" dirty="0">
                <a:latin typeface="Calibri Light" panose="020F0302020204030204" pitchFamily="34" charset="0"/>
                <a:ea typeface="Calibri"/>
                <a:cs typeface="Calibri Light" panose="020F0302020204030204" pitchFamily="34" charset="0"/>
                <a:sym typeface="Calibri"/>
              </a:rPr>
              <a:t>Please be aware that we will be recording this webinar and sharing the recording on our website following the event.</a:t>
            </a:r>
            <a:endParaRPr b="1" dirty="0">
              <a:latin typeface="Calibri Light" panose="020F0302020204030204" pitchFamily="34" charset="0"/>
              <a:cs typeface="Calibri Light" panose="020F0302020204030204" pitchFamily="34" charset="0"/>
            </a:endParaRPr>
          </a:p>
          <a:p>
            <a:pPr marL="342900" lvl="0" indent="-342900" algn="l" rtl="0">
              <a:spcBef>
                <a:spcPts val="1000"/>
              </a:spcBef>
              <a:spcAft>
                <a:spcPts val="0"/>
              </a:spcAft>
              <a:buSzPts val="1600"/>
              <a:buChar char="►"/>
            </a:pPr>
            <a:r>
              <a:rPr lang="en-GB" sz="2000" b="1" dirty="0">
                <a:latin typeface="Calibri Light" panose="020F0302020204030204" pitchFamily="34" charset="0"/>
                <a:ea typeface="Calibri"/>
                <a:cs typeface="Calibri Light" panose="020F0302020204030204" pitchFamily="34" charset="0"/>
                <a:sym typeface="Calibri"/>
              </a:rPr>
              <a:t>There will be time at the end of today's webinar for questions so please use the chat function to ask your questions as they arise. We kindly ask that you do not respond to questions within the chat function.</a:t>
            </a:r>
            <a:endParaRPr b="1" dirty="0">
              <a:latin typeface="Calibri Light" panose="020F0302020204030204" pitchFamily="34" charset="0"/>
              <a:cs typeface="Calibri Light" panose="020F0302020204030204" pitchFamily="34" charset="0"/>
            </a:endParaRPr>
          </a:p>
          <a:p>
            <a:pPr marL="342900" lvl="0" indent="-342900" algn="l" rtl="0">
              <a:spcBef>
                <a:spcPts val="1000"/>
              </a:spcBef>
              <a:spcAft>
                <a:spcPts val="0"/>
              </a:spcAft>
              <a:buSzPts val="1600"/>
              <a:buChar char="►"/>
            </a:pPr>
            <a:r>
              <a:rPr lang="en-GB" sz="2000" b="1" dirty="0">
                <a:latin typeface="Calibri Light" panose="020F0302020204030204" pitchFamily="34" charset="0"/>
                <a:ea typeface="Calibri"/>
                <a:cs typeface="Calibri Light" panose="020F0302020204030204" pitchFamily="34" charset="0"/>
                <a:sym typeface="Calibri"/>
              </a:rPr>
              <a:t>We will be sending out slides, along with any questions and answers following the webinar.</a:t>
            </a:r>
            <a:r>
              <a:rPr lang="en-GB" sz="2000" dirty="0">
                <a:latin typeface="Calibri"/>
                <a:ea typeface="Calibri"/>
                <a:cs typeface="Calibri"/>
                <a:sym typeface="Calibri"/>
              </a:rPr>
              <a:t> </a:t>
            </a:r>
            <a:endParaRPr dirty="0"/>
          </a:p>
          <a:p>
            <a:pPr marL="342900" lvl="0" indent="-251459" algn="l" rtl="0">
              <a:spcBef>
                <a:spcPts val="1000"/>
              </a:spcBef>
              <a:spcAft>
                <a:spcPts val="0"/>
              </a:spcAft>
              <a:buSzPts val="1440"/>
              <a:buNone/>
            </a:pPr>
            <a:endParaRPr dirty="0"/>
          </a:p>
        </p:txBody>
      </p:sp>
      <p:pic>
        <p:nvPicPr>
          <p:cNvPr id="5" name="Picture 4">
            <a:extLst>
              <a:ext uri="{FF2B5EF4-FFF2-40B4-BE49-F238E27FC236}">
                <a16:creationId xmlns:a16="http://schemas.microsoft.com/office/drawing/2014/main" id="{1E702522-B206-4A2F-AC1D-5F267A9C047B}"/>
              </a:ext>
            </a:extLst>
          </p:cNvPr>
          <p:cNvPicPr>
            <a:picLocks noChangeAspect="1"/>
          </p:cNvPicPr>
          <p:nvPr/>
        </p:nvPicPr>
        <p:blipFill>
          <a:blip r:embed="rId3"/>
          <a:stretch>
            <a:fillRect/>
          </a:stretch>
        </p:blipFill>
        <p:spPr>
          <a:xfrm>
            <a:off x="8257308" y="610154"/>
            <a:ext cx="2043083" cy="9193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FF7C-61E0-425D-BA5F-C382598E0ADC}"/>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Future Webinars</a:t>
            </a:r>
            <a:endParaRPr lang="en-GB" dirty="0">
              <a:latin typeface="Calibri Light" panose="020F0302020204030204" pitchFamily="34" charset="0"/>
              <a:cs typeface="Calibri Light" panose="020F0302020204030204" pitchFamily="34" charset="0"/>
            </a:endParaRPr>
          </a:p>
        </p:txBody>
      </p:sp>
      <p:sp>
        <p:nvSpPr>
          <p:cNvPr id="3" name="Text Placeholder 2">
            <a:extLst>
              <a:ext uri="{FF2B5EF4-FFF2-40B4-BE49-F238E27FC236}">
                <a16:creationId xmlns:a16="http://schemas.microsoft.com/office/drawing/2014/main" id="{33B56CC3-04F4-4C64-8FED-8CFFA5EEF423}"/>
              </a:ext>
            </a:extLst>
          </p:cNvPr>
          <p:cNvSpPr>
            <a:spLocks noGrp="1"/>
          </p:cNvSpPr>
          <p:nvPr>
            <p:ph type="body" idx="1"/>
          </p:nvPr>
        </p:nvSpPr>
        <p:spPr/>
        <p:txBody>
          <a:bodyPr/>
          <a:lstStyle/>
          <a:p>
            <a:pPr marL="137160" indent="0">
              <a:buNone/>
            </a:pPr>
            <a:r>
              <a:rPr lang="en-US" b="1" dirty="0">
                <a:latin typeface="Calibri Light" panose="020F0302020204030204" pitchFamily="34" charset="0"/>
                <a:cs typeface="Calibri Light" panose="020F0302020204030204" pitchFamily="34" charset="0"/>
              </a:rPr>
              <a:t>We will be offering Bi-Monthly Webinars over the academic year. We will share details via our newsletters, Twitter, Bulletins and our website: </a:t>
            </a:r>
            <a:r>
              <a:rPr lang="en-US" b="1" dirty="0">
                <a:latin typeface="Calibri Light" panose="020F0302020204030204" pitchFamily="34" charset="0"/>
                <a:cs typeface="Calibri Light" panose="020F0302020204030204" pitchFamily="34" charset="0"/>
                <a:hlinkClick r:id="rId2"/>
              </a:rPr>
              <a:t>https://nnecl.org/resources/nnecl-webinar-series-open-for-bo?topic=guides-and-toolkits</a:t>
            </a:r>
            <a:r>
              <a:rPr lang="en-US" b="1" dirty="0">
                <a:latin typeface="Calibri Light" panose="020F0302020204030204" pitchFamily="34" charset="0"/>
                <a:cs typeface="Calibri Light" panose="020F0302020204030204" pitchFamily="34" charset="0"/>
              </a:rPr>
              <a:t> </a:t>
            </a:r>
          </a:p>
          <a:p>
            <a:pPr marL="137160" indent="0">
              <a:buNone/>
            </a:pPr>
            <a:endParaRPr lang="en-US" b="1" dirty="0">
              <a:latin typeface="Calibri Light" panose="020F0302020204030204" pitchFamily="34" charset="0"/>
              <a:cs typeface="Calibri Light" panose="020F0302020204030204" pitchFamily="34" charset="0"/>
            </a:endParaRPr>
          </a:p>
          <a:p>
            <a:pPr marL="137160" indent="0">
              <a:buNone/>
            </a:pPr>
            <a:endParaRPr lang="en-US" b="1"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E565A748-8AD8-42D5-A741-48C51E0D177A}"/>
              </a:ext>
            </a:extLst>
          </p:cNvPr>
          <p:cNvPicPr>
            <a:picLocks noChangeAspect="1"/>
          </p:cNvPicPr>
          <p:nvPr/>
        </p:nvPicPr>
        <p:blipFill>
          <a:blip r:embed="rId3"/>
          <a:stretch>
            <a:fillRect/>
          </a:stretch>
        </p:blipFill>
        <p:spPr>
          <a:xfrm>
            <a:off x="8257308" y="610154"/>
            <a:ext cx="2043083" cy="919387"/>
          </a:xfrm>
          <a:prstGeom prst="rect">
            <a:avLst/>
          </a:prstGeom>
        </p:spPr>
      </p:pic>
    </p:spTree>
    <p:extLst>
      <p:ext uri="{BB962C8B-B14F-4D97-AF65-F5344CB8AC3E}">
        <p14:creationId xmlns:p14="http://schemas.microsoft.com/office/powerpoint/2010/main" val="3075846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GB" dirty="0">
                <a:latin typeface="Calibri Light" panose="020F0302020204030204" pitchFamily="34" charset="0"/>
                <a:cs typeface="Calibri Light" panose="020F0302020204030204" pitchFamily="34" charset="0"/>
              </a:rPr>
              <a:t>Thank you</a:t>
            </a:r>
            <a:endParaRPr dirty="0">
              <a:latin typeface="Calibri Light" panose="020F0302020204030204" pitchFamily="34" charset="0"/>
              <a:cs typeface="Calibri Light" panose="020F0302020204030204" pitchFamily="34" charset="0"/>
            </a:endParaRPr>
          </a:p>
        </p:txBody>
      </p:sp>
      <p:sp>
        <p:nvSpPr>
          <p:cNvPr id="323" name="Google Shape;323;p29"/>
          <p:cNvSpPr txBox="1">
            <a:spLocks noGrp="1"/>
          </p:cNvSpPr>
          <p:nvPr>
            <p:ph type="body" idx="1"/>
          </p:nvPr>
        </p:nvSpPr>
        <p:spPr>
          <a:xfrm>
            <a:off x="1005485" y="2735385"/>
            <a:ext cx="10222292" cy="3416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Char char="►"/>
            </a:pPr>
            <a:r>
              <a:rPr lang="en-GB" sz="2400" dirty="0">
                <a:latin typeface="Calibri Light" panose="020F0302020204030204" pitchFamily="34" charset="0"/>
                <a:ea typeface="Calibri"/>
                <a:cs typeface="Calibri Light" panose="020F0302020204030204" pitchFamily="34" charset="0"/>
                <a:sym typeface="Calibri"/>
              </a:rPr>
              <a:t>Thank you for attending our webinar, we hope that you have found this session useful and informative. </a:t>
            </a:r>
            <a:endParaRPr dirty="0">
              <a:latin typeface="Calibri Light" panose="020F0302020204030204" pitchFamily="34" charset="0"/>
              <a:cs typeface="Calibri Light" panose="020F0302020204030204" pitchFamily="34" charset="0"/>
            </a:endParaRPr>
          </a:p>
          <a:p>
            <a:pPr marL="342900" lvl="0" indent="-342900" algn="l" rtl="0">
              <a:spcBef>
                <a:spcPts val="1000"/>
              </a:spcBef>
              <a:spcAft>
                <a:spcPts val="0"/>
              </a:spcAft>
              <a:buSzPts val="1920"/>
              <a:buChar char="►"/>
            </a:pPr>
            <a:r>
              <a:rPr lang="en-GB" sz="2400" dirty="0">
                <a:latin typeface="Calibri Light" panose="020F0302020204030204" pitchFamily="34" charset="0"/>
                <a:ea typeface="Calibri"/>
                <a:cs typeface="Calibri Light" panose="020F0302020204030204" pitchFamily="34" charset="0"/>
                <a:sym typeface="Calibri"/>
              </a:rPr>
              <a:t> NNECL very much values any feedback and input from our network, so please do contact us with anything: </a:t>
            </a:r>
            <a:r>
              <a:rPr lang="en-GB" sz="2400" u="sng" dirty="0">
                <a:solidFill>
                  <a:schemeClr val="hlink"/>
                </a:solidFill>
                <a:latin typeface="Calibri Light" panose="020F0302020204030204" pitchFamily="34" charset="0"/>
                <a:ea typeface="Calibri"/>
                <a:cs typeface="Calibri Light" panose="020F0302020204030204" pitchFamily="34" charset="0"/>
                <a:sym typeface="Calibri"/>
                <a:hlinkClick r:id="rId3"/>
              </a:rPr>
              <a:t>info@nnecl.org</a:t>
            </a:r>
            <a:r>
              <a:rPr lang="en-GB" sz="2400" dirty="0">
                <a:latin typeface="Calibri Light" panose="020F0302020204030204" pitchFamily="34" charset="0"/>
                <a:ea typeface="Calibri"/>
                <a:cs typeface="Calibri Light" panose="020F0302020204030204" pitchFamily="34" charset="0"/>
                <a:sym typeface="Calibri"/>
              </a:rPr>
              <a:t> </a:t>
            </a:r>
          </a:p>
          <a:p>
            <a:pPr marL="342900" lvl="0" indent="-342900">
              <a:buSzPts val="1920"/>
            </a:pPr>
            <a:r>
              <a:rPr lang="en-GB" sz="2400" dirty="0">
                <a:latin typeface="Calibri Light" panose="020F0302020204030204" pitchFamily="34" charset="0"/>
                <a:cs typeface="Calibri Light" panose="020F0302020204030204" pitchFamily="34" charset="0"/>
                <a:sym typeface="Calibri"/>
              </a:rPr>
              <a:t>Become a NNECL member for 2020/21 </a:t>
            </a:r>
            <a:r>
              <a:rPr lang="en-GB" sz="2400" dirty="0">
                <a:latin typeface="Calibri Light" panose="020F0302020204030204" pitchFamily="34" charset="0"/>
                <a:cs typeface="Calibri Light" panose="020F0302020204030204" pitchFamily="34" charset="0"/>
                <a:sym typeface="Calibri"/>
                <a:hlinkClick r:id="rId4"/>
              </a:rPr>
              <a:t>NNECL MEMBERSHIP</a:t>
            </a:r>
            <a:endParaRPr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C7687998-9B47-42C2-B8F7-B646765AF9D3}"/>
              </a:ext>
            </a:extLst>
          </p:cNvPr>
          <p:cNvPicPr>
            <a:picLocks noChangeAspect="1"/>
          </p:cNvPicPr>
          <p:nvPr/>
        </p:nvPicPr>
        <p:blipFill>
          <a:blip r:embed="rId5"/>
          <a:stretch>
            <a:fillRect/>
          </a:stretch>
        </p:blipFill>
        <p:spPr>
          <a:xfrm>
            <a:off x="8257308" y="610154"/>
            <a:ext cx="2043083" cy="9193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GB" dirty="0">
                <a:latin typeface="Calibri Light" panose="020F0302020204030204" pitchFamily="34" charset="0"/>
                <a:cs typeface="Calibri Light" panose="020F0302020204030204" pitchFamily="34" charset="0"/>
              </a:rPr>
              <a:t>Programme</a:t>
            </a:r>
            <a:endParaRPr dirty="0">
              <a:latin typeface="Calibri Light" panose="020F0302020204030204" pitchFamily="34" charset="0"/>
              <a:cs typeface="Calibri Light" panose="020F0302020204030204" pitchFamily="34" charset="0"/>
            </a:endParaRPr>
          </a:p>
        </p:txBody>
      </p:sp>
      <p:sp>
        <p:nvSpPr>
          <p:cNvPr id="264" name="Google Shape;264;p21"/>
          <p:cNvSpPr txBox="1">
            <a:spLocks noGrp="1"/>
          </p:cNvSpPr>
          <p:nvPr>
            <p:ph type="body" idx="1"/>
          </p:nvPr>
        </p:nvSpPr>
        <p:spPr>
          <a:xfrm>
            <a:off x="1154954" y="2576867"/>
            <a:ext cx="8825659" cy="3416300"/>
          </a:xfrm>
          <a:prstGeom prst="rect">
            <a:avLst/>
          </a:prstGeom>
          <a:noFill/>
          <a:ln>
            <a:noFill/>
          </a:ln>
        </p:spPr>
        <p:txBody>
          <a:bodyPr spcFirstLastPara="1" wrap="square" lIns="91425" tIns="45700" rIns="91425" bIns="45700" anchor="t" anchorCtr="0">
            <a:noAutofit/>
          </a:bodyPr>
          <a:lstStyle/>
          <a:p>
            <a:pPr marL="342900" lvl="0" indent="-251459" algn="l" rtl="0">
              <a:spcBef>
                <a:spcPts val="0"/>
              </a:spcBef>
              <a:spcAft>
                <a:spcPts val="0"/>
              </a:spcAft>
              <a:buSzPts val="1440"/>
              <a:buNone/>
            </a:pPr>
            <a:endParaRPr dirty="0"/>
          </a:p>
          <a:p>
            <a:pPr marL="171450" lvl="0" indent="-171450">
              <a:buSzPts val="1920"/>
              <a:buFont typeface="Wingdings" panose="05000000000000000000" pitchFamily="2" charset="2"/>
              <a:buChar char="Ø"/>
            </a:pPr>
            <a:r>
              <a:rPr lang="en-US" sz="1600" b="1" dirty="0">
                <a:solidFill>
                  <a:schemeClr val="tx1"/>
                </a:solidFill>
                <a:latin typeface="Calibri" panose="020F0502020204030204" pitchFamily="34" charset="0"/>
                <a:cs typeface="Calibri" panose="020F0502020204030204" pitchFamily="34" charset="0"/>
              </a:rPr>
              <a:t>Welcome, introduction and background- </a:t>
            </a:r>
            <a:r>
              <a:rPr lang="en-US" sz="1600" dirty="0">
                <a:solidFill>
                  <a:schemeClr val="tx1"/>
                </a:solidFill>
                <a:latin typeface="Calibri" panose="020F0502020204030204" pitchFamily="34" charset="0"/>
                <a:cs typeface="Calibri" panose="020F0502020204030204" pitchFamily="34" charset="0"/>
              </a:rPr>
              <a:t>Patricia Ambrose, NNECL</a:t>
            </a:r>
          </a:p>
          <a:p>
            <a:pPr marL="171450" lvl="0" indent="-171450">
              <a:buSzPts val="192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Graduate outcomes for care-experienced students: What we know, and what is left to uncover</a:t>
            </a:r>
            <a:r>
              <a:rPr lang="en-US" sz="1600" dirty="0">
                <a:solidFill>
                  <a:schemeClr val="tx1"/>
                </a:solidFill>
                <a:latin typeface="Calibri" panose="020F0502020204030204" pitchFamily="34" charset="0"/>
                <a:cs typeface="Calibri" panose="020F0502020204030204" pitchFamily="34" charset="0"/>
              </a:rPr>
              <a:t>– Dr Zoe Baker, </a:t>
            </a:r>
          </a:p>
          <a:p>
            <a:pPr marL="171450" lvl="0" indent="-171450">
              <a:buSzPts val="192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a:t>
            </a:r>
            <a:r>
              <a:rPr lang="en-US" sz="1600" b="1" dirty="0" err="1">
                <a:latin typeface="Calibri" panose="020F0502020204030204" pitchFamily="34" charset="0"/>
                <a:cs typeface="Calibri" panose="020F0502020204030204" pitchFamily="34" charset="0"/>
              </a:rPr>
              <a:t>JoinYourAIFuture</a:t>
            </a:r>
            <a:r>
              <a:rPr lang="en-US" sz="1600" b="1" dirty="0">
                <a:latin typeface="Calibri" panose="020F0502020204030204" pitchFamily="34" charset="0"/>
                <a:cs typeface="Calibri" panose="020F0502020204030204" pitchFamily="34" charset="0"/>
              </a:rPr>
              <a:t> – Scholarships for care experience students to study AI and Data Science </a:t>
            </a:r>
            <a:r>
              <a:rPr lang="en-US" sz="1600" dirty="0">
                <a:solidFill>
                  <a:schemeClr val="tx1"/>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Postgraduate Conversion Course Manager, Helen </a:t>
            </a:r>
            <a:r>
              <a:rPr lang="en-US" sz="1600" dirty="0" err="1">
                <a:latin typeface="Calibri" panose="020F0502020204030204" pitchFamily="34" charset="0"/>
                <a:cs typeface="Calibri" panose="020F0502020204030204" pitchFamily="34" charset="0"/>
              </a:rPr>
              <a:t>Embleton</a:t>
            </a:r>
            <a:r>
              <a:rPr lang="en-US" sz="1600" dirty="0">
                <a:latin typeface="Calibri" panose="020F0502020204030204" pitchFamily="34" charset="0"/>
                <a:cs typeface="Calibri" panose="020F0502020204030204" pitchFamily="34" charset="0"/>
              </a:rPr>
              <a:t>, Office for Students</a:t>
            </a:r>
          </a:p>
          <a:p>
            <a:pPr marL="171450" lvl="0" indent="-171450">
              <a:buSzPts val="1920"/>
              <a:buFont typeface="Wingdings" panose="05000000000000000000" pitchFamily="2" charset="2"/>
              <a:buChar char="Ø"/>
            </a:pPr>
            <a:endParaRPr lang="en-US" sz="1400" b="1" dirty="0">
              <a:solidFill>
                <a:schemeClr val="tx1"/>
              </a:solidFill>
              <a:latin typeface="Calibri" panose="020F0502020204030204" pitchFamily="34" charset="0"/>
              <a:cs typeface="Calibri" panose="020F0502020204030204" pitchFamily="34" charset="0"/>
            </a:endParaRPr>
          </a:p>
          <a:p>
            <a:pPr marL="171450" lvl="0" indent="-171450">
              <a:buSzPts val="1920"/>
              <a:buFont typeface="Wingdings" panose="05000000000000000000" pitchFamily="2" charset="2"/>
              <a:buChar char="Ø"/>
            </a:pPr>
            <a:endParaRPr lang="en-US" sz="1400" b="1" dirty="0">
              <a:solidFill>
                <a:schemeClr val="tx1"/>
              </a:solidFill>
              <a:latin typeface="Calibri" panose="020F0502020204030204" pitchFamily="34" charset="0"/>
              <a:cs typeface="Calibri" panose="020F0502020204030204" pitchFamily="34" charset="0"/>
            </a:endParaRPr>
          </a:p>
          <a:p>
            <a:pPr marL="171450" lvl="0" indent="-171450">
              <a:buSzPts val="1920"/>
              <a:buFont typeface="Wingdings" panose="05000000000000000000" pitchFamily="2" charset="2"/>
              <a:buChar char="Ø"/>
            </a:pPr>
            <a:endParaRPr lang="en-US" sz="14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57B119C-6453-494E-B224-44CB02EC9E60}"/>
              </a:ext>
            </a:extLst>
          </p:cNvPr>
          <p:cNvPicPr>
            <a:picLocks noChangeAspect="1"/>
          </p:cNvPicPr>
          <p:nvPr/>
        </p:nvPicPr>
        <p:blipFill>
          <a:blip r:embed="rId3"/>
          <a:stretch>
            <a:fillRect/>
          </a:stretch>
        </p:blipFill>
        <p:spPr>
          <a:xfrm>
            <a:off x="8257308" y="610154"/>
            <a:ext cx="2043083" cy="9193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3"/>
          <p:cNvSpPr txBox="1">
            <a:spLocks noGrp="1"/>
          </p:cNvSpPr>
          <p:nvPr>
            <p:ph type="title"/>
          </p:nvPr>
        </p:nvSpPr>
        <p:spPr>
          <a:xfrm>
            <a:off x="1216738" y="922182"/>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dirty="0">
                <a:latin typeface="Calibri Light" panose="020F0302020204030204" pitchFamily="34" charset="0"/>
                <a:cs typeface="Calibri Light" panose="020F0302020204030204" pitchFamily="34" charset="0"/>
              </a:rPr>
              <a:t>Introduction &amp; background</a:t>
            </a:r>
            <a:endParaRPr dirty="0">
              <a:latin typeface="Calibri Light" panose="020F0302020204030204" pitchFamily="34" charset="0"/>
              <a:cs typeface="Calibri Light" panose="020F0302020204030204" pitchFamily="34" charset="0"/>
            </a:endParaRPr>
          </a:p>
        </p:txBody>
      </p:sp>
      <p:sp>
        <p:nvSpPr>
          <p:cNvPr id="278" name="Google Shape;278;p23"/>
          <p:cNvSpPr txBox="1">
            <a:spLocks noGrp="1"/>
          </p:cNvSpPr>
          <p:nvPr>
            <p:ph type="body" idx="1"/>
          </p:nvPr>
        </p:nvSpPr>
        <p:spPr>
          <a:xfrm>
            <a:off x="1033727" y="2603500"/>
            <a:ext cx="10159158" cy="3245716"/>
          </a:xfrm>
          <a:prstGeom prst="rect">
            <a:avLst/>
          </a:prstGeom>
          <a:noFill/>
          <a:ln>
            <a:noFill/>
          </a:ln>
        </p:spPr>
        <p:txBody>
          <a:bodyPr spcFirstLastPara="1" wrap="square" lIns="91425" tIns="45700" rIns="91425" bIns="45700" anchor="t" anchorCtr="0">
            <a:noAutofit/>
          </a:bodyPr>
          <a:lstStyle/>
          <a:p>
            <a:pPr marL="367030" indent="-285750">
              <a:buSzPts val="1280"/>
              <a:buFont typeface="Wingdings" panose="05000000000000000000" pitchFamily="2" charset="2"/>
              <a:buChar char="Ø"/>
            </a:pPr>
            <a:r>
              <a:rPr lang="en-GB" dirty="0">
                <a:latin typeface="Calibri" panose="020F0502020204030204" pitchFamily="34" charset="0"/>
                <a:cs typeface="Calibri" panose="020F0502020204030204" pitchFamily="34" charset="0"/>
              </a:rPr>
              <a:t>This area of research and practice is of growing importance as the focus begins to shift beyond access to progression and success</a:t>
            </a:r>
          </a:p>
          <a:p>
            <a:pPr marL="367030" indent="-285750">
              <a:buSzPts val="1280"/>
              <a:buFont typeface="Wingdings" panose="05000000000000000000" pitchFamily="2" charset="2"/>
              <a:buChar char="Ø"/>
            </a:pPr>
            <a:r>
              <a:rPr lang="en-GB" dirty="0">
                <a:latin typeface="Calibri" panose="020F0502020204030204" pitchFamily="34" charset="0"/>
                <a:cs typeface="Calibri" panose="020F0502020204030204" pitchFamily="34" charset="0"/>
              </a:rPr>
              <a:t>NNECL’s feasibility study for </a:t>
            </a:r>
            <a:r>
              <a:rPr lang="en-GB" dirty="0" err="1">
                <a:latin typeface="Calibri" panose="020F0502020204030204" pitchFamily="34" charset="0"/>
                <a:cs typeface="Calibri" panose="020F0502020204030204" pitchFamily="34" charset="0"/>
              </a:rPr>
              <a:t>OfS</a:t>
            </a:r>
            <a:r>
              <a:rPr lang="en-GB" dirty="0">
                <a:latin typeface="Calibri" panose="020F0502020204030204" pitchFamily="34" charset="0"/>
                <a:cs typeface="Calibri" panose="020F0502020204030204" pitchFamily="34" charset="0"/>
              </a:rPr>
              <a:t> highlighted the importance of dedicated and consistent careers support throughout the care experienced student lifecycle and post-graduation</a:t>
            </a:r>
          </a:p>
          <a:p>
            <a:pPr marL="367030" indent="-285750">
              <a:buSzPts val="1280"/>
              <a:buFont typeface="Wingdings" panose="05000000000000000000" pitchFamily="2" charset="2"/>
              <a:buChar char="Ø"/>
            </a:pPr>
            <a:r>
              <a:rPr lang="en-GB" dirty="0">
                <a:latin typeface="Calibri" panose="020F0502020204030204" pitchFamily="34" charset="0"/>
                <a:cs typeface="Calibri" panose="020F0502020204030204" pitchFamily="34" charset="0"/>
              </a:rPr>
              <a:t>According to Propel website data, careers advice and support after graduation is the most cited support offered by just under 70% of providers</a:t>
            </a:r>
          </a:p>
          <a:p>
            <a:pPr marL="367030" indent="-285750">
              <a:buSzPts val="1280"/>
              <a:buFont typeface="Wingdings" panose="05000000000000000000" pitchFamily="2" charset="2"/>
              <a:buChar char="Ø"/>
            </a:pPr>
            <a:r>
              <a:rPr lang="en-GB" dirty="0">
                <a:latin typeface="Calibri" panose="020F0502020204030204" pitchFamily="34" charset="0"/>
                <a:cs typeface="Calibri" panose="020F0502020204030204" pitchFamily="34" charset="0"/>
              </a:rPr>
              <a:t>Aware of other research and activities in this area and we plan to feature some further work on this topic at a future webinar</a:t>
            </a:r>
            <a:endParaRPr dirty="0">
              <a:latin typeface="Calibri" panose="020F0502020204030204" pitchFamily="34" charset="0"/>
              <a:cs typeface="Calibri" panose="020F0502020204030204" pitchFamily="34" charset="0"/>
            </a:endParaRPr>
          </a:p>
          <a:p>
            <a:pPr marL="377191" indent="-285750"/>
            <a:endParaRPr dirty="0"/>
          </a:p>
          <a:p>
            <a:pPr marL="377191" indent="-285750"/>
            <a:endParaRPr dirty="0"/>
          </a:p>
          <a:p>
            <a:pPr marL="377191" indent="-285750"/>
            <a:endParaRPr dirty="0"/>
          </a:p>
          <a:p>
            <a:pPr marL="377191" indent="-285750"/>
            <a:endParaRPr dirty="0"/>
          </a:p>
          <a:p>
            <a:pPr marL="377191" indent="-285750"/>
            <a:endParaRPr dirty="0"/>
          </a:p>
          <a:p>
            <a:pPr marL="377191" indent="-285750"/>
            <a:endParaRPr dirty="0"/>
          </a:p>
        </p:txBody>
      </p:sp>
      <p:pic>
        <p:nvPicPr>
          <p:cNvPr id="5" name="Picture 4">
            <a:extLst>
              <a:ext uri="{FF2B5EF4-FFF2-40B4-BE49-F238E27FC236}">
                <a16:creationId xmlns:a16="http://schemas.microsoft.com/office/drawing/2014/main" id="{3342BEEB-555F-430E-B07E-E9DC2AEB95AB}"/>
              </a:ext>
            </a:extLst>
          </p:cNvPr>
          <p:cNvPicPr>
            <a:picLocks noChangeAspect="1"/>
          </p:cNvPicPr>
          <p:nvPr/>
        </p:nvPicPr>
        <p:blipFill>
          <a:blip r:embed="rId3"/>
          <a:stretch>
            <a:fillRect/>
          </a:stretch>
        </p:blipFill>
        <p:spPr>
          <a:xfrm>
            <a:off x="8257308" y="610154"/>
            <a:ext cx="2043083" cy="9193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528" y="254040"/>
            <a:ext cx="8496944" cy="1932350"/>
          </a:xfrm>
        </p:spPr>
        <p:txBody>
          <a:bodyPr>
            <a:noAutofit/>
          </a:bodyPr>
          <a:lstStyle/>
          <a:p>
            <a:pPr>
              <a:lnSpc>
                <a:spcPct val="115000"/>
              </a:lnSpc>
              <a:spcAft>
                <a:spcPts val="1000"/>
              </a:spcAft>
            </a:pPr>
            <a:r>
              <a:rPr lang="en-GB" sz="3200" b="1" dirty="0">
                <a:latin typeface="Georgia" panose="02040502050405020303" pitchFamily="18" charset="0"/>
                <a:ea typeface="Calibri" panose="020F0502020204030204" pitchFamily="34" charset="0"/>
                <a:cs typeface="Times New Roman" panose="02020603050405020304" pitchFamily="18" charset="0"/>
              </a:rPr>
              <a:t>Graduate outcomes for care-experienced students: What we know, and what is left to uncover</a:t>
            </a:r>
            <a:endParaRPr lang="en-GB" sz="3200" dirty="0">
              <a:latin typeface="Georgia" panose="02040502050405020303" pitchFamily="18" charset="0"/>
              <a:ea typeface="Calibri" panose="020F0502020204030204" pitchFamily="34" charset="0"/>
              <a:cs typeface="Times New Roman" panose="02020603050405020304" pitchFamily="18" charset="0"/>
            </a:endParaRPr>
          </a:p>
        </p:txBody>
      </p:sp>
      <p:sp>
        <p:nvSpPr>
          <p:cNvPr id="3" name="Subtitle 2"/>
          <p:cNvSpPr>
            <a:spLocks noGrp="1"/>
          </p:cNvSpPr>
          <p:nvPr>
            <p:ph type="subTitle" idx="1"/>
          </p:nvPr>
        </p:nvSpPr>
        <p:spPr>
          <a:xfrm>
            <a:off x="2895600" y="2345077"/>
            <a:ext cx="6400800" cy="1752600"/>
          </a:xfrm>
        </p:spPr>
        <p:txBody>
          <a:bodyPr>
            <a:normAutofit/>
          </a:bodyPr>
          <a:lstStyle/>
          <a:p>
            <a:r>
              <a:rPr lang="en-GB" sz="2800" dirty="0"/>
              <a:t>Dr Zoe Baker</a:t>
            </a:r>
          </a:p>
        </p:txBody>
      </p:sp>
      <p:sp>
        <p:nvSpPr>
          <p:cNvPr id="4" name="TextBox 3"/>
          <p:cNvSpPr txBox="1"/>
          <p:nvPr/>
        </p:nvSpPr>
        <p:spPr>
          <a:xfrm>
            <a:off x="9613231" y="6076934"/>
            <a:ext cx="2368061" cy="800219"/>
          </a:xfrm>
          <a:prstGeom prst="rect">
            <a:avLst/>
          </a:prstGeom>
          <a:noFill/>
        </p:spPr>
        <p:txBody>
          <a:bodyPr wrap="square" rtlCol="0">
            <a:spAutoFit/>
          </a:bodyPr>
          <a:lstStyle/>
          <a:p>
            <a:endParaRPr lang="en-GB" dirty="0"/>
          </a:p>
          <a:p>
            <a:r>
              <a:rPr lang="en-GB" sz="2800" dirty="0"/>
              <a:t>@</a:t>
            </a:r>
            <a:r>
              <a:rPr lang="en-GB" sz="2800" dirty="0" err="1"/>
              <a:t>zs_baker</a:t>
            </a:r>
            <a:r>
              <a:rPr lang="en-GB" sz="2800" dirty="0"/>
              <a:t> </a:t>
            </a:r>
          </a:p>
        </p:txBody>
      </p:sp>
      <p:pic>
        <p:nvPicPr>
          <p:cNvPr id="5"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9211" y="6205498"/>
            <a:ext cx="1258996" cy="732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hoto of a group of people at a graduation ceremony throwing their caps into the air.">
            <a:extLst>
              <a:ext uri="{FF2B5EF4-FFF2-40B4-BE49-F238E27FC236}">
                <a16:creationId xmlns:a16="http://schemas.microsoft.com/office/drawing/2014/main" id="{A2A2E972-25EA-4FE6-9E78-8B37026D9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141745"/>
            <a:ext cx="6096000" cy="2428875"/>
          </a:xfrm>
          <a:prstGeom prst="rect">
            <a:avLst/>
          </a:prstGeom>
        </p:spPr>
      </p:pic>
      <p:sp>
        <p:nvSpPr>
          <p:cNvPr id="8" name="TextBox 7">
            <a:extLst>
              <a:ext uri="{FF2B5EF4-FFF2-40B4-BE49-F238E27FC236}">
                <a16:creationId xmlns:a16="http://schemas.microsoft.com/office/drawing/2014/main" id="{2A2B8363-0B67-46F6-A626-8F226D0CC92B}"/>
              </a:ext>
            </a:extLst>
          </p:cNvPr>
          <p:cNvSpPr txBox="1"/>
          <p:nvPr/>
        </p:nvSpPr>
        <p:spPr>
          <a:xfrm>
            <a:off x="7489371" y="5748907"/>
            <a:ext cx="4048913" cy="677108"/>
          </a:xfrm>
          <a:prstGeom prst="rect">
            <a:avLst/>
          </a:prstGeom>
          <a:noFill/>
        </p:spPr>
        <p:txBody>
          <a:bodyPr wrap="square" rtlCol="0">
            <a:spAutoFit/>
          </a:bodyPr>
          <a:lstStyle/>
          <a:p>
            <a:r>
              <a:rPr lang="en-GB" sz="2400" dirty="0">
                <a:hlinkClick r:id="rId5"/>
              </a:rPr>
              <a:t>zoesarahbaker@gmail.com</a:t>
            </a:r>
            <a:endParaRPr lang="en-GB" sz="2400" dirty="0"/>
          </a:p>
          <a:p>
            <a:endParaRPr lang="en-GB" dirty="0"/>
          </a:p>
        </p:txBody>
      </p:sp>
      <p:pic>
        <p:nvPicPr>
          <p:cNvPr id="10" name="Picture 9">
            <a:extLst>
              <a:ext uri="{FF2B5EF4-FFF2-40B4-BE49-F238E27FC236}">
                <a16:creationId xmlns:a16="http://schemas.microsoft.com/office/drawing/2014/main" id="{247EE85F-7F8A-4491-96EC-BB9BCF1D1D0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9529" y="5570620"/>
            <a:ext cx="749333" cy="540925"/>
          </a:xfrm>
          <a:prstGeom prst="rect">
            <a:avLst/>
          </a:prstGeom>
        </p:spPr>
      </p:pic>
    </p:spTree>
    <p:extLst>
      <p:ext uri="{BB962C8B-B14F-4D97-AF65-F5344CB8AC3E}">
        <p14:creationId xmlns:p14="http://schemas.microsoft.com/office/powerpoint/2010/main" val="381362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6022-E7EE-4BCC-AC66-69C4F9884DD1}"/>
              </a:ext>
            </a:extLst>
          </p:cNvPr>
          <p:cNvSpPr>
            <a:spLocks noGrp="1"/>
          </p:cNvSpPr>
          <p:nvPr>
            <p:ph type="title"/>
          </p:nvPr>
        </p:nvSpPr>
        <p:spPr>
          <a:xfrm>
            <a:off x="838200" y="135398"/>
            <a:ext cx="10515600" cy="1325563"/>
          </a:xfrm>
        </p:spPr>
        <p:txBody>
          <a:bodyPr>
            <a:normAutofit/>
          </a:bodyPr>
          <a:lstStyle/>
          <a:p>
            <a:pPr algn="ctr"/>
            <a:r>
              <a:rPr lang="en-GB" sz="3600" b="1" dirty="0">
                <a:latin typeface="Georgia" panose="02040502050405020303" pitchFamily="18" charset="0"/>
              </a:rPr>
              <a:t>Introduction</a:t>
            </a:r>
          </a:p>
        </p:txBody>
      </p:sp>
      <p:sp>
        <p:nvSpPr>
          <p:cNvPr id="3" name="Content Placeholder 2">
            <a:extLst>
              <a:ext uri="{FF2B5EF4-FFF2-40B4-BE49-F238E27FC236}">
                <a16:creationId xmlns:a16="http://schemas.microsoft.com/office/drawing/2014/main" id="{EB11E418-8457-4641-BF34-5D395B657C6D}"/>
              </a:ext>
            </a:extLst>
          </p:cNvPr>
          <p:cNvSpPr>
            <a:spLocks noGrp="1"/>
          </p:cNvSpPr>
          <p:nvPr>
            <p:ph idx="1"/>
          </p:nvPr>
        </p:nvSpPr>
        <p:spPr>
          <a:xfrm>
            <a:off x="838200" y="1253331"/>
            <a:ext cx="10515600" cy="2693027"/>
          </a:xfrm>
        </p:spPr>
        <p:txBody>
          <a:bodyPr/>
          <a:lstStyle/>
          <a:p>
            <a:r>
              <a:rPr lang="en-GB" b="1" dirty="0"/>
              <a:t>‘Positive Impact’ (2018-2020): </a:t>
            </a:r>
            <a:r>
              <a:rPr lang="en-GB" dirty="0"/>
              <a:t>Mixed methods study which </a:t>
            </a:r>
            <a:r>
              <a:rPr lang="en-GB" sz="2800" dirty="0">
                <a:solidFill>
                  <a:schemeClr val="tx1"/>
                </a:solidFill>
              </a:rPr>
              <a:t>explored factors that affect access, retention and graduate outcomes for care experienced and estranged students.</a:t>
            </a:r>
          </a:p>
          <a:p>
            <a:pPr marL="446088">
              <a:buFont typeface="Symbol" panose="05050102010706020507" pitchFamily="18" charset="2"/>
              <a:buChar char=""/>
            </a:pPr>
            <a:r>
              <a:rPr lang="en-GB" sz="2800" b="1" dirty="0">
                <a:solidFill>
                  <a:schemeClr val="tx1"/>
                </a:solidFill>
              </a:rPr>
              <a:t>Jacqueline Stevenson </a:t>
            </a:r>
            <a:r>
              <a:rPr lang="en-GB" sz="2800" dirty="0">
                <a:solidFill>
                  <a:schemeClr val="tx1"/>
                </a:solidFill>
              </a:rPr>
              <a:t>(University of Leeds), </a:t>
            </a:r>
            <a:r>
              <a:rPr lang="en-GB" sz="2800" b="1" dirty="0">
                <a:solidFill>
                  <a:schemeClr val="tx1"/>
                </a:solidFill>
              </a:rPr>
              <a:t>Zoe Baker </a:t>
            </a:r>
            <a:r>
              <a:rPr lang="en-GB" sz="2800" dirty="0">
                <a:solidFill>
                  <a:schemeClr val="tx1"/>
                </a:solidFill>
              </a:rPr>
              <a:t>(Sheffield Hallam), </a:t>
            </a:r>
            <a:r>
              <a:rPr lang="en-GB" sz="2800" b="1" dirty="0">
                <a:solidFill>
                  <a:schemeClr val="tx1"/>
                </a:solidFill>
              </a:rPr>
              <a:t>Neil Harrison </a:t>
            </a:r>
            <a:r>
              <a:rPr lang="en-GB" sz="2800" dirty="0">
                <a:solidFill>
                  <a:schemeClr val="tx1"/>
                </a:solidFill>
              </a:rPr>
              <a:t>(University of Oxford), </a:t>
            </a:r>
            <a:r>
              <a:rPr lang="en-GB" sz="2800" b="1" dirty="0">
                <a:solidFill>
                  <a:schemeClr val="tx1"/>
                </a:solidFill>
              </a:rPr>
              <a:t>Becca Bland </a:t>
            </a:r>
            <a:r>
              <a:rPr lang="en-GB" sz="2800" dirty="0">
                <a:solidFill>
                  <a:schemeClr val="tx1"/>
                </a:solidFill>
              </a:rPr>
              <a:t>(Stand Alone Charity). </a:t>
            </a:r>
          </a:p>
          <a:p>
            <a:pPr>
              <a:buFont typeface="Symbol" panose="05050102010706020507" pitchFamily="18" charset="2"/>
              <a:buChar char=""/>
            </a:pPr>
            <a:endParaRPr lang="en-GB" dirty="0"/>
          </a:p>
          <a:p>
            <a:endParaRPr lang="en-GB" b="1" dirty="0"/>
          </a:p>
        </p:txBody>
      </p:sp>
      <p:pic>
        <p:nvPicPr>
          <p:cNvPr id="5" name="Picture 4" descr="An image of the front cover of the Positive Impact report published in 2020. This is hyperlinked to a copy of the report. ">
            <a:hlinkClick r:id="rId3"/>
            <a:extLst>
              <a:ext uri="{FF2B5EF4-FFF2-40B4-BE49-F238E27FC236}">
                <a16:creationId xmlns:a16="http://schemas.microsoft.com/office/drawing/2014/main" id="{DF6EC16F-C165-4E52-BFD8-4D1FB016F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988" y="3711963"/>
            <a:ext cx="2124243" cy="3006004"/>
          </a:xfrm>
          <a:prstGeom prst="rect">
            <a:avLst/>
          </a:prstGeom>
        </p:spPr>
      </p:pic>
      <p:sp>
        <p:nvSpPr>
          <p:cNvPr id="6" name="TextBox 5">
            <a:extLst>
              <a:ext uri="{FF2B5EF4-FFF2-40B4-BE49-F238E27FC236}">
                <a16:creationId xmlns:a16="http://schemas.microsoft.com/office/drawing/2014/main" id="{92EE180F-7D9F-497C-BB8F-575B31DF4892}"/>
              </a:ext>
            </a:extLst>
          </p:cNvPr>
          <p:cNvSpPr txBox="1"/>
          <p:nvPr/>
        </p:nvSpPr>
        <p:spPr>
          <a:xfrm>
            <a:off x="513347" y="3833185"/>
            <a:ext cx="9063789" cy="2954655"/>
          </a:xfrm>
          <a:prstGeom prst="rect">
            <a:avLst/>
          </a:prstGeom>
          <a:noFill/>
        </p:spPr>
        <p:txBody>
          <a:bodyPr wrap="square" rtlCol="0">
            <a:spAutoFit/>
          </a:bodyPr>
          <a:lstStyle/>
          <a:p>
            <a:pPr marL="541338" indent="-276225">
              <a:buFont typeface="Arial" panose="020B0604020202020204" pitchFamily="34" charset="0"/>
              <a:buChar char="•"/>
            </a:pPr>
            <a:r>
              <a:rPr lang="en-GB" sz="2800" dirty="0"/>
              <a:t>Research literature in the areas of HE access and progression has been gradually growing since </a:t>
            </a:r>
            <a:r>
              <a:rPr lang="en-GB" sz="2800" dirty="0" err="1"/>
              <a:t>Jackson’set</a:t>
            </a:r>
            <a:r>
              <a:rPr lang="en-GB" sz="2800" dirty="0"/>
              <a:t> al.’s  (2005) ‘By Degrees’ research…</a:t>
            </a:r>
          </a:p>
          <a:p>
            <a:pPr marL="265113"/>
            <a:endParaRPr lang="en-GB" sz="2800" dirty="0"/>
          </a:p>
          <a:p>
            <a:pPr marL="541338" indent="-276225">
              <a:buFont typeface="Arial" panose="020B0604020202020204" pitchFamily="34" charset="0"/>
              <a:buChar char="•"/>
            </a:pPr>
            <a:r>
              <a:rPr lang="en-GB" sz="2800" dirty="0">
                <a:solidFill>
                  <a:schemeClr val="tx1"/>
                </a:solidFill>
              </a:rPr>
              <a:t>Very little was known about CE graduate outcomes</a:t>
            </a:r>
            <a:r>
              <a:rPr lang="en-GB" sz="2800" dirty="0"/>
              <a:t>…until now!</a:t>
            </a:r>
            <a:endParaRPr lang="en-GB" sz="2800" dirty="0">
              <a:solidFill>
                <a:schemeClr val="tx1"/>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5981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765D-F954-4BB3-92D5-4061A7E236D9}"/>
              </a:ext>
            </a:extLst>
          </p:cNvPr>
          <p:cNvSpPr>
            <a:spLocks noGrp="1"/>
          </p:cNvSpPr>
          <p:nvPr>
            <p:ph type="title"/>
          </p:nvPr>
        </p:nvSpPr>
        <p:spPr>
          <a:xfrm>
            <a:off x="838200" y="401220"/>
            <a:ext cx="10515600" cy="1325563"/>
          </a:xfrm>
        </p:spPr>
        <p:txBody>
          <a:bodyPr>
            <a:normAutofit fontScale="90000"/>
          </a:bodyPr>
          <a:lstStyle/>
          <a:p>
            <a:pPr algn="ctr"/>
            <a:r>
              <a:rPr lang="en-GB" sz="4000" b="1" dirty="0">
                <a:latin typeface="Georgia" panose="02040502050405020303" pitchFamily="18" charset="0"/>
              </a:rPr>
              <a:t>Where do care-experienced graduates go?</a:t>
            </a:r>
            <a:br>
              <a:rPr lang="en-GB" b="1" dirty="0"/>
            </a:br>
            <a:endParaRPr lang="en-GB" dirty="0"/>
          </a:p>
        </p:txBody>
      </p:sp>
      <p:sp>
        <p:nvSpPr>
          <p:cNvPr id="3" name="Content Placeholder 2">
            <a:extLst>
              <a:ext uri="{FF2B5EF4-FFF2-40B4-BE49-F238E27FC236}">
                <a16:creationId xmlns:a16="http://schemas.microsoft.com/office/drawing/2014/main" id="{E0C126F9-58F1-4432-B1F6-D84BFDECB802}"/>
              </a:ext>
            </a:extLst>
          </p:cNvPr>
          <p:cNvSpPr>
            <a:spLocks noGrp="1"/>
          </p:cNvSpPr>
          <p:nvPr>
            <p:ph idx="1"/>
          </p:nvPr>
        </p:nvSpPr>
        <p:spPr>
          <a:xfrm>
            <a:off x="838199" y="1323474"/>
            <a:ext cx="10700085" cy="5133306"/>
          </a:xfrm>
        </p:spPr>
        <p:txBody>
          <a:bodyPr>
            <a:normAutofit fontScale="92500" lnSpcReduction="10000"/>
          </a:bodyPr>
          <a:lstStyle/>
          <a:p>
            <a:pPr marL="0" indent="0">
              <a:buNone/>
            </a:pPr>
            <a:r>
              <a:rPr lang="en-GB" dirty="0"/>
              <a:t>Analysis of 2016/17 Destination of Leavers from Higher Education (DLHE) dataset (</a:t>
            </a:r>
            <a:r>
              <a:rPr lang="en-GB" dirty="0">
                <a:hlinkClick r:id="rId3"/>
              </a:rPr>
              <a:t>Harrison, Baker &amp; Stevenson, 2020</a:t>
            </a:r>
            <a:r>
              <a:rPr lang="en-GB" dirty="0"/>
              <a:t>)</a:t>
            </a:r>
          </a:p>
          <a:p>
            <a:pPr marL="0" indent="0">
              <a:buNone/>
            </a:pPr>
            <a:endParaRPr lang="en-GB" dirty="0"/>
          </a:p>
          <a:p>
            <a:r>
              <a:rPr lang="en-GB" dirty="0"/>
              <a:t>Care-experienced graduates were somewhat </a:t>
            </a:r>
            <a:r>
              <a:rPr lang="en-GB" b="1" dirty="0"/>
              <a:t>less likely </a:t>
            </a:r>
            <a:r>
              <a:rPr lang="en-GB" dirty="0"/>
              <a:t>than their peers to be in </a:t>
            </a:r>
            <a:r>
              <a:rPr lang="en-GB" b="1" dirty="0"/>
              <a:t>professional roles </a:t>
            </a:r>
            <a:r>
              <a:rPr lang="en-GB" dirty="0"/>
              <a:t>6 months after graduation (63.7,% compared to 68.5%).</a:t>
            </a:r>
          </a:p>
          <a:p>
            <a:r>
              <a:rPr lang="en-GB" dirty="0"/>
              <a:t>Were disproportionately likely to be working in </a:t>
            </a:r>
            <a:r>
              <a:rPr lang="en-GB" b="1" dirty="0"/>
              <a:t>public administration, social work and residential care</a:t>
            </a:r>
            <a:r>
              <a:rPr lang="en-GB" dirty="0"/>
              <a:t>.</a:t>
            </a:r>
          </a:p>
          <a:p>
            <a:r>
              <a:rPr lang="en-GB" b="1" dirty="0"/>
              <a:t>Salary profiles </a:t>
            </a:r>
            <a:r>
              <a:rPr lang="en-GB" dirty="0"/>
              <a:t>between care-experienced and other graduates were almost </a:t>
            </a:r>
            <a:r>
              <a:rPr lang="en-GB" b="1" dirty="0"/>
              <a:t>identical</a:t>
            </a:r>
            <a:r>
              <a:rPr lang="en-GB" dirty="0"/>
              <a:t>.</a:t>
            </a:r>
          </a:p>
          <a:p>
            <a:r>
              <a:rPr lang="en-GB" dirty="0"/>
              <a:t>Significantly </a:t>
            </a:r>
            <a:r>
              <a:rPr lang="en-GB" b="1" dirty="0"/>
              <a:t>more likely </a:t>
            </a:r>
            <a:r>
              <a:rPr lang="en-GB" dirty="0"/>
              <a:t>to progress to </a:t>
            </a:r>
            <a:r>
              <a:rPr lang="en-GB" b="1" dirty="0"/>
              <a:t>postgraduate study </a:t>
            </a:r>
            <a:r>
              <a:rPr lang="en-GB" dirty="0"/>
              <a:t>than non-CE peers </a:t>
            </a:r>
            <a:r>
              <a:rPr lang="en-GB" dirty="0">
                <a:effectLst/>
                <a:ea typeface="Times New Roman" panose="02020603050405020304" pitchFamily="18" charset="0"/>
                <a:cs typeface="Calibri" panose="020F0502020204030204" pitchFamily="34" charset="0"/>
              </a:rPr>
              <a:t>(25.3%, compared to 21.4%) (Baker, Harrison, Stevenson &amp; </a:t>
            </a:r>
            <a:r>
              <a:rPr lang="en-GB" dirty="0" err="1">
                <a:effectLst/>
                <a:ea typeface="Times New Roman" panose="02020603050405020304" pitchFamily="18" charset="0"/>
                <a:cs typeface="Calibri" panose="020F0502020204030204" pitchFamily="34" charset="0"/>
              </a:rPr>
              <a:t>Wakeling</a:t>
            </a:r>
            <a:r>
              <a:rPr lang="en-GB" dirty="0">
                <a:effectLst/>
                <a:ea typeface="Times New Roman" panose="02020603050405020304" pitchFamily="18" charset="0"/>
                <a:cs typeface="Calibri" panose="020F0502020204030204" pitchFamily="34" charset="0"/>
              </a:rPr>
              <a:t>, forthcoming)</a:t>
            </a:r>
            <a:endParaRPr lang="en-GB" dirty="0"/>
          </a:p>
          <a:p>
            <a:endParaRPr lang="en-GB" dirty="0"/>
          </a:p>
        </p:txBody>
      </p:sp>
    </p:spTree>
    <p:extLst>
      <p:ext uri="{BB962C8B-B14F-4D97-AF65-F5344CB8AC3E}">
        <p14:creationId xmlns:p14="http://schemas.microsoft.com/office/powerpoint/2010/main" val="86064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7A3E-D91C-4644-B1A3-1F342F9D9B5C}"/>
              </a:ext>
            </a:extLst>
          </p:cNvPr>
          <p:cNvSpPr>
            <a:spLocks noGrp="1"/>
          </p:cNvSpPr>
          <p:nvPr>
            <p:ph type="title"/>
          </p:nvPr>
        </p:nvSpPr>
        <p:spPr>
          <a:xfrm>
            <a:off x="838200" y="0"/>
            <a:ext cx="10515600" cy="1325563"/>
          </a:xfrm>
        </p:spPr>
        <p:txBody>
          <a:bodyPr>
            <a:normAutofit/>
          </a:bodyPr>
          <a:lstStyle/>
          <a:p>
            <a:pPr algn="ctr"/>
            <a:r>
              <a:rPr lang="en-GB" sz="3600" b="1" dirty="0">
                <a:latin typeface="Georgia" panose="02040502050405020303" pitchFamily="18" charset="0"/>
              </a:rPr>
              <a:t>What is left to uncover?</a:t>
            </a:r>
          </a:p>
        </p:txBody>
      </p:sp>
      <p:sp>
        <p:nvSpPr>
          <p:cNvPr id="3" name="Content Placeholder 2">
            <a:extLst>
              <a:ext uri="{FF2B5EF4-FFF2-40B4-BE49-F238E27FC236}">
                <a16:creationId xmlns:a16="http://schemas.microsoft.com/office/drawing/2014/main" id="{AB727755-C7E9-4AE5-8E97-B6D4C1E0F204}"/>
              </a:ext>
            </a:extLst>
          </p:cNvPr>
          <p:cNvSpPr>
            <a:spLocks noGrp="1"/>
          </p:cNvSpPr>
          <p:nvPr>
            <p:ph idx="1"/>
          </p:nvPr>
        </p:nvSpPr>
        <p:spPr>
          <a:xfrm>
            <a:off x="838200" y="1138990"/>
            <a:ext cx="10515600" cy="5229726"/>
          </a:xfrm>
        </p:spPr>
        <p:txBody>
          <a:bodyPr>
            <a:normAutofit fontScale="92500" lnSpcReduction="20000"/>
          </a:bodyPr>
          <a:lstStyle/>
          <a:p>
            <a:pPr marL="0" indent="0">
              <a:buNone/>
            </a:pPr>
            <a:r>
              <a:rPr lang="en-GB" sz="2900" dirty="0"/>
              <a:t>We now have </a:t>
            </a:r>
            <a:r>
              <a:rPr lang="en-GB" sz="2900" b="1" dirty="0"/>
              <a:t>quantitative </a:t>
            </a:r>
            <a:r>
              <a:rPr lang="en-GB" sz="2900" dirty="0"/>
              <a:t>understandings of CE graduate </a:t>
            </a:r>
            <a:r>
              <a:rPr lang="en-GB" sz="2900" i="1" dirty="0"/>
              <a:t>destinations. </a:t>
            </a:r>
          </a:p>
          <a:p>
            <a:r>
              <a:rPr lang="en-GB" sz="2900" dirty="0"/>
              <a:t>From this, along with existing research literature into CE transitions generally, we can propose potential explanations for these statistics.</a:t>
            </a:r>
          </a:p>
          <a:p>
            <a:r>
              <a:rPr lang="en-GB" sz="2900" dirty="0"/>
              <a:t>Yet, we do not know the ‘why’…</a:t>
            </a:r>
          </a:p>
          <a:p>
            <a:endParaRPr lang="en-GB" sz="2900" u="sng" dirty="0"/>
          </a:p>
          <a:p>
            <a:pPr marL="0" indent="0">
              <a:buNone/>
            </a:pPr>
            <a:r>
              <a:rPr lang="en-GB" sz="2900" b="1" u="sng" dirty="0"/>
              <a:t>Future research plans</a:t>
            </a:r>
          </a:p>
          <a:p>
            <a:r>
              <a:rPr lang="en-GB" sz="2900" dirty="0"/>
              <a:t>Qualitative exploration of CE students’ transitions into graduate life will:</a:t>
            </a:r>
          </a:p>
          <a:p>
            <a:pPr marL="546100" indent="-307975">
              <a:buFont typeface="Symbol" panose="05050102010706020507" pitchFamily="18" charset="2"/>
              <a:buChar char=""/>
            </a:pPr>
            <a:r>
              <a:rPr lang="en-GB" sz="2900" dirty="0"/>
              <a:t>Provide insights into the ‘why’ behind these findings.</a:t>
            </a:r>
          </a:p>
          <a:p>
            <a:pPr marL="546100" indent="-307975">
              <a:buFont typeface="Symbol" panose="05050102010706020507" pitchFamily="18" charset="2"/>
              <a:buChar char=""/>
            </a:pPr>
            <a:r>
              <a:rPr lang="en-GB" sz="2900" dirty="0"/>
              <a:t>Establish understandings of the structural challenges faced by CE graduates (what, if anything, did they need to negotiate to arrive at their destinations?)</a:t>
            </a:r>
          </a:p>
          <a:p>
            <a:pPr marL="546100" indent="-307975">
              <a:buFont typeface="Symbol" panose="05050102010706020507" pitchFamily="18" charset="2"/>
              <a:buChar char=""/>
            </a:pPr>
            <a:endParaRPr lang="en-GB" sz="2900" dirty="0"/>
          </a:p>
          <a:p>
            <a:pPr marL="238125" indent="0">
              <a:buNone/>
            </a:pPr>
            <a:r>
              <a:rPr lang="en-GB" sz="2900" b="1" dirty="0"/>
              <a:t>Status: </a:t>
            </a:r>
            <a:r>
              <a:rPr lang="en-GB" sz="2900" dirty="0"/>
              <a:t>Awaiting funding outcomes!</a:t>
            </a:r>
            <a:endParaRPr lang="en-GB" sz="2900" b="1" dirty="0"/>
          </a:p>
          <a:p>
            <a:pPr marL="546100" indent="-307975">
              <a:buFont typeface="Symbol" panose="05050102010706020507" pitchFamily="18" charset="2"/>
              <a:buChar char=""/>
            </a:pPr>
            <a:endParaRPr lang="en-GB" dirty="0"/>
          </a:p>
          <a:p>
            <a:pPr marL="0" indent="0">
              <a:buNone/>
            </a:pPr>
            <a:endParaRPr lang="en-GB" dirty="0"/>
          </a:p>
        </p:txBody>
      </p:sp>
      <p:pic>
        <p:nvPicPr>
          <p:cNvPr id="4" name="Picture 2" descr="An illustration of two people facing towards a winding path to represent 'journey' and 'transitions'. ">
            <a:extLst>
              <a:ext uri="{FF2B5EF4-FFF2-40B4-BE49-F238E27FC236}">
                <a16:creationId xmlns:a16="http://schemas.microsoft.com/office/drawing/2014/main" id="{0F1C4CEB-EC44-4A2E-BAF1-49B1F128A2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60" t="23586" r="24793"/>
          <a:stretch/>
        </p:blipFill>
        <p:spPr bwMode="auto">
          <a:xfrm>
            <a:off x="9336505" y="5183621"/>
            <a:ext cx="2739189" cy="1674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91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CB07-6AFA-4D53-A657-1B2CA182079B}"/>
              </a:ext>
            </a:extLst>
          </p:cNvPr>
          <p:cNvSpPr>
            <a:spLocks noGrp="1"/>
          </p:cNvSpPr>
          <p:nvPr>
            <p:ph type="title"/>
          </p:nvPr>
        </p:nvSpPr>
        <p:spPr>
          <a:xfrm>
            <a:off x="838200" y="18255"/>
            <a:ext cx="10515600" cy="1325563"/>
          </a:xfrm>
        </p:spPr>
        <p:txBody>
          <a:bodyPr>
            <a:normAutofit/>
          </a:bodyPr>
          <a:lstStyle/>
          <a:p>
            <a:r>
              <a:rPr lang="en-GB" sz="4000" b="1" dirty="0">
                <a:latin typeface="Georgia" panose="02040502050405020303" pitchFamily="18" charset="0"/>
              </a:rPr>
              <a:t>References</a:t>
            </a:r>
          </a:p>
        </p:txBody>
      </p:sp>
      <p:sp>
        <p:nvSpPr>
          <p:cNvPr id="3" name="Content Placeholder 2">
            <a:extLst>
              <a:ext uri="{FF2B5EF4-FFF2-40B4-BE49-F238E27FC236}">
                <a16:creationId xmlns:a16="http://schemas.microsoft.com/office/drawing/2014/main" id="{33C489F1-6EFF-4483-8229-EC07BF4D0D7D}"/>
              </a:ext>
            </a:extLst>
          </p:cNvPr>
          <p:cNvSpPr>
            <a:spLocks noGrp="1"/>
          </p:cNvSpPr>
          <p:nvPr>
            <p:ph idx="1"/>
          </p:nvPr>
        </p:nvSpPr>
        <p:spPr>
          <a:xfrm>
            <a:off x="838200" y="934084"/>
            <a:ext cx="10515600" cy="5489576"/>
          </a:xfrm>
        </p:spPr>
        <p:txBody>
          <a:bodyPr>
            <a:normAutofit fontScale="92500" lnSpcReduction="20000"/>
          </a:bodyPr>
          <a:lstStyle/>
          <a:p>
            <a:pPr marL="0" indent="0">
              <a:buNone/>
            </a:pPr>
            <a:endParaRPr lang="en-GB" dirty="0">
              <a:effectLst/>
              <a:latin typeface="arial" panose="020B0604020202020204" pitchFamily="34" charset="0"/>
            </a:endParaRPr>
          </a:p>
          <a:p>
            <a:r>
              <a:rPr lang="en-GB" dirty="0">
                <a:effectLst/>
              </a:rPr>
              <a:t>Baker, Z., Harrison, N., Stevenson, J. &amp; </a:t>
            </a:r>
            <a:r>
              <a:rPr lang="en-GB" dirty="0" err="1">
                <a:effectLst/>
              </a:rPr>
              <a:t>Wakeling</a:t>
            </a:r>
            <a:r>
              <a:rPr lang="en-GB" dirty="0">
                <a:effectLst/>
              </a:rPr>
              <a:t>, P. (forthcoming) </a:t>
            </a:r>
            <a:r>
              <a:rPr lang="en-GB" i="1" dirty="0"/>
              <a:t>Patterns of postgraduate transitions amongst care-experienced graduates in the United Kingdom.</a:t>
            </a:r>
          </a:p>
          <a:p>
            <a:endParaRPr lang="en-GB" dirty="0">
              <a:effectLst/>
            </a:endParaRPr>
          </a:p>
          <a:p>
            <a:r>
              <a:rPr lang="en-GB" dirty="0">
                <a:effectLst/>
              </a:rPr>
              <a:t>Harrison, N., Baker, Z. &amp; Stevenson, J. (2020) </a:t>
            </a:r>
            <a:r>
              <a:rPr lang="en-GB" i="1" dirty="0">
                <a:effectLst/>
                <a:hlinkClick r:id="rId3"/>
              </a:rPr>
              <a:t>Employment and further study outcomes for care-experienced graduates in the UK</a:t>
            </a:r>
            <a:r>
              <a:rPr lang="en-GB" dirty="0">
                <a:effectLst/>
                <a:hlinkClick r:id="rId3"/>
              </a:rPr>
              <a:t>. </a:t>
            </a:r>
            <a:r>
              <a:rPr lang="en-GB" i="1" dirty="0">
                <a:effectLst/>
              </a:rPr>
              <a:t>Higher Education.</a:t>
            </a:r>
          </a:p>
          <a:p>
            <a:endParaRPr lang="en-GB" i="1" dirty="0">
              <a:effectLst/>
            </a:endParaRPr>
          </a:p>
          <a:p>
            <a:r>
              <a:rPr lang="en-GB" dirty="0"/>
              <a:t>Jackson, S., Ajayi, S., &amp; Quigley, M. (2005) </a:t>
            </a:r>
            <a:r>
              <a:rPr lang="en-GB" i="1" dirty="0"/>
              <a:t>Going to university from care</a:t>
            </a:r>
            <a:r>
              <a:rPr lang="en-GB" dirty="0"/>
              <a:t>. London: University of London.</a:t>
            </a:r>
          </a:p>
          <a:p>
            <a:endParaRPr lang="en-GB" i="1" dirty="0"/>
          </a:p>
          <a:p>
            <a:r>
              <a:rPr lang="en-GB" kern="1400" spc="0" dirty="0">
                <a:solidFill>
                  <a:srgbClr val="000000"/>
                </a:solidFill>
                <a:effectLst/>
                <a:ea typeface="Times New Roman" panose="02020603050405020304" pitchFamily="18" charset="0"/>
                <a:cs typeface="Times New Roman" panose="02020603050405020304" pitchFamily="18" charset="0"/>
              </a:rPr>
              <a:t>Stevenson, J., Baker, Z., Harrison, N., Bland, B., Jones-Devitt, S., Donnelly, A., …Austen, L. (2020) </a:t>
            </a:r>
            <a:r>
              <a:rPr lang="en-GB" i="1" kern="1400" spc="0" dirty="0">
                <a:solidFill>
                  <a:srgbClr val="000000"/>
                </a:solidFill>
                <a:effectLst/>
                <a:ea typeface="Times New Roman" panose="02020603050405020304" pitchFamily="18" charset="0"/>
                <a:cs typeface="Times New Roman" panose="02020603050405020304" pitchFamily="18" charset="0"/>
                <a:hlinkClick r:id="rId4"/>
              </a:rPr>
              <a:t>Positive impact? What factors affect access, retention and graduate outcomes for university students with a background of care or family estrangement?</a:t>
            </a:r>
            <a:r>
              <a:rPr lang="en-GB" kern="1400" spc="0" dirty="0">
                <a:solidFill>
                  <a:srgbClr val="000000"/>
                </a:solidFill>
                <a:effectLst/>
                <a:ea typeface="Times New Roman" panose="02020603050405020304" pitchFamily="18" charset="0"/>
                <a:cs typeface="Times New Roman" panose="02020603050405020304" pitchFamily="18" charset="0"/>
              </a:rPr>
              <a:t> Bristol: The Unite Foundation.</a:t>
            </a:r>
            <a:endParaRPr lang="en-GB" kern="1400" spc="25" dirty="0">
              <a:solidFill>
                <a:srgbClr val="000000"/>
              </a:solidFill>
              <a:effectLst/>
              <a:ea typeface="Times New Roman" panose="02020603050405020304" pitchFamily="18"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4264561095"/>
      </p:ext>
    </p:extLst>
  </p:cSld>
  <p:clrMapOvr>
    <a:masterClrMapping/>
  </p:clrMapOvr>
</p:sld>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2045</Words>
  <Application>Microsoft Office PowerPoint</Application>
  <PresentationFormat>Widescreen</PresentationFormat>
  <Paragraphs>185</Paragraphs>
  <Slides>21</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Noto Sans Symbols</vt:lpstr>
      <vt:lpstr>Calibri</vt:lpstr>
      <vt:lpstr>Calibri Light</vt:lpstr>
      <vt:lpstr>arial</vt:lpstr>
      <vt:lpstr>Times New Roman</vt:lpstr>
      <vt:lpstr>Wingdings</vt:lpstr>
      <vt:lpstr>arial</vt:lpstr>
      <vt:lpstr>Century Gothic</vt:lpstr>
      <vt:lpstr>Oakes Grotesk Bold</vt:lpstr>
      <vt:lpstr>Symbol</vt:lpstr>
      <vt:lpstr>Georgia</vt:lpstr>
      <vt:lpstr>Ion Boardroom</vt:lpstr>
      <vt:lpstr>1_Office Theme</vt:lpstr>
      <vt:lpstr>NNECL Webinar: Graduate transitions for care experienced students  </vt:lpstr>
      <vt:lpstr>Webinar Etiquette</vt:lpstr>
      <vt:lpstr>Programme</vt:lpstr>
      <vt:lpstr>Introduction &amp; background</vt:lpstr>
      <vt:lpstr>Graduate outcomes for care-experienced students: What we know, and what is left to uncover</vt:lpstr>
      <vt:lpstr>Introduction</vt:lpstr>
      <vt:lpstr>Where do care-experienced graduates go? </vt:lpstr>
      <vt:lpstr>What is left to uncover?</vt:lpstr>
      <vt:lpstr>References</vt:lpstr>
      <vt:lpstr>Postgraduate  Conversion Courses in AI  and Data Science</vt:lpstr>
      <vt:lpstr>Government policy</vt:lpstr>
      <vt:lpstr>Programme objectives</vt:lpstr>
      <vt:lpstr>What is a conversion course?</vt:lpstr>
      <vt:lpstr>Scholarships</vt:lpstr>
      <vt:lpstr>Other benefits</vt:lpstr>
      <vt:lpstr>PowerPoint Presentation</vt:lpstr>
      <vt:lpstr>Providers offering courses</vt:lpstr>
      <vt:lpstr>Any questions? Find out more</vt:lpstr>
      <vt:lpstr>QUESTIONS TO THE PANEL </vt:lpstr>
      <vt:lpstr>Future Webinars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NNECL Webinar; Supporting students with the transition from application to arrival</dc:title>
  <dc:creator>Sian Edwards</dc:creator>
  <cp:lastModifiedBy>Sian Edwards</cp:lastModifiedBy>
  <cp:revision>27</cp:revision>
  <dcterms:modified xsi:type="dcterms:W3CDTF">2021-05-12T08:09:01Z</dcterms:modified>
</cp:coreProperties>
</file>