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60" r:id="rId6"/>
    <p:sldId id="271" r:id="rId7"/>
    <p:sldId id="261" r:id="rId8"/>
    <p:sldId id="262" r:id="rId9"/>
    <p:sldId id="263" r:id="rId10"/>
    <p:sldId id="264" r:id="rId11"/>
    <p:sldId id="265" r:id="rId12"/>
    <p:sldId id="270" r:id="rId13"/>
    <p:sldId id="266" r:id="rId14"/>
    <p:sldId id="267" r:id="rId15"/>
    <p:sldId id="269" r:id="rId16"/>
  </p:sldIdLst>
  <p:sldSz cx="18288000" cy="10287000"/>
  <p:notesSz cx="6858000" cy="9144000"/>
  <p:embeddedFontLst>
    <p:embeddedFont>
      <p:font typeface="Garet" panose="020B0604020202020204" charset="0"/>
      <p:regular r:id="rId17"/>
    </p:embeddedFont>
    <p:embeddedFont>
      <p:font typeface="Garet Bold"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22" autoAdjust="0"/>
  </p:normalViewPr>
  <p:slideViewPr>
    <p:cSldViewPr>
      <p:cViewPr varScale="1">
        <p:scale>
          <a:sx n="49" d="100"/>
          <a:sy n="49" d="100"/>
        </p:scale>
        <p:origin x="36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hyperlink" Target="mailto:info@nnecl.org" TargetMode="Externa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png"/><Relationship Id="rId21" Type="http://schemas.openxmlformats.org/officeDocument/2006/relationships/image" Target="../media/image33.jp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image" Target="../media/image4.svg"/><Relationship Id="rId16" Type="http://schemas.openxmlformats.org/officeDocument/2006/relationships/image" Target="../media/image28.png"/><Relationship Id="rId20"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5803" y="5959562"/>
            <a:ext cx="16199752" cy="4015589"/>
            <a:chOff x="0" y="0"/>
            <a:chExt cx="2509766" cy="622120"/>
          </a:xfrm>
        </p:grpSpPr>
        <p:sp>
          <p:nvSpPr>
            <p:cNvPr id="3" name="Freeform 3"/>
            <p:cNvSpPr/>
            <p:nvPr/>
          </p:nvSpPr>
          <p:spPr>
            <a:xfrm>
              <a:off x="0" y="0"/>
              <a:ext cx="2509766" cy="622120"/>
            </a:xfrm>
            <a:custGeom>
              <a:avLst/>
              <a:gdLst/>
              <a:ahLst/>
              <a:cxnLst/>
              <a:rect l="l" t="t" r="r" b="b"/>
              <a:pathLst>
                <a:path w="2509766" h="622120">
                  <a:moveTo>
                    <a:pt x="10992" y="0"/>
                  </a:moveTo>
                  <a:lnTo>
                    <a:pt x="2498774" y="0"/>
                  </a:lnTo>
                  <a:cubicBezTo>
                    <a:pt x="2504844" y="0"/>
                    <a:pt x="2509766" y="4921"/>
                    <a:pt x="2509766" y="10992"/>
                  </a:cubicBezTo>
                  <a:lnTo>
                    <a:pt x="2509766" y="611128"/>
                  </a:lnTo>
                  <a:cubicBezTo>
                    <a:pt x="2509766" y="614043"/>
                    <a:pt x="2508608" y="616839"/>
                    <a:pt x="2506546" y="618900"/>
                  </a:cubicBezTo>
                  <a:cubicBezTo>
                    <a:pt x="2504485" y="620962"/>
                    <a:pt x="2501689" y="622120"/>
                    <a:pt x="2498774" y="622120"/>
                  </a:cubicBezTo>
                  <a:lnTo>
                    <a:pt x="10992" y="622120"/>
                  </a:lnTo>
                  <a:cubicBezTo>
                    <a:pt x="4921" y="622120"/>
                    <a:pt x="0" y="617199"/>
                    <a:pt x="0" y="611128"/>
                  </a:cubicBezTo>
                  <a:lnTo>
                    <a:pt x="0" y="10992"/>
                  </a:lnTo>
                  <a:cubicBezTo>
                    <a:pt x="0" y="4921"/>
                    <a:pt x="4921" y="0"/>
                    <a:pt x="10992" y="0"/>
                  </a:cubicBezTo>
                  <a:close/>
                </a:path>
              </a:pathLst>
            </a:custGeom>
            <a:blipFill>
              <a:blip r:embed="rId2">
                <a:alphaModFix amt="67000"/>
              </a:blip>
              <a:stretch>
                <a:fillRect t="-42423" b="-126692"/>
              </a:stretch>
            </a:blipFill>
          </p:spPr>
          <p:txBody>
            <a:bodyPr/>
            <a:lstStyle/>
            <a:p>
              <a:endParaRPr lang="en-GB"/>
            </a:p>
          </p:txBody>
        </p:sp>
      </p:grpSp>
      <p:sp>
        <p:nvSpPr>
          <p:cNvPr id="4" name="Freeform 4"/>
          <p:cNvSpPr/>
          <p:nvPr/>
        </p:nvSpPr>
        <p:spPr>
          <a:xfrm>
            <a:off x="15172072" y="1830695"/>
            <a:ext cx="1953483" cy="539650"/>
          </a:xfrm>
          <a:custGeom>
            <a:avLst/>
            <a:gdLst/>
            <a:ahLst/>
            <a:cxnLst/>
            <a:rect l="l" t="t" r="r" b="b"/>
            <a:pathLst>
              <a:path w="1953483" h="539650">
                <a:moveTo>
                  <a:pt x="0" y="0"/>
                </a:moveTo>
                <a:lnTo>
                  <a:pt x="1953483" y="0"/>
                </a:lnTo>
                <a:lnTo>
                  <a:pt x="1953483" y="539650"/>
                </a:lnTo>
                <a:lnTo>
                  <a:pt x="0" y="5396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028700" y="1448371"/>
            <a:ext cx="5565007" cy="1304299"/>
          </a:xfrm>
          <a:custGeom>
            <a:avLst/>
            <a:gdLst/>
            <a:ahLst/>
            <a:cxnLst/>
            <a:rect l="l" t="t" r="r" b="b"/>
            <a:pathLst>
              <a:path w="5565007" h="1304299">
                <a:moveTo>
                  <a:pt x="0" y="0"/>
                </a:moveTo>
                <a:lnTo>
                  <a:pt x="5565007" y="0"/>
                </a:lnTo>
                <a:lnTo>
                  <a:pt x="5565007" y="1304298"/>
                </a:lnTo>
                <a:lnTo>
                  <a:pt x="0" y="1304298"/>
                </a:lnTo>
                <a:lnTo>
                  <a:pt x="0" y="0"/>
                </a:lnTo>
                <a:close/>
              </a:path>
            </a:pathLst>
          </a:custGeom>
          <a:blipFill>
            <a:blip r:embed="rId4"/>
            <a:stretch>
              <a:fillRect/>
            </a:stretch>
          </a:blipFill>
        </p:spPr>
        <p:txBody>
          <a:bodyPr/>
          <a:lstStyle/>
          <a:p>
            <a:endParaRPr lang="en-GB"/>
          </a:p>
        </p:txBody>
      </p:sp>
      <p:sp>
        <p:nvSpPr>
          <p:cNvPr id="6" name="TextBox 6"/>
          <p:cNvSpPr txBox="1"/>
          <p:nvPr/>
        </p:nvSpPr>
        <p:spPr>
          <a:xfrm>
            <a:off x="925802" y="4022813"/>
            <a:ext cx="14246269" cy="1720215"/>
          </a:xfrm>
          <a:prstGeom prst="rect">
            <a:avLst/>
          </a:prstGeom>
        </p:spPr>
        <p:txBody>
          <a:bodyPr wrap="square" lIns="0" tIns="0" rIns="0" bIns="0" rtlCol="0" anchor="t">
            <a:spAutoFit/>
          </a:bodyPr>
          <a:lstStyle/>
          <a:p>
            <a:r>
              <a:rPr lang="en-US" sz="5589" b="1" spc="-273" dirty="0">
                <a:solidFill>
                  <a:srgbClr val="000000"/>
                </a:solidFill>
                <a:latin typeface="Garet Bold"/>
                <a:ea typeface="Garet Bold"/>
                <a:cs typeface="Garet Bold"/>
                <a:sym typeface="Garet Bold"/>
              </a:rPr>
              <a:t>Operations &amp; Network Co-Ordinator</a:t>
            </a:r>
            <a:endParaRPr lang="en-GB" dirty="0"/>
          </a:p>
          <a:p>
            <a:pPr algn="l"/>
            <a:r>
              <a:rPr lang="en-US" sz="5589" b="1" spc="-273" dirty="0">
                <a:solidFill>
                  <a:srgbClr val="000000"/>
                </a:solidFill>
                <a:latin typeface="Garet Bold"/>
                <a:ea typeface="Garet Bold"/>
                <a:cs typeface="Garet Bold"/>
                <a:sym typeface="Garet Bold"/>
              </a:rPr>
              <a:t>July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32991"/>
            <a:ext cx="15273686" cy="1098551"/>
          </a:xfrm>
          <a:prstGeom prst="rect">
            <a:avLst/>
          </a:prstGeom>
        </p:spPr>
        <p:txBody>
          <a:bodyPr lIns="0" tIns="0" rIns="0" bIns="0" rtlCol="0" anchor="t">
            <a:spAutoFit/>
          </a:bodyPr>
          <a:lstStyle/>
          <a:p>
            <a:pPr marL="0" lvl="0" indent="0" algn="l">
              <a:lnSpc>
                <a:spcPts val="8749"/>
              </a:lnSpc>
              <a:spcBef>
                <a:spcPct val="0"/>
              </a:spcBef>
            </a:pPr>
            <a:r>
              <a:rPr lang="en-US" sz="6999" b="1" u="none" strike="noStrike" spc="-342">
                <a:solidFill>
                  <a:srgbClr val="000000"/>
                </a:solidFill>
                <a:latin typeface="Garet Bold"/>
                <a:ea typeface="Garet Bold"/>
                <a:cs typeface="Garet Bold"/>
                <a:sym typeface="Garet Bold"/>
              </a:rPr>
              <a:t>Our Trustees</a:t>
            </a:r>
          </a:p>
        </p:txBody>
      </p:sp>
      <p:sp>
        <p:nvSpPr>
          <p:cNvPr id="3" name="TextBox 3"/>
          <p:cNvSpPr txBox="1"/>
          <p:nvPr/>
        </p:nvSpPr>
        <p:spPr>
          <a:xfrm>
            <a:off x="1028700" y="1836316"/>
            <a:ext cx="16481847" cy="1692130"/>
          </a:xfrm>
          <a:prstGeom prst="rect">
            <a:avLst/>
          </a:prstGeom>
        </p:spPr>
        <p:txBody>
          <a:bodyPr lIns="0" tIns="0" rIns="0" bIns="0" rtlCol="0" anchor="t">
            <a:spAutoFit/>
          </a:bodyPr>
          <a:lstStyle/>
          <a:p>
            <a:pPr algn="l"/>
            <a:r>
              <a:rPr lang="en-US" sz="2199" dirty="0">
                <a:latin typeface="Garet"/>
                <a:ea typeface="Garet"/>
                <a:cs typeface="Garet"/>
                <a:sym typeface="Garet"/>
              </a:rPr>
              <a:t>We have seven Trustees, who meet a minimum of four times per year. Our Board is responsible for ensuring NNECL’s resources and activities are focused on addressing our charitable purpose. Its membership reflects the need to operate effectively at an organisational leadership level. We also have independent advice from our accountants. Our Board of Trustees are duty-bound to ensure NNECL complies with all legal and statutory requirements.</a:t>
            </a:r>
          </a:p>
        </p:txBody>
      </p:sp>
      <p:sp>
        <p:nvSpPr>
          <p:cNvPr id="4" name="Freeform 4"/>
          <p:cNvSpPr/>
          <p:nvPr/>
        </p:nvSpPr>
        <p:spPr>
          <a:xfrm flipH="1">
            <a:off x="14844589" y="8851816"/>
            <a:ext cx="3443411" cy="1549535"/>
          </a:xfrm>
          <a:custGeom>
            <a:avLst/>
            <a:gdLst/>
            <a:ahLst/>
            <a:cxnLst/>
            <a:rect l="l" t="t" r="r" b="b"/>
            <a:pathLst>
              <a:path w="3443411" h="1549535">
                <a:moveTo>
                  <a:pt x="3443411" y="0"/>
                </a:moveTo>
                <a:lnTo>
                  <a:pt x="0" y="0"/>
                </a:lnTo>
                <a:lnTo>
                  <a:pt x="0" y="1549535"/>
                </a:lnTo>
                <a:lnTo>
                  <a:pt x="3443411" y="1549535"/>
                </a:lnTo>
                <a:lnTo>
                  <a:pt x="3443411"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5" name="Group 5"/>
          <p:cNvGrpSpPr/>
          <p:nvPr/>
        </p:nvGrpSpPr>
        <p:grpSpPr>
          <a:xfrm>
            <a:off x="1028700" y="3974095"/>
            <a:ext cx="2338809" cy="233880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8794" b="-41478"/>
              </a:stretch>
            </a:blipFill>
          </p:spPr>
          <p:txBody>
            <a:bodyPr/>
            <a:lstStyle/>
            <a:p>
              <a:endParaRPr lang="en-GB"/>
            </a:p>
          </p:txBody>
        </p:sp>
      </p:grpSp>
      <p:sp>
        <p:nvSpPr>
          <p:cNvPr id="7" name="TextBox 7"/>
          <p:cNvSpPr txBox="1"/>
          <p:nvPr/>
        </p:nvSpPr>
        <p:spPr>
          <a:xfrm>
            <a:off x="3676252" y="3974095"/>
            <a:ext cx="14009709"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Arron Pile, Co-Chair of NNECL</a:t>
            </a:r>
          </a:p>
          <a:p>
            <a:pPr algn="l"/>
            <a:r>
              <a:rPr lang="en-US" sz="2199" dirty="0">
                <a:latin typeface="Garet"/>
                <a:ea typeface="Garet"/>
                <a:cs typeface="Garet"/>
                <a:sym typeface="Garet"/>
              </a:rPr>
              <a:t>Arron is Student Inclusion &amp; Diversity Manager at the University of Salford. He has been involved in supporting care experienced young people (as well as estranged students, carers, sanctuary seekers and under eighteen students, trans and non-binary students), into and through higher education at the University of Salford for the last fifteen years. Arron has been involved in NNECL since its inception  He has close relationships with Greater Manchester local authorities and provides foster care training and specialist training for people working around care experienced young people.</a:t>
            </a:r>
          </a:p>
        </p:txBody>
      </p:sp>
      <p:sp>
        <p:nvSpPr>
          <p:cNvPr id="8" name="TextBox 8"/>
          <p:cNvSpPr txBox="1"/>
          <p:nvPr/>
        </p:nvSpPr>
        <p:spPr>
          <a:xfrm>
            <a:off x="3676252" y="7228756"/>
            <a:ext cx="13658880"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Jon Wakeford, Co-Chair of NNECL</a:t>
            </a:r>
          </a:p>
          <a:p>
            <a:pPr algn="l"/>
            <a:r>
              <a:rPr lang="en-US" sz="2199" dirty="0">
                <a:latin typeface="Garet"/>
                <a:ea typeface="Garet"/>
                <a:cs typeface="Garet"/>
                <a:sym typeface="Garet"/>
              </a:rPr>
              <a:t>Jon was appointed Co-Chair of NNECL in 2023. He has more than 25 years’ experience in the higher education sector and has held Board positions in several large-listed property and infrastructure businesses, including most recently leading strategy and communications at the University Partnerships Programme, the UK’s leading provide of campus accommodation and infrastructure, where he originated the Company’s approach to partnerships and </a:t>
            </a:r>
          </a:p>
          <a:p>
            <a:pPr algn="l"/>
            <a:r>
              <a:rPr lang="en-US" sz="2199" dirty="0">
                <a:latin typeface="Garet"/>
                <a:ea typeface="Garet"/>
                <a:cs typeface="Garet"/>
                <a:sym typeface="Garet"/>
              </a:rPr>
              <a:t>played a key role in the establishment of the Group’s bond programme and the </a:t>
            </a:r>
          </a:p>
          <a:p>
            <a:pPr algn="l"/>
            <a:r>
              <a:rPr lang="en-US" sz="2199" dirty="0">
                <a:latin typeface="Garet"/>
                <a:ea typeface="Garet"/>
                <a:cs typeface="Garet"/>
                <a:sym typeface="Garet"/>
              </a:rPr>
              <a:t>acquisition by its current shareholders.</a:t>
            </a:r>
          </a:p>
        </p:txBody>
      </p:sp>
      <p:grpSp>
        <p:nvGrpSpPr>
          <p:cNvPr id="9" name="Group 9"/>
          <p:cNvGrpSpPr/>
          <p:nvPr/>
        </p:nvGrpSpPr>
        <p:grpSpPr>
          <a:xfrm>
            <a:off x="1028700" y="7287774"/>
            <a:ext cx="2338809" cy="233880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17401" r="-40930" b="-17454"/>
              </a:stretch>
            </a:blipFill>
          </p:spPr>
          <p:txBody>
            <a:bodyPr/>
            <a:lstStyle/>
            <a:p>
              <a:endParaRPr lang="en-GB"/>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flipV="1">
            <a:off x="14844589" y="8737465"/>
            <a:ext cx="3443411" cy="1549535"/>
          </a:xfrm>
          <a:custGeom>
            <a:avLst/>
            <a:gdLst/>
            <a:ahLst/>
            <a:cxnLst/>
            <a:rect l="l" t="t" r="r" b="b"/>
            <a:pathLst>
              <a:path w="3443411" h="1549535">
                <a:moveTo>
                  <a:pt x="0" y="1549535"/>
                </a:moveTo>
                <a:lnTo>
                  <a:pt x="3443411" y="1549535"/>
                </a:lnTo>
                <a:lnTo>
                  <a:pt x="3443411" y="0"/>
                </a:lnTo>
                <a:lnTo>
                  <a:pt x="0" y="0"/>
                </a:lnTo>
                <a:lnTo>
                  <a:pt x="0" y="1549535"/>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660326" y="1028700"/>
            <a:ext cx="2338809" cy="2338809"/>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b="-50273"/>
              </a:stretch>
            </a:blipFill>
          </p:spPr>
          <p:txBody>
            <a:bodyPr/>
            <a:lstStyle/>
            <a:p>
              <a:endParaRPr lang="en-GB"/>
            </a:p>
          </p:txBody>
        </p:sp>
      </p:grpSp>
      <p:sp>
        <p:nvSpPr>
          <p:cNvPr id="5" name="TextBox 5"/>
          <p:cNvSpPr txBox="1"/>
          <p:nvPr/>
        </p:nvSpPr>
        <p:spPr>
          <a:xfrm>
            <a:off x="3376131" y="1028700"/>
            <a:ext cx="5767869" cy="2030556"/>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Emma Watson</a:t>
            </a:r>
            <a:r>
              <a:rPr lang="en-US" sz="2199" dirty="0">
                <a:latin typeface="Garet"/>
                <a:ea typeface="Garet"/>
                <a:cs typeface="Garet"/>
                <a:sym typeface="Garet"/>
              </a:rPr>
              <a:t> is NNECL’s Treasurer as well as a Trustee. She is a Chartered Financial Planner and has held numerous senior roles in Finance including heading up a large Financial Planning team for a UK bank.</a:t>
            </a:r>
          </a:p>
        </p:txBody>
      </p:sp>
      <p:grpSp>
        <p:nvGrpSpPr>
          <p:cNvPr id="6" name="Group 6"/>
          <p:cNvGrpSpPr/>
          <p:nvPr/>
        </p:nvGrpSpPr>
        <p:grpSpPr>
          <a:xfrm>
            <a:off x="660326" y="3974095"/>
            <a:ext cx="2338809" cy="233880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6651" b="-6651"/>
              </a:stretch>
            </a:blipFill>
          </p:spPr>
          <p:txBody>
            <a:bodyPr/>
            <a:lstStyle/>
            <a:p>
              <a:endParaRPr lang="en-GB"/>
            </a:p>
          </p:txBody>
        </p:sp>
      </p:grpSp>
      <p:sp>
        <p:nvSpPr>
          <p:cNvPr id="8" name="TextBox 8"/>
          <p:cNvSpPr txBox="1"/>
          <p:nvPr/>
        </p:nvSpPr>
        <p:spPr>
          <a:xfrm>
            <a:off x="3376131" y="3979280"/>
            <a:ext cx="5887690"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Dr Neil Harrison</a:t>
            </a:r>
            <a:r>
              <a:rPr lang="en-US" sz="2199" dirty="0">
                <a:latin typeface="Garet"/>
                <a:ea typeface="Garet"/>
                <a:cs typeface="Garet"/>
                <a:sym typeface="Garet"/>
              </a:rPr>
              <a:t> is Associate Professor in Education and Social Justice in the Graduate School of Education, University of Exeter. Neil was the author of NNECL’s ‘Moving on Up’ report the first examination of care leavers pathways into and through higher education.</a:t>
            </a:r>
          </a:p>
        </p:txBody>
      </p:sp>
      <p:sp>
        <p:nvSpPr>
          <p:cNvPr id="9" name="TextBox 9"/>
          <p:cNvSpPr txBox="1"/>
          <p:nvPr/>
        </p:nvSpPr>
        <p:spPr>
          <a:xfrm>
            <a:off x="12481573" y="3984464"/>
            <a:ext cx="5566814"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Nicola Turner</a:t>
            </a:r>
            <a:r>
              <a:rPr lang="en-US" sz="2199" dirty="0">
                <a:latin typeface="Garet"/>
                <a:ea typeface="Garet"/>
                <a:cs typeface="Garet"/>
                <a:sym typeface="Garet"/>
              </a:rPr>
              <a:t> is a Adviser Engagement Partner at UCAS, where she works to support the supporters of under-represented students, including care-experienced and estranged students. She has worked in widening access and participation since joining UCAS in 2016. </a:t>
            </a:r>
          </a:p>
        </p:txBody>
      </p:sp>
      <p:grpSp>
        <p:nvGrpSpPr>
          <p:cNvPr id="10" name="Group 10"/>
          <p:cNvGrpSpPr/>
          <p:nvPr/>
        </p:nvGrpSpPr>
        <p:grpSpPr>
          <a:xfrm>
            <a:off x="9644821" y="1028700"/>
            <a:ext cx="2338809" cy="233880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GB"/>
            </a:p>
          </p:txBody>
        </p:sp>
      </p:grpSp>
      <p:sp>
        <p:nvSpPr>
          <p:cNvPr id="12" name="TextBox 12"/>
          <p:cNvSpPr txBox="1"/>
          <p:nvPr/>
        </p:nvSpPr>
        <p:spPr>
          <a:xfrm>
            <a:off x="12364630" y="1197980"/>
            <a:ext cx="5683757" cy="2368982"/>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Mike Hill</a:t>
            </a:r>
            <a:r>
              <a:rPr lang="en-US" sz="2199" dirty="0">
                <a:latin typeface="Garet"/>
                <a:ea typeface="Garet"/>
                <a:cs typeface="Garet"/>
                <a:sym typeface="Garet"/>
              </a:rPr>
              <a:t> has over 35 years experience of working in the Adult, Further and Higher Education sector. His areas of interest include widening access, student retention and success, student engagement and institutional research.</a:t>
            </a:r>
          </a:p>
        </p:txBody>
      </p:sp>
      <p:grpSp>
        <p:nvGrpSpPr>
          <p:cNvPr id="13" name="Group 13"/>
          <p:cNvGrpSpPr/>
          <p:nvPr/>
        </p:nvGrpSpPr>
        <p:grpSpPr>
          <a:xfrm>
            <a:off x="703522" y="6922505"/>
            <a:ext cx="2338809" cy="233880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44664" t="-8171" r="-43647" b="-35288"/>
              </a:stretch>
            </a:blipFill>
          </p:spPr>
          <p:txBody>
            <a:bodyPr/>
            <a:lstStyle/>
            <a:p>
              <a:endParaRPr lang="en-GB"/>
            </a:p>
          </p:txBody>
        </p:sp>
      </p:grpSp>
      <p:sp>
        <p:nvSpPr>
          <p:cNvPr id="15" name="TextBox 15"/>
          <p:cNvSpPr txBox="1"/>
          <p:nvPr/>
        </p:nvSpPr>
        <p:spPr>
          <a:xfrm>
            <a:off x="3376131" y="6927689"/>
            <a:ext cx="5887690"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Alan Benvie</a:t>
            </a:r>
            <a:r>
              <a:rPr lang="en-US" sz="2199" dirty="0">
                <a:latin typeface="Garet"/>
                <a:ea typeface="Garet"/>
                <a:cs typeface="Garet"/>
                <a:sym typeface="Garet"/>
              </a:rPr>
              <a:t> was until recently Vice Principal - Student Experience &amp; Inclusion at Oldham College. He led the college's successful submission of the Quality Mark. He has over 30 years of successfully leading change </a:t>
            </a:r>
            <a:r>
              <a:rPr lang="en-US" sz="2199" dirty="0" err="1">
                <a:latin typeface="Garet"/>
                <a:ea typeface="Garet"/>
                <a:cs typeface="Garet"/>
                <a:sym typeface="Garet"/>
              </a:rPr>
              <a:t>programmes</a:t>
            </a:r>
            <a:r>
              <a:rPr lang="en-US" sz="2199" dirty="0">
                <a:latin typeface="Garet"/>
                <a:ea typeface="Garet"/>
                <a:cs typeface="Garet"/>
                <a:sym typeface="Garet"/>
              </a:rPr>
              <a:t> in post-16 education and training.</a:t>
            </a:r>
          </a:p>
        </p:txBody>
      </p:sp>
      <p:grpSp>
        <p:nvGrpSpPr>
          <p:cNvPr id="16" name="Group 16"/>
          <p:cNvGrpSpPr/>
          <p:nvPr/>
        </p:nvGrpSpPr>
        <p:grpSpPr>
          <a:xfrm>
            <a:off x="9778171" y="3979280"/>
            <a:ext cx="2338809" cy="233880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136" r="-25136"/>
              </a:stretch>
            </a:blipFill>
          </p:spPr>
          <p:txBody>
            <a:bodyPr/>
            <a:lstStyle/>
            <a:p>
              <a:endParaRPr lang="en-GB"/>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72518" y="3833467"/>
            <a:ext cx="6843882" cy="2265069"/>
            <a:chOff x="0" y="0"/>
            <a:chExt cx="2075817" cy="596561"/>
          </a:xfrm>
        </p:grpSpPr>
        <p:sp>
          <p:nvSpPr>
            <p:cNvPr id="3" name="Freeform 3"/>
            <p:cNvSpPr/>
            <p:nvPr/>
          </p:nvSpPr>
          <p:spPr>
            <a:xfrm>
              <a:off x="0" y="0"/>
              <a:ext cx="2075817" cy="596561"/>
            </a:xfrm>
            <a:custGeom>
              <a:avLst/>
              <a:gdLst/>
              <a:ahLst/>
              <a:cxnLst/>
              <a:rect l="l" t="t" r="r" b="b"/>
              <a:pathLst>
                <a:path w="2075817" h="596561">
                  <a:moveTo>
                    <a:pt x="2075817" y="21610"/>
                  </a:moveTo>
                  <a:lnTo>
                    <a:pt x="2075817" y="574951"/>
                  </a:lnTo>
                  <a:cubicBezTo>
                    <a:pt x="2075817" y="586886"/>
                    <a:pt x="2066142" y="596561"/>
                    <a:pt x="2054207" y="596561"/>
                  </a:cubicBezTo>
                  <a:lnTo>
                    <a:pt x="21610" y="596561"/>
                  </a:lnTo>
                  <a:cubicBezTo>
                    <a:pt x="9675" y="596561"/>
                    <a:pt x="0" y="586886"/>
                    <a:pt x="0" y="574951"/>
                  </a:cubicBezTo>
                  <a:lnTo>
                    <a:pt x="0" y="21610"/>
                  </a:lnTo>
                  <a:cubicBezTo>
                    <a:pt x="0" y="9675"/>
                    <a:pt x="9675" y="0"/>
                    <a:pt x="21610" y="0"/>
                  </a:cubicBezTo>
                  <a:lnTo>
                    <a:pt x="2054207" y="0"/>
                  </a:lnTo>
                  <a:cubicBezTo>
                    <a:pt x="2066142" y="0"/>
                    <a:pt x="2075817" y="9675"/>
                    <a:pt x="2075817" y="21610"/>
                  </a:cubicBezTo>
                  <a:close/>
                </a:path>
              </a:pathLst>
            </a:custGeom>
            <a:solidFill>
              <a:srgbClr val="6E496E"/>
            </a:solidFill>
          </p:spPr>
          <p:txBody>
            <a:bodyPr/>
            <a:lstStyle/>
            <a:p>
              <a:endParaRPr lang="en-GB"/>
            </a:p>
          </p:txBody>
        </p:sp>
        <p:sp>
          <p:nvSpPr>
            <p:cNvPr id="4" name="TextBox 4"/>
            <p:cNvSpPr txBox="1"/>
            <p:nvPr/>
          </p:nvSpPr>
          <p:spPr>
            <a:xfrm>
              <a:off x="0" y="28575"/>
              <a:ext cx="2075817" cy="567986"/>
            </a:xfrm>
            <a:prstGeom prst="rect">
              <a:avLst/>
            </a:prstGeom>
          </p:spPr>
          <p:txBody>
            <a:bodyPr lIns="50800" tIns="50800" rIns="50800" bIns="50800" rtlCol="0" anchor="ctr"/>
            <a:lstStyle/>
            <a:p>
              <a:pPr algn="ctr">
                <a:lnSpc>
                  <a:spcPts val="2674"/>
                </a:lnSpc>
              </a:pPr>
              <a:endParaRPr/>
            </a:p>
          </p:txBody>
        </p:sp>
      </p:grpSp>
      <p:sp>
        <p:nvSpPr>
          <p:cNvPr id="5" name="Freeform 5"/>
          <p:cNvSpPr/>
          <p:nvPr/>
        </p:nvSpPr>
        <p:spPr>
          <a:xfrm flipH="1">
            <a:off x="14801652" y="8737465"/>
            <a:ext cx="3443411" cy="1549535"/>
          </a:xfrm>
          <a:custGeom>
            <a:avLst/>
            <a:gdLst/>
            <a:ahLst/>
            <a:cxnLst/>
            <a:rect l="l" t="t" r="r" b="b"/>
            <a:pathLst>
              <a:path w="3443411" h="1549535">
                <a:moveTo>
                  <a:pt x="3443411" y="0"/>
                </a:moveTo>
                <a:lnTo>
                  <a:pt x="0" y="0"/>
                </a:lnTo>
                <a:lnTo>
                  <a:pt x="0" y="1549535"/>
                </a:lnTo>
                <a:lnTo>
                  <a:pt x="3443411" y="1549535"/>
                </a:lnTo>
                <a:lnTo>
                  <a:pt x="3443411"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7" name="TextBox 7"/>
          <p:cNvSpPr txBox="1"/>
          <p:nvPr/>
        </p:nvSpPr>
        <p:spPr>
          <a:xfrm>
            <a:off x="931252" y="4914045"/>
            <a:ext cx="8018757" cy="2368982"/>
          </a:xfrm>
          <a:prstGeom prst="rect">
            <a:avLst/>
          </a:prstGeom>
        </p:spPr>
        <p:txBody>
          <a:bodyPr lIns="0" tIns="0" rIns="0" bIns="0" rtlCol="0" anchor="t">
            <a:spAutoFit/>
          </a:bodyPr>
          <a:lstStyle/>
          <a:p>
            <a:endParaRPr lang="en-US" sz="2199" dirty="0">
              <a:latin typeface="Garet"/>
              <a:ea typeface="Garet"/>
              <a:cs typeface="Garet"/>
              <a:sym typeface="Garet"/>
            </a:endParaRPr>
          </a:p>
          <a:p>
            <a:pPr marL="474979" lvl="1" indent="-237490">
              <a:buFont typeface="Arial"/>
              <a:buChar char="•"/>
            </a:pPr>
            <a:r>
              <a:rPr lang="en-US" sz="2199" dirty="0">
                <a:latin typeface="Garet"/>
                <a:ea typeface="Garet"/>
                <a:cs typeface="Garet"/>
                <a:sym typeface="Garet"/>
              </a:rPr>
              <a:t>A formal interview and role competency test</a:t>
            </a:r>
          </a:p>
          <a:p>
            <a:pPr marL="474979" lvl="1" indent="-237490">
              <a:buFont typeface="Arial"/>
              <a:buChar char="•"/>
            </a:pPr>
            <a:r>
              <a:rPr lang="en-US" sz="2199" dirty="0">
                <a:latin typeface="Garet"/>
                <a:ea typeface="Garet"/>
                <a:cs typeface="Garet"/>
                <a:sym typeface="Garet"/>
              </a:rPr>
              <a:t>Satisfactory references</a:t>
            </a:r>
          </a:p>
          <a:p>
            <a:pPr marL="474979" lvl="1" indent="-237490">
              <a:buFont typeface="Arial"/>
              <a:buChar char="•"/>
            </a:pPr>
            <a:r>
              <a:rPr lang="en-US" sz="2199" dirty="0">
                <a:latin typeface="Garet"/>
                <a:ea typeface="Garet"/>
                <a:cs typeface="Garet"/>
                <a:sym typeface="Garet"/>
              </a:rPr>
              <a:t>A Right to Work check</a:t>
            </a:r>
          </a:p>
          <a:p>
            <a:pPr marL="474979" lvl="1" indent="-237490">
              <a:buFont typeface="Arial"/>
              <a:buChar char="•"/>
            </a:pPr>
            <a:r>
              <a:rPr lang="en-US" sz="2199" dirty="0">
                <a:latin typeface="Garet"/>
                <a:ea typeface="Garet"/>
                <a:cs typeface="Garet"/>
                <a:sym typeface="Garet"/>
              </a:rPr>
              <a:t>An employment history check</a:t>
            </a:r>
          </a:p>
          <a:p>
            <a:pPr marL="474979" lvl="1" indent="-237490">
              <a:buFont typeface="Arial"/>
              <a:buChar char="•"/>
            </a:pPr>
            <a:r>
              <a:rPr lang="en-US" sz="2199" dirty="0">
                <a:latin typeface="Garet"/>
                <a:ea typeface="Garet"/>
                <a:cs typeface="Garet"/>
                <a:sym typeface="Garet"/>
              </a:rPr>
              <a:t>A declaration of any interests you hold</a:t>
            </a:r>
          </a:p>
          <a:p>
            <a:pPr marL="237489" lvl="1"/>
            <a:endParaRPr lang="en-US" sz="2199" dirty="0">
              <a:latin typeface="Garet"/>
              <a:ea typeface="Garet"/>
              <a:cs typeface="Garet"/>
              <a:sym typeface="Garet"/>
            </a:endParaRPr>
          </a:p>
        </p:txBody>
      </p:sp>
      <p:sp>
        <p:nvSpPr>
          <p:cNvPr id="8" name="TextBox 8"/>
          <p:cNvSpPr txBox="1"/>
          <p:nvPr/>
        </p:nvSpPr>
        <p:spPr>
          <a:xfrm>
            <a:off x="10289640" y="4370371"/>
            <a:ext cx="6093360" cy="923073"/>
          </a:xfrm>
          <a:prstGeom prst="rect">
            <a:avLst/>
          </a:prstGeom>
        </p:spPr>
        <p:txBody>
          <a:bodyPr wrap="square" lIns="0" tIns="0" rIns="0" bIns="0" rtlCol="0" anchor="t">
            <a:spAutoFit/>
          </a:bodyPr>
          <a:lstStyle/>
          <a:p>
            <a:pPr algn="l"/>
            <a:r>
              <a:rPr lang="en-US" sz="2999" b="1" dirty="0">
                <a:solidFill>
                  <a:srgbClr val="EFEFEF"/>
                </a:solidFill>
                <a:latin typeface="Garet Bold"/>
                <a:ea typeface="Garet Bold"/>
                <a:cs typeface="Garet Bold"/>
                <a:sym typeface="Garet Bold"/>
              </a:rPr>
              <a:t> Thank you so much, we look forward to hearing from you. </a:t>
            </a:r>
          </a:p>
        </p:txBody>
      </p:sp>
      <p:sp>
        <p:nvSpPr>
          <p:cNvPr id="9" name="TextBox 9"/>
          <p:cNvSpPr txBox="1"/>
          <p:nvPr/>
        </p:nvSpPr>
        <p:spPr>
          <a:xfrm>
            <a:off x="931252" y="3941963"/>
            <a:ext cx="8553634" cy="769185"/>
          </a:xfrm>
          <a:prstGeom prst="rect">
            <a:avLst/>
          </a:prstGeom>
        </p:spPr>
        <p:txBody>
          <a:bodyPr lIns="0" tIns="0" rIns="0" bIns="0" rtlCol="0" anchor="t">
            <a:spAutoFit/>
          </a:bodyPr>
          <a:lstStyle/>
          <a:p>
            <a:pPr algn="l"/>
            <a:r>
              <a:rPr lang="en-US" sz="2499" b="1" spc="-122" dirty="0">
                <a:solidFill>
                  <a:srgbClr val="000000"/>
                </a:solidFill>
                <a:latin typeface="Garet Bold"/>
                <a:ea typeface="Garet Bold"/>
                <a:cs typeface="Garet Bold"/>
                <a:sym typeface="Garet Bold"/>
              </a:rPr>
              <a:t>Appointments are made subject to following, which is inline with our recruitment policy</a:t>
            </a:r>
          </a:p>
        </p:txBody>
      </p:sp>
      <p:sp>
        <p:nvSpPr>
          <p:cNvPr id="10" name="Freeform 10"/>
          <p:cNvSpPr/>
          <p:nvPr/>
        </p:nvSpPr>
        <p:spPr>
          <a:xfrm>
            <a:off x="14611157" y="711303"/>
            <a:ext cx="3019609" cy="2054878"/>
          </a:xfrm>
          <a:custGeom>
            <a:avLst/>
            <a:gdLst/>
            <a:ahLst/>
            <a:cxnLst/>
            <a:rect l="l" t="t" r="r" b="b"/>
            <a:pathLst>
              <a:path w="3019609" h="2054878">
                <a:moveTo>
                  <a:pt x="0" y="0"/>
                </a:moveTo>
                <a:lnTo>
                  <a:pt x="3019609" y="0"/>
                </a:lnTo>
                <a:lnTo>
                  <a:pt x="3019609" y="2054878"/>
                </a:lnTo>
                <a:lnTo>
                  <a:pt x="0" y="2054878"/>
                </a:lnTo>
                <a:lnTo>
                  <a:pt x="0" y="0"/>
                </a:lnTo>
                <a:close/>
              </a:path>
            </a:pathLst>
          </a:custGeom>
          <a:blipFill>
            <a:blip r:embed="rId3"/>
            <a:stretch>
              <a:fillRect/>
            </a:stretch>
          </a:blipFill>
        </p:spPr>
        <p:txBody>
          <a:bodyPr/>
          <a:lstStyle/>
          <a:p>
            <a:endParaRPr lang="en-GB"/>
          </a:p>
        </p:txBody>
      </p:sp>
      <p:sp>
        <p:nvSpPr>
          <p:cNvPr id="11" name="TextBox 11"/>
          <p:cNvSpPr txBox="1"/>
          <p:nvPr/>
        </p:nvSpPr>
        <p:spPr>
          <a:xfrm>
            <a:off x="10072518" y="6601325"/>
            <a:ext cx="6843882" cy="2094163"/>
          </a:xfrm>
          <a:prstGeom prst="rect">
            <a:avLst/>
          </a:prstGeom>
        </p:spPr>
        <p:txBody>
          <a:bodyPr wrap="square" lIns="0" tIns="0" rIns="0" bIns="0" rtlCol="0" anchor="t">
            <a:spAutoFit/>
          </a:bodyPr>
          <a:lstStyle/>
          <a:p>
            <a:pPr algn="l"/>
            <a:r>
              <a:rPr lang="en-US" sz="2199" dirty="0">
                <a:latin typeface="Garet"/>
                <a:ea typeface="Garet"/>
                <a:cs typeface="Garet"/>
                <a:sym typeface="Garet"/>
              </a:rPr>
              <a:t>Our charity number is 1180793. You can learn more about us via our website NNECL.ORG and by reading our annual report and accounts which are published on the Charities Commission website.</a:t>
            </a:r>
          </a:p>
          <a:p>
            <a:pPr algn="l">
              <a:lnSpc>
                <a:spcPts val="3299"/>
              </a:lnSpc>
            </a:pPr>
            <a:endParaRPr lang="en-US" sz="2199" dirty="0">
              <a:solidFill>
                <a:srgbClr val="737373"/>
              </a:solidFill>
              <a:latin typeface="Garet"/>
              <a:ea typeface="Garet"/>
              <a:cs typeface="Garet"/>
              <a:sym typeface="Gare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770147" y="1409700"/>
            <a:ext cx="10096499" cy="7106946"/>
          </a:xfrm>
          <a:prstGeom prst="rect">
            <a:avLst/>
          </a:prstGeom>
        </p:spPr>
        <p:txBody>
          <a:bodyPr wrap="square" lIns="0" tIns="0" rIns="0" bIns="0" rtlCol="0" anchor="t">
            <a:spAutoFit/>
          </a:bodyPr>
          <a:lstStyle/>
          <a:p>
            <a:r>
              <a:rPr lang="en-US" sz="2199" dirty="0">
                <a:latin typeface="Garet "/>
                <a:ea typeface="Garet"/>
                <a:cs typeface="Garet"/>
                <a:sym typeface="Garet"/>
              </a:rPr>
              <a:t>Hello,</a:t>
            </a:r>
          </a:p>
          <a:p>
            <a:endParaRPr lang="en-US" sz="2199" dirty="0">
              <a:latin typeface="Garet "/>
              <a:ea typeface="Garet"/>
              <a:cs typeface="Garet"/>
              <a:sym typeface="Garet"/>
            </a:endParaRPr>
          </a:p>
          <a:p>
            <a:r>
              <a:rPr lang="en-US" sz="2199" dirty="0">
                <a:latin typeface="Garet "/>
                <a:ea typeface="Garet"/>
                <a:cs typeface="Garet"/>
                <a:sym typeface="Garet"/>
              </a:rPr>
              <a:t>Thank you for your interest in joining us as our new Operations and Network Co-Ordinator. </a:t>
            </a:r>
          </a:p>
          <a:p>
            <a:endParaRPr lang="en-US" sz="2199" dirty="0">
              <a:latin typeface="Garet "/>
              <a:ea typeface="Garet"/>
              <a:cs typeface="Garet"/>
              <a:sym typeface="Garet"/>
            </a:endParaRPr>
          </a:p>
          <a:p>
            <a:r>
              <a:rPr lang="en-US" sz="2199" dirty="0">
                <a:latin typeface="Garet "/>
                <a:ea typeface="Garet"/>
                <a:cs typeface="Garet"/>
                <a:sym typeface="Garet"/>
              </a:rPr>
              <a:t>These few pages will tell you a bit more about us at NNECL and are written to support the Job Description, not replace it. </a:t>
            </a:r>
          </a:p>
          <a:p>
            <a:endParaRPr lang="en-US" sz="2199" dirty="0">
              <a:latin typeface="Garet "/>
              <a:ea typeface="Garet"/>
              <a:cs typeface="Garet"/>
              <a:sym typeface="Garet"/>
            </a:endParaRPr>
          </a:p>
          <a:p>
            <a:r>
              <a:rPr lang="en-US" sz="2199" dirty="0">
                <a:latin typeface="Garet "/>
                <a:ea typeface="Garet"/>
                <a:cs typeface="Garet"/>
                <a:sym typeface="Garet"/>
              </a:rPr>
              <a:t>If you would like to have a conversation ahead of submitting your application please email </a:t>
            </a:r>
            <a:r>
              <a:rPr lang="en-US" sz="2199" dirty="0">
                <a:latin typeface="Garet "/>
                <a:ea typeface="Garet"/>
                <a:cs typeface="Garet"/>
                <a:sym typeface="Garet"/>
                <a:hlinkClick r:id="rId2"/>
              </a:rPr>
              <a:t>info@nnecl.org</a:t>
            </a:r>
            <a:endParaRPr lang="en-US" sz="2199" dirty="0">
              <a:latin typeface="Garet "/>
              <a:ea typeface="Garet"/>
              <a:cs typeface="Garet"/>
              <a:sym typeface="Garet"/>
            </a:endParaRPr>
          </a:p>
          <a:p>
            <a:endParaRPr lang="en-US" sz="2199" dirty="0">
              <a:latin typeface="Garet "/>
              <a:ea typeface="Garet"/>
              <a:cs typeface="Garet"/>
              <a:sym typeface="Garet"/>
            </a:endParaRPr>
          </a:p>
          <a:p>
            <a:r>
              <a:rPr lang="en-US" sz="2199" dirty="0">
                <a:latin typeface="Garet "/>
                <a:ea typeface="Garet"/>
                <a:cs typeface="Garet"/>
                <a:sym typeface="Garet"/>
              </a:rPr>
              <a:t>We know through this recruitment process we will meet many people who we would like to employ, sadly we can only hire one person. However, we do commit to responding to everyone who applies for the job, and we are happy to give feedback on applications and interviews. Over the years we have supported many people who we didn’t employ, into other roles.</a:t>
            </a:r>
          </a:p>
          <a:p>
            <a:endParaRPr lang="en-US" sz="2199" dirty="0">
              <a:latin typeface="Garet "/>
              <a:ea typeface="Garet"/>
              <a:cs typeface="Garet"/>
              <a:sym typeface="Garet"/>
            </a:endParaRPr>
          </a:p>
          <a:p>
            <a:r>
              <a:rPr lang="en-US" sz="2199" dirty="0">
                <a:latin typeface="Garet "/>
                <a:ea typeface="Garet"/>
                <a:cs typeface="Garet"/>
                <a:sym typeface="Garet"/>
              </a:rPr>
              <a:t>We are looking forward to reading your application,</a:t>
            </a:r>
          </a:p>
          <a:p>
            <a:endParaRPr lang="en-US" sz="2199" dirty="0">
              <a:solidFill>
                <a:srgbClr val="737373"/>
              </a:solidFill>
              <a:latin typeface="Garet"/>
              <a:ea typeface="Garet"/>
              <a:cs typeface="Garet"/>
              <a:sym typeface="Garet"/>
            </a:endParaRPr>
          </a:p>
          <a:p>
            <a:endParaRPr lang="en-US" sz="2199" dirty="0">
              <a:solidFill>
                <a:srgbClr val="737373"/>
              </a:solidFill>
              <a:latin typeface="Garet "/>
              <a:ea typeface="Garet"/>
              <a:cs typeface="Garet"/>
              <a:sym typeface="Garet"/>
            </a:endParaRPr>
          </a:p>
        </p:txBody>
      </p:sp>
      <p:sp>
        <p:nvSpPr>
          <p:cNvPr id="7" name="Freeform 7"/>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12" name="Group 2">
            <a:extLst>
              <a:ext uri="{FF2B5EF4-FFF2-40B4-BE49-F238E27FC236}">
                <a16:creationId xmlns:a16="http://schemas.microsoft.com/office/drawing/2014/main" id="{F4BD89A5-16D6-5179-0DB0-849C90DD9830}"/>
              </a:ext>
            </a:extLst>
          </p:cNvPr>
          <p:cNvGrpSpPr/>
          <p:nvPr/>
        </p:nvGrpSpPr>
        <p:grpSpPr>
          <a:xfrm>
            <a:off x="11669486" y="1899662"/>
            <a:ext cx="5859253" cy="7371406"/>
            <a:chOff x="0" y="0"/>
            <a:chExt cx="1053946" cy="1356917"/>
          </a:xfrm>
        </p:grpSpPr>
        <p:sp>
          <p:nvSpPr>
            <p:cNvPr id="13" name="Freeform 3">
              <a:extLst>
                <a:ext uri="{FF2B5EF4-FFF2-40B4-BE49-F238E27FC236}">
                  <a16:creationId xmlns:a16="http://schemas.microsoft.com/office/drawing/2014/main" id="{9039E584-4BDA-4A0E-5128-AA340360A9A5}"/>
                </a:ext>
              </a:extLst>
            </p:cNvPr>
            <p:cNvSpPr/>
            <p:nvPr/>
          </p:nvSpPr>
          <p:spPr>
            <a:xfrm>
              <a:off x="0" y="0"/>
              <a:ext cx="1053946" cy="1356917"/>
            </a:xfrm>
            <a:custGeom>
              <a:avLst/>
              <a:gdLst/>
              <a:ahLst/>
              <a:cxnLst/>
              <a:rect l="l" t="t" r="r" b="b"/>
              <a:pathLst>
                <a:path w="1053946" h="1356917">
                  <a:moveTo>
                    <a:pt x="26175" y="0"/>
                  </a:moveTo>
                  <a:lnTo>
                    <a:pt x="1027771" y="0"/>
                  </a:lnTo>
                  <a:cubicBezTo>
                    <a:pt x="1034713" y="0"/>
                    <a:pt x="1041370" y="2758"/>
                    <a:pt x="1046279" y="7666"/>
                  </a:cubicBezTo>
                  <a:cubicBezTo>
                    <a:pt x="1051188" y="12575"/>
                    <a:pt x="1053946" y="19233"/>
                    <a:pt x="1053946" y="26175"/>
                  </a:cubicBezTo>
                  <a:lnTo>
                    <a:pt x="1053946" y="1330742"/>
                  </a:lnTo>
                  <a:cubicBezTo>
                    <a:pt x="1053946" y="1337684"/>
                    <a:pt x="1051188" y="1344342"/>
                    <a:pt x="1046279" y="1349250"/>
                  </a:cubicBezTo>
                  <a:cubicBezTo>
                    <a:pt x="1041370" y="1354159"/>
                    <a:pt x="1034713" y="1356917"/>
                    <a:pt x="1027771" y="1356917"/>
                  </a:cubicBezTo>
                  <a:lnTo>
                    <a:pt x="26175" y="1356917"/>
                  </a:lnTo>
                  <a:cubicBezTo>
                    <a:pt x="19233" y="1356917"/>
                    <a:pt x="12575" y="1354159"/>
                    <a:pt x="7666" y="1349250"/>
                  </a:cubicBezTo>
                  <a:cubicBezTo>
                    <a:pt x="2758" y="1344342"/>
                    <a:pt x="0" y="1337684"/>
                    <a:pt x="0" y="1330742"/>
                  </a:cubicBezTo>
                  <a:lnTo>
                    <a:pt x="0" y="26175"/>
                  </a:lnTo>
                  <a:cubicBezTo>
                    <a:pt x="0" y="19233"/>
                    <a:pt x="2758" y="12575"/>
                    <a:pt x="7666" y="7666"/>
                  </a:cubicBezTo>
                  <a:cubicBezTo>
                    <a:pt x="12575" y="2758"/>
                    <a:pt x="19233" y="0"/>
                    <a:pt x="26175" y="0"/>
                  </a:cubicBezTo>
                  <a:close/>
                </a:path>
              </a:pathLst>
            </a:custGeom>
            <a:blipFill>
              <a:blip r:embed="rId4"/>
              <a:stretch>
                <a:fillRect t="-1844" b="-1844"/>
              </a:stretch>
            </a:blipFill>
          </p:spPr>
          <p:txBody>
            <a:bodyPr/>
            <a:lstStyle/>
            <a:p>
              <a:endParaRPr lang="en-GB" dirty="0"/>
            </a:p>
          </p:txBody>
        </p:sp>
      </p:grpSp>
      <p:sp>
        <p:nvSpPr>
          <p:cNvPr id="15" name="Freeform 6">
            <a:extLst>
              <a:ext uri="{FF2B5EF4-FFF2-40B4-BE49-F238E27FC236}">
                <a16:creationId xmlns:a16="http://schemas.microsoft.com/office/drawing/2014/main" id="{BA27AE93-3CEB-80F6-9F53-4F17EF2CE581}"/>
              </a:ext>
            </a:extLst>
          </p:cNvPr>
          <p:cNvSpPr/>
          <p:nvPr/>
        </p:nvSpPr>
        <p:spPr>
          <a:xfrm>
            <a:off x="5728045" y="7974670"/>
            <a:ext cx="2514600" cy="1549536"/>
          </a:xfrm>
          <a:custGeom>
            <a:avLst/>
            <a:gdLst/>
            <a:ahLst/>
            <a:cxnLst/>
            <a:rect l="l" t="t" r="r" b="b"/>
            <a:pathLst>
              <a:path w="3019609" h="2054878">
                <a:moveTo>
                  <a:pt x="0" y="0"/>
                </a:moveTo>
                <a:lnTo>
                  <a:pt x="3019609" y="0"/>
                </a:lnTo>
                <a:lnTo>
                  <a:pt x="3019609" y="2054878"/>
                </a:lnTo>
                <a:lnTo>
                  <a:pt x="0" y="2054878"/>
                </a:lnTo>
                <a:lnTo>
                  <a:pt x="0" y="0"/>
                </a:lnTo>
                <a:close/>
              </a:path>
            </a:pathLst>
          </a:custGeom>
          <a:blipFill>
            <a:blip r:embed="rId5"/>
            <a:stretch>
              <a:fillRect/>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25D4D-69EC-541F-7294-7B7F005E744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8857C9C-C483-83B0-574C-52C51001CD03}"/>
              </a:ext>
            </a:extLst>
          </p:cNvPr>
          <p:cNvGrpSpPr/>
          <p:nvPr/>
        </p:nvGrpSpPr>
        <p:grpSpPr>
          <a:xfrm>
            <a:off x="7968139" y="4434469"/>
            <a:ext cx="9826453" cy="5317866"/>
            <a:chOff x="0" y="0"/>
            <a:chExt cx="1522375" cy="823877"/>
          </a:xfrm>
        </p:grpSpPr>
        <p:sp>
          <p:nvSpPr>
            <p:cNvPr id="3" name="Freeform 3">
              <a:extLst>
                <a:ext uri="{FF2B5EF4-FFF2-40B4-BE49-F238E27FC236}">
                  <a16:creationId xmlns:a16="http://schemas.microsoft.com/office/drawing/2014/main" id="{C3944446-E33D-6011-C64D-2F50881040C3}"/>
                </a:ext>
              </a:extLst>
            </p:cNvPr>
            <p:cNvSpPr/>
            <p:nvPr/>
          </p:nvSpPr>
          <p:spPr>
            <a:xfrm>
              <a:off x="0" y="0"/>
              <a:ext cx="1522375" cy="823877"/>
            </a:xfrm>
            <a:custGeom>
              <a:avLst/>
              <a:gdLst/>
              <a:ahLst/>
              <a:cxnLst/>
              <a:rect l="l" t="t" r="r" b="b"/>
              <a:pathLst>
                <a:path w="1522375" h="823877">
                  <a:moveTo>
                    <a:pt x="18121" y="0"/>
                  </a:moveTo>
                  <a:lnTo>
                    <a:pt x="1504254" y="0"/>
                  </a:lnTo>
                  <a:cubicBezTo>
                    <a:pt x="1509060" y="0"/>
                    <a:pt x="1513669" y="1909"/>
                    <a:pt x="1517067" y="5307"/>
                  </a:cubicBezTo>
                  <a:cubicBezTo>
                    <a:pt x="1520466" y="8706"/>
                    <a:pt x="1522375" y="13315"/>
                    <a:pt x="1522375" y="18121"/>
                  </a:cubicBezTo>
                  <a:lnTo>
                    <a:pt x="1522375" y="805756"/>
                  </a:lnTo>
                  <a:cubicBezTo>
                    <a:pt x="1522375" y="815764"/>
                    <a:pt x="1514262" y="823877"/>
                    <a:pt x="1504254" y="823877"/>
                  </a:cubicBezTo>
                  <a:lnTo>
                    <a:pt x="18121" y="823877"/>
                  </a:lnTo>
                  <a:cubicBezTo>
                    <a:pt x="13315" y="823877"/>
                    <a:pt x="8706" y="821967"/>
                    <a:pt x="5307" y="818569"/>
                  </a:cubicBezTo>
                  <a:cubicBezTo>
                    <a:pt x="1909" y="815171"/>
                    <a:pt x="0" y="810562"/>
                    <a:pt x="0" y="805756"/>
                  </a:cubicBezTo>
                  <a:lnTo>
                    <a:pt x="0" y="18121"/>
                  </a:lnTo>
                  <a:cubicBezTo>
                    <a:pt x="0" y="8113"/>
                    <a:pt x="8113" y="0"/>
                    <a:pt x="18121" y="0"/>
                  </a:cubicBezTo>
                  <a:close/>
                </a:path>
              </a:pathLst>
            </a:custGeom>
            <a:blipFill>
              <a:blip r:embed="rId2"/>
              <a:stretch>
                <a:fillRect l="-38558" r="-21467"/>
              </a:stretch>
            </a:blipFill>
          </p:spPr>
          <p:txBody>
            <a:bodyPr/>
            <a:lstStyle/>
            <a:p>
              <a:endParaRPr lang="en-GB"/>
            </a:p>
          </p:txBody>
        </p:sp>
      </p:grpSp>
      <p:sp>
        <p:nvSpPr>
          <p:cNvPr id="4" name="TextBox 4">
            <a:extLst>
              <a:ext uri="{FF2B5EF4-FFF2-40B4-BE49-F238E27FC236}">
                <a16:creationId xmlns:a16="http://schemas.microsoft.com/office/drawing/2014/main" id="{269400FB-5A95-C55C-A16E-EC3ECDB066B9}"/>
              </a:ext>
            </a:extLst>
          </p:cNvPr>
          <p:cNvSpPr txBox="1"/>
          <p:nvPr/>
        </p:nvSpPr>
        <p:spPr>
          <a:xfrm>
            <a:off x="1028700" y="778372"/>
            <a:ext cx="15891544" cy="1098551"/>
          </a:xfrm>
          <a:prstGeom prst="rect">
            <a:avLst/>
          </a:prstGeom>
        </p:spPr>
        <p:txBody>
          <a:bodyPr lIns="0" tIns="0" rIns="0" bIns="0" rtlCol="0" anchor="t">
            <a:spAutoFit/>
          </a:bodyPr>
          <a:lstStyle/>
          <a:p>
            <a:pPr algn="l">
              <a:lnSpc>
                <a:spcPts val="8749"/>
              </a:lnSpc>
            </a:pPr>
            <a:r>
              <a:rPr lang="en-US" sz="6999" b="1" spc="-342" dirty="0">
                <a:solidFill>
                  <a:srgbClr val="000000"/>
                </a:solidFill>
                <a:latin typeface="Garet Bold"/>
                <a:ea typeface="Garet Bold"/>
                <a:cs typeface="Garet Bold"/>
                <a:sym typeface="Garet Bold"/>
              </a:rPr>
              <a:t>What problem are we solving?</a:t>
            </a:r>
          </a:p>
        </p:txBody>
      </p:sp>
      <p:sp>
        <p:nvSpPr>
          <p:cNvPr id="5" name="TextBox 5">
            <a:extLst>
              <a:ext uri="{FF2B5EF4-FFF2-40B4-BE49-F238E27FC236}">
                <a16:creationId xmlns:a16="http://schemas.microsoft.com/office/drawing/2014/main" id="{856048C3-439C-29BA-2937-A3570CEFC13D}"/>
              </a:ext>
            </a:extLst>
          </p:cNvPr>
          <p:cNvSpPr txBox="1"/>
          <p:nvPr/>
        </p:nvSpPr>
        <p:spPr>
          <a:xfrm>
            <a:off x="838200" y="4652078"/>
            <a:ext cx="6646101" cy="3786293"/>
          </a:xfrm>
          <a:prstGeom prst="rect">
            <a:avLst/>
          </a:prstGeom>
        </p:spPr>
        <p:txBody>
          <a:bodyPr lIns="0" tIns="0" rIns="0" bIns="0" rtlCol="0" anchor="t">
            <a:spAutoFit/>
          </a:bodyPr>
          <a:lstStyle/>
          <a:p>
            <a:pPr marL="474979" lvl="1" indent="-237490" algn="l">
              <a:buFont typeface="Arial"/>
              <a:buChar char="•"/>
            </a:pPr>
            <a:r>
              <a:rPr lang="en-US" sz="2199" dirty="0">
                <a:latin typeface="Garet" panose="020B0604020202020204" charset="0"/>
                <a:ea typeface="Garet"/>
                <a:cs typeface="Garet"/>
                <a:sym typeface="Garet"/>
              </a:rPr>
              <a:t>The impact of early childhood trauma</a:t>
            </a:r>
          </a:p>
          <a:p>
            <a:pPr marL="474979" lvl="1" indent="-237490" algn="l">
              <a:buFont typeface="Arial"/>
              <a:buChar char="•"/>
            </a:pPr>
            <a:r>
              <a:rPr lang="en-US" sz="2199" dirty="0">
                <a:latin typeface="Garet" panose="020B0604020202020204" charset="0"/>
                <a:ea typeface="Garet"/>
                <a:cs typeface="Garet"/>
                <a:sym typeface="Garet"/>
              </a:rPr>
              <a:t>The stark difference in attainment between children in care and their peers</a:t>
            </a:r>
          </a:p>
          <a:p>
            <a:pPr marL="474979" lvl="1" indent="-237490" algn="l">
              <a:buFont typeface="Arial"/>
              <a:buChar char="•"/>
            </a:pPr>
            <a:r>
              <a:rPr lang="en-US" sz="2199" dirty="0">
                <a:latin typeface="Garet" panose="020B0604020202020204" charset="0"/>
                <a:ea typeface="Garet"/>
                <a:cs typeface="Garet"/>
                <a:sym typeface="Garet"/>
              </a:rPr>
              <a:t>Disrupted education, sometimes involving several placements and school moves</a:t>
            </a:r>
          </a:p>
          <a:p>
            <a:pPr marL="474979" lvl="1" indent="-237490" algn="l">
              <a:buFont typeface="Arial"/>
              <a:buChar char="•"/>
            </a:pPr>
            <a:r>
              <a:rPr lang="en-US" sz="2199" dirty="0">
                <a:latin typeface="Garet" panose="020B0604020202020204" charset="0"/>
                <a:ea typeface="Garet"/>
                <a:cs typeface="Garet"/>
                <a:sym typeface="Garet"/>
              </a:rPr>
              <a:t>Low expectations from key influencers in a young person’s network; social workers, teachers, foster carers, sports coaches, youth workers and staff in leaving care teams</a:t>
            </a:r>
          </a:p>
          <a:p>
            <a:pPr algn="l">
              <a:lnSpc>
                <a:spcPts val="3299"/>
              </a:lnSpc>
            </a:pPr>
            <a:endParaRPr lang="en-US" sz="2199" dirty="0">
              <a:solidFill>
                <a:srgbClr val="737373"/>
              </a:solidFill>
              <a:latin typeface="Garet"/>
              <a:ea typeface="Garet"/>
              <a:cs typeface="Garet"/>
              <a:sym typeface="Garet"/>
            </a:endParaRPr>
          </a:p>
        </p:txBody>
      </p:sp>
      <p:sp>
        <p:nvSpPr>
          <p:cNvPr id="6" name="TextBox 6">
            <a:extLst>
              <a:ext uri="{FF2B5EF4-FFF2-40B4-BE49-F238E27FC236}">
                <a16:creationId xmlns:a16="http://schemas.microsoft.com/office/drawing/2014/main" id="{E7D36171-8A82-6CB4-B2B7-CC830CB5F50A}"/>
              </a:ext>
            </a:extLst>
          </p:cNvPr>
          <p:cNvSpPr txBox="1"/>
          <p:nvPr/>
        </p:nvSpPr>
        <p:spPr>
          <a:xfrm>
            <a:off x="1028700" y="2673589"/>
            <a:ext cx="16315193" cy="1755737"/>
          </a:xfrm>
          <a:prstGeom prst="rect">
            <a:avLst/>
          </a:prstGeom>
        </p:spPr>
        <p:txBody>
          <a:bodyPr lIns="0" tIns="0" rIns="0" bIns="0" rtlCol="0" anchor="t">
            <a:spAutoFit/>
          </a:bodyPr>
          <a:lstStyle/>
          <a:p>
            <a:pPr algn="l"/>
            <a:r>
              <a:rPr lang="en-US" sz="2199" dirty="0">
                <a:latin typeface="Garet "/>
                <a:ea typeface="Garet"/>
                <a:cs typeface="Garet"/>
                <a:sym typeface="Garet"/>
              </a:rPr>
              <a:t>Across the UK, care leavers are identified as a priority group for targeted outreach and support within universities and colleges to drive up educational attainment and to reduce the incidence of homelessness, poor mental health and under employment. Just 15% of care leavers enter higher education by the age of 19, compared to 48% of the general population. The reasons for this are complex and multi-layered. </a:t>
            </a:r>
          </a:p>
          <a:p>
            <a:pPr algn="l">
              <a:lnSpc>
                <a:spcPts val="3299"/>
              </a:lnSpc>
            </a:pPr>
            <a:endParaRPr lang="en-US" sz="2199" dirty="0">
              <a:solidFill>
                <a:srgbClr val="737373"/>
              </a:solidFill>
              <a:latin typeface="Garet"/>
              <a:ea typeface="Garet"/>
              <a:cs typeface="Garet"/>
              <a:sym typeface="Garet"/>
            </a:endParaRPr>
          </a:p>
        </p:txBody>
      </p:sp>
      <p:sp>
        <p:nvSpPr>
          <p:cNvPr id="7" name="Freeform 7">
            <a:extLst>
              <a:ext uri="{FF2B5EF4-FFF2-40B4-BE49-F238E27FC236}">
                <a16:creationId xmlns:a16="http://schemas.microsoft.com/office/drawing/2014/main" id="{A1D5DB5A-8569-4766-B6F3-FDD2159C510B}"/>
              </a:ext>
            </a:extLst>
          </p:cNvPr>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extLst>
      <p:ext uri="{BB962C8B-B14F-4D97-AF65-F5344CB8AC3E}">
        <p14:creationId xmlns:p14="http://schemas.microsoft.com/office/powerpoint/2010/main" val="2430254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22129" y="8068272"/>
            <a:ext cx="160446" cy="293722"/>
          </a:xfrm>
          <a:custGeom>
            <a:avLst/>
            <a:gdLst/>
            <a:ahLst/>
            <a:cxnLst/>
            <a:rect l="l" t="t" r="r" b="b"/>
            <a:pathLst>
              <a:path w="160446" h="293722">
                <a:moveTo>
                  <a:pt x="0" y="0"/>
                </a:moveTo>
                <a:lnTo>
                  <a:pt x="160445" y="0"/>
                </a:lnTo>
                <a:lnTo>
                  <a:pt x="160445" y="293722"/>
                </a:lnTo>
                <a:lnTo>
                  <a:pt x="0" y="293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657234" y="1292939"/>
            <a:ext cx="5581771" cy="7317769"/>
            <a:chOff x="0" y="0"/>
            <a:chExt cx="769371" cy="1008655"/>
          </a:xfrm>
        </p:grpSpPr>
        <p:sp>
          <p:nvSpPr>
            <p:cNvPr id="4" name="Freeform 4"/>
            <p:cNvSpPr/>
            <p:nvPr/>
          </p:nvSpPr>
          <p:spPr>
            <a:xfrm>
              <a:off x="0" y="0"/>
              <a:ext cx="769371" cy="1008655"/>
            </a:xfrm>
            <a:custGeom>
              <a:avLst/>
              <a:gdLst/>
              <a:ahLst/>
              <a:cxnLst/>
              <a:rect l="l" t="t" r="r" b="b"/>
              <a:pathLst>
                <a:path w="769371" h="1008655">
                  <a:moveTo>
                    <a:pt x="31901" y="0"/>
                  </a:moveTo>
                  <a:lnTo>
                    <a:pt x="737470" y="0"/>
                  </a:lnTo>
                  <a:cubicBezTo>
                    <a:pt x="755089" y="0"/>
                    <a:pt x="769371" y="14283"/>
                    <a:pt x="769371" y="31901"/>
                  </a:cubicBezTo>
                  <a:lnTo>
                    <a:pt x="769371" y="976754"/>
                  </a:lnTo>
                  <a:cubicBezTo>
                    <a:pt x="769371" y="994372"/>
                    <a:pt x="755089" y="1008655"/>
                    <a:pt x="737470" y="1008655"/>
                  </a:cubicBezTo>
                  <a:lnTo>
                    <a:pt x="31901" y="1008655"/>
                  </a:lnTo>
                  <a:cubicBezTo>
                    <a:pt x="14283" y="1008655"/>
                    <a:pt x="0" y="994372"/>
                    <a:pt x="0" y="976754"/>
                  </a:cubicBezTo>
                  <a:lnTo>
                    <a:pt x="0" y="31901"/>
                  </a:lnTo>
                  <a:cubicBezTo>
                    <a:pt x="0" y="14283"/>
                    <a:pt x="14283" y="0"/>
                    <a:pt x="31901" y="0"/>
                  </a:cubicBezTo>
                  <a:close/>
                </a:path>
              </a:pathLst>
            </a:custGeom>
            <a:blipFill>
              <a:blip r:embed="rId3"/>
              <a:stretch>
                <a:fillRect l="-176" r="-176"/>
              </a:stretch>
            </a:blipFill>
          </p:spPr>
          <p:txBody>
            <a:bodyPr/>
            <a:lstStyle/>
            <a:p>
              <a:endParaRPr lang="en-GB"/>
            </a:p>
          </p:txBody>
        </p:sp>
      </p:grpSp>
      <p:sp>
        <p:nvSpPr>
          <p:cNvPr id="5" name="Freeform 5"/>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4611157" y="711303"/>
            <a:ext cx="3019609" cy="2054878"/>
          </a:xfrm>
          <a:custGeom>
            <a:avLst/>
            <a:gdLst/>
            <a:ahLst/>
            <a:cxnLst/>
            <a:rect l="l" t="t" r="r" b="b"/>
            <a:pathLst>
              <a:path w="3019609" h="2054878">
                <a:moveTo>
                  <a:pt x="0" y="0"/>
                </a:moveTo>
                <a:lnTo>
                  <a:pt x="3019609" y="0"/>
                </a:lnTo>
                <a:lnTo>
                  <a:pt x="3019609" y="2054878"/>
                </a:lnTo>
                <a:lnTo>
                  <a:pt x="0" y="2054878"/>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6832079" y="2146604"/>
            <a:ext cx="8812521" cy="1098551"/>
          </a:xfrm>
          <a:prstGeom prst="rect">
            <a:avLst/>
          </a:prstGeom>
        </p:spPr>
        <p:txBody>
          <a:bodyPr lIns="0" tIns="0" rIns="0" bIns="0" rtlCol="0" anchor="t">
            <a:spAutoFit/>
          </a:bodyPr>
          <a:lstStyle/>
          <a:p>
            <a:pPr algn="l">
              <a:lnSpc>
                <a:spcPts val="8749"/>
              </a:lnSpc>
            </a:pPr>
            <a:r>
              <a:rPr lang="en-US" sz="6999" b="1" spc="-342" dirty="0">
                <a:solidFill>
                  <a:srgbClr val="000000"/>
                </a:solidFill>
                <a:latin typeface="Garet Bold"/>
                <a:ea typeface="Garet Bold"/>
                <a:cs typeface="Garet Bold"/>
                <a:sym typeface="Garet Bold"/>
              </a:rPr>
              <a:t>About NNECL ...</a:t>
            </a:r>
          </a:p>
        </p:txBody>
      </p:sp>
      <p:sp>
        <p:nvSpPr>
          <p:cNvPr id="8" name="TextBox 8"/>
          <p:cNvSpPr txBox="1"/>
          <p:nvPr/>
        </p:nvSpPr>
        <p:spPr>
          <a:xfrm>
            <a:off x="6869090" y="6817080"/>
            <a:ext cx="10590512" cy="676852"/>
          </a:xfrm>
          <a:prstGeom prst="rect">
            <a:avLst/>
          </a:prstGeom>
        </p:spPr>
        <p:txBody>
          <a:bodyPr lIns="0" tIns="0" rIns="0" bIns="0" rtlCol="0" anchor="t">
            <a:spAutoFit/>
          </a:bodyPr>
          <a:lstStyle/>
          <a:p>
            <a:pPr algn="l"/>
            <a:r>
              <a:rPr lang="en-US" sz="2199" dirty="0">
                <a:latin typeface="Garet"/>
                <a:ea typeface="Garet"/>
                <a:cs typeface="Garet"/>
                <a:sym typeface="Garet"/>
              </a:rPr>
              <a:t>Our </a:t>
            </a:r>
            <a:r>
              <a:rPr lang="en-US" sz="2199" b="1" dirty="0">
                <a:latin typeface="Garet Bold"/>
                <a:ea typeface="Garet Bold"/>
                <a:cs typeface="Garet Bold"/>
                <a:sym typeface="Garet Bold"/>
              </a:rPr>
              <a:t>vision</a:t>
            </a:r>
            <a:r>
              <a:rPr lang="en-US" sz="2199" dirty="0">
                <a:latin typeface="Garet"/>
                <a:ea typeface="Garet"/>
                <a:cs typeface="Garet"/>
                <a:sym typeface="Garet"/>
              </a:rPr>
              <a:t> is for learners with care experience across our four nations to be empowered and supported to achieve their full educational potential.</a:t>
            </a:r>
          </a:p>
        </p:txBody>
      </p:sp>
      <p:sp>
        <p:nvSpPr>
          <p:cNvPr id="9" name="TextBox 9"/>
          <p:cNvSpPr txBox="1"/>
          <p:nvPr/>
        </p:nvSpPr>
        <p:spPr>
          <a:xfrm>
            <a:off x="6869090" y="7910996"/>
            <a:ext cx="9649204" cy="676852"/>
          </a:xfrm>
          <a:prstGeom prst="rect">
            <a:avLst/>
          </a:prstGeom>
        </p:spPr>
        <p:txBody>
          <a:bodyPr lIns="0" tIns="0" rIns="0" bIns="0" rtlCol="0" anchor="t">
            <a:spAutoFit/>
          </a:bodyPr>
          <a:lstStyle/>
          <a:p>
            <a:pPr algn="l"/>
            <a:r>
              <a:rPr lang="en-US" sz="2199" dirty="0">
                <a:latin typeface="Garet"/>
                <a:ea typeface="Garet"/>
                <a:cs typeface="Garet"/>
                <a:sym typeface="Garet"/>
              </a:rPr>
              <a:t>Our </a:t>
            </a:r>
            <a:r>
              <a:rPr lang="en-US" sz="2199" b="1" dirty="0">
                <a:latin typeface="Garet Bold"/>
                <a:ea typeface="Garet Bold"/>
                <a:cs typeface="Garet Bold"/>
                <a:sym typeface="Garet Bold"/>
              </a:rPr>
              <a:t>mission</a:t>
            </a:r>
            <a:r>
              <a:rPr lang="en-US" sz="2199" dirty="0">
                <a:latin typeface="Garet"/>
                <a:ea typeface="Garet"/>
                <a:cs typeface="Garet"/>
                <a:sym typeface="Garet"/>
              </a:rPr>
              <a:t> is to create educational environments where care- experienced and estranged learners thrive. </a:t>
            </a:r>
          </a:p>
        </p:txBody>
      </p:sp>
      <p:sp>
        <p:nvSpPr>
          <p:cNvPr id="10" name="TextBox 10"/>
          <p:cNvSpPr txBox="1"/>
          <p:nvPr/>
        </p:nvSpPr>
        <p:spPr>
          <a:xfrm>
            <a:off x="6869090" y="3471009"/>
            <a:ext cx="10590512" cy="3045834"/>
          </a:xfrm>
          <a:prstGeom prst="rect">
            <a:avLst/>
          </a:prstGeom>
        </p:spPr>
        <p:txBody>
          <a:bodyPr lIns="0" tIns="0" rIns="0" bIns="0" rtlCol="0" anchor="t">
            <a:spAutoFit/>
          </a:bodyPr>
          <a:lstStyle/>
          <a:p>
            <a:pPr algn="l"/>
            <a:r>
              <a:rPr lang="en-US" sz="2199" dirty="0">
                <a:latin typeface="Garet"/>
                <a:ea typeface="Garet"/>
                <a:cs typeface="Garet"/>
                <a:sym typeface="Garet"/>
              </a:rPr>
              <a:t>NNECL is an award winning not for profit organisation working across the UK, supporting, connecting, and empowering a community of practitioners with whom we share our overarching ambition, for more vulnerable young people from care backgrounds or who are estranged, to consider, access and flourish through apprenticeships, further and higher education into fulfilling careers, which will sustain them for life. By improving national co-ordination, collaboration and through our Quality Mark, NNECL aim to reduce the differences in educational support our young people typically experience.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22129" y="8068272"/>
            <a:ext cx="160446" cy="293722"/>
          </a:xfrm>
          <a:custGeom>
            <a:avLst/>
            <a:gdLst/>
            <a:ahLst/>
            <a:cxnLst/>
            <a:rect l="l" t="t" r="r" b="b"/>
            <a:pathLst>
              <a:path w="160446" h="293722">
                <a:moveTo>
                  <a:pt x="0" y="0"/>
                </a:moveTo>
                <a:lnTo>
                  <a:pt x="160445" y="0"/>
                </a:lnTo>
                <a:lnTo>
                  <a:pt x="160445" y="293722"/>
                </a:lnTo>
                <a:lnTo>
                  <a:pt x="0" y="293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1028426" y="2226913"/>
            <a:ext cx="3440396" cy="6510552"/>
            <a:chOff x="0" y="0"/>
            <a:chExt cx="533007" cy="1008655"/>
          </a:xfrm>
        </p:grpSpPr>
        <p:sp>
          <p:nvSpPr>
            <p:cNvPr id="4" name="Freeform 4"/>
            <p:cNvSpPr/>
            <p:nvPr/>
          </p:nvSpPr>
          <p:spPr>
            <a:xfrm>
              <a:off x="0" y="0"/>
              <a:ext cx="533007" cy="1008655"/>
            </a:xfrm>
            <a:custGeom>
              <a:avLst/>
              <a:gdLst/>
              <a:ahLst/>
              <a:cxnLst/>
              <a:rect l="l" t="t" r="r" b="b"/>
              <a:pathLst>
                <a:path w="533007" h="1008655">
                  <a:moveTo>
                    <a:pt x="51757" y="0"/>
                  </a:moveTo>
                  <a:lnTo>
                    <a:pt x="481250" y="0"/>
                  </a:lnTo>
                  <a:cubicBezTo>
                    <a:pt x="494977" y="0"/>
                    <a:pt x="508142" y="5453"/>
                    <a:pt x="517848" y="15159"/>
                  </a:cubicBezTo>
                  <a:cubicBezTo>
                    <a:pt x="527554" y="24866"/>
                    <a:pt x="533007" y="38030"/>
                    <a:pt x="533007" y="51757"/>
                  </a:cubicBezTo>
                  <a:lnTo>
                    <a:pt x="533007" y="956898"/>
                  </a:lnTo>
                  <a:cubicBezTo>
                    <a:pt x="533007" y="970625"/>
                    <a:pt x="527554" y="983789"/>
                    <a:pt x="517848" y="993496"/>
                  </a:cubicBezTo>
                  <a:cubicBezTo>
                    <a:pt x="508142" y="1003202"/>
                    <a:pt x="494977" y="1008655"/>
                    <a:pt x="481250" y="1008655"/>
                  </a:cubicBezTo>
                  <a:lnTo>
                    <a:pt x="51757" y="1008655"/>
                  </a:lnTo>
                  <a:cubicBezTo>
                    <a:pt x="38030" y="1008655"/>
                    <a:pt x="24866" y="1003202"/>
                    <a:pt x="15159" y="993496"/>
                  </a:cubicBezTo>
                  <a:cubicBezTo>
                    <a:pt x="5453" y="983789"/>
                    <a:pt x="0" y="970625"/>
                    <a:pt x="0" y="956898"/>
                  </a:cubicBezTo>
                  <a:lnTo>
                    <a:pt x="0" y="51757"/>
                  </a:lnTo>
                  <a:cubicBezTo>
                    <a:pt x="0" y="38030"/>
                    <a:pt x="5453" y="24866"/>
                    <a:pt x="15159" y="15159"/>
                  </a:cubicBezTo>
                  <a:cubicBezTo>
                    <a:pt x="24866" y="5453"/>
                    <a:pt x="38030" y="0"/>
                    <a:pt x="51757" y="0"/>
                  </a:cubicBezTo>
                  <a:close/>
                </a:path>
              </a:pathLst>
            </a:custGeom>
            <a:blipFill>
              <a:blip r:embed="rId3"/>
              <a:stretch>
                <a:fillRect l="-20878" r="-20878"/>
              </a:stretch>
            </a:blipFill>
          </p:spPr>
          <p:txBody>
            <a:bodyPr/>
            <a:lstStyle/>
            <a:p>
              <a:endParaRPr lang="en-GB"/>
            </a:p>
          </p:txBody>
        </p:sp>
      </p:grpSp>
      <p:grpSp>
        <p:nvGrpSpPr>
          <p:cNvPr id="5" name="Group 5"/>
          <p:cNvGrpSpPr/>
          <p:nvPr/>
        </p:nvGrpSpPr>
        <p:grpSpPr>
          <a:xfrm>
            <a:off x="4821246" y="2226913"/>
            <a:ext cx="4322754" cy="6510552"/>
            <a:chOff x="0" y="0"/>
            <a:chExt cx="669708" cy="1008655"/>
          </a:xfrm>
        </p:grpSpPr>
        <p:sp>
          <p:nvSpPr>
            <p:cNvPr id="6" name="Freeform 6"/>
            <p:cNvSpPr/>
            <p:nvPr/>
          </p:nvSpPr>
          <p:spPr>
            <a:xfrm>
              <a:off x="0" y="0"/>
              <a:ext cx="669708" cy="1008655"/>
            </a:xfrm>
            <a:custGeom>
              <a:avLst/>
              <a:gdLst/>
              <a:ahLst/>
              <a:cxnLst/>
              <a:rect l="l" t="t" r="r" b="b"/>
              <a:pathLst>
                <a:path w="669708" h="1008655">
                  <a:moveTo>
                    <a:pt x="41192" y="0"/>
                  </a:moveTo>
                  <a:lnTo>
                    <a:pt x="628515" y="0"/>
                  </a:lnTo>
                  <a:cubicBezTo>
                    <a:pt x="639440" y="0"/>
                    <a:pt x="649918" y="4340"/>
                    <a:pt x="657643" y="12065"/>
                  </a:cubicBezTo>
                  <a:cubicBezTo>
                    <a:pt x="665368" y="19790"/>
                    <a:pt x="669708" y="30267"/>
                    <a:pt x="669708" y="41192"/>
                  </a:cubicBezTo>
                  <a:lnTo>
                    <a:pt x="669708" y="967463"/>
                  </a:lnTo>
                  <a:cubicBezTo>
                    <a:pt x="669708" y="978387"/>
                    <a:pt x="665368" y="988865"/>
                    <a:pt x="657643" y="996590"/>
                  </a:cubicBezTo>
                  <a:cubicBezTo>
                    <a:pt x="649918" y="1004315"/>
                    <a:pt x="639440" y="1008655"/>
                    <a:pt x="628515" y="1008655"/>
                  </a:cubicBezTo>
                  <a:lnTo>
                    <a:pt x="41192" y="1008655"/>
                  </a:lnTo>
                  <a:cubicBezTo>
                    <a:pt x="30267" y="1008655"/>
                    <a:pt x="19790" y="1004315"/>
                    <a:pt x="12065" y="996590"/>
                  </a:cubicBezTo>
                  <a:cubicBezTo>
                    <a:pt x="4340" y="988865"/>
                    <a:pt x="0" y="978387"/>
                    <a:pt x="0" y="967463"/>
                  </a:cubicBezTo>
                  <a:lnTo>
                    <a:pt x="0" y="41192"/>
                  </a:lnTo>
                  <a:cubicBezTo>
                    <a:pt x="0" y="30267"/>
                    <a:pt x="4340" y="19790"/>
                    <a:pt x="12065" y="12065"/>
                  </a:cubicBezTo>
                  <a:cubicBezTo>
                    <a:pt x="19790" y="4340"/>
                    <a:pt x="30267" y="0"/>
                    <a:pt x="41192" y="0"/>
                  </a:cubicBezTo>
                  <a:close/>
                </a:path>
              </a:pathLst>
            </a:custGeom>
            <a:blipFill>
              <a:blip r:embed="rId4"/>
              <a:stretch>
                <a:fillRect l="-63164" r="-63164"/>
              </a:stretch>
            </a:blipFill>
          </p:spPr>
          <p:txBody>
            <a:bodyPr/>
            <a:lstStyle/>
            <a:p>
              <a:endParaRPr lang="en-GB"/>
            </a:p>
          </p:txBody>
        </p:sp>
      </p:grpSp>
      <p:sp>
        <p:nvSpPr>
          <p:cNvPr id="7" name="Freeform 7"/>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TextBox 8"/>
          <p:cNvSpPr txBox="1"/>
          <p:nvPr/>
        </p:nvSpPr>
        <p:spPr>
          <a:xfrm>
            <a:off x="9496425" y="2169763"/>
            <a:ext cx="8326329" cy="6430094"/>
          </a:xfrm>
          <a:prstGeom prst="rect">
            <a:avLst/>
          </a:prstGeom>
        </p:spPr>
        <p:txBody>
          <a:bodyPr wrap="square" lIns="0" tIns="0" rIns="0" bIns="0" rtlCol="0" anchor="t">
            <a:spAutoFit/>
          </a:bodyPr>
          <a:lstStyle/>
          <a:p>
            <a:pPr algn="l"/>
            <a:r>
              <a:rPr lang="en-US" sz="2199" dirty="0">
                <a:latin typeface="Garet"/>
                <a:ea typeface="Garet"/>
                <a:cs typeface="Garet"/>
                <a:sym typeface="Garet"/>
              </a:rPr>
              <a:t>Established in 2018, NNECL is the only charity in the UK solely dedicated to transforming care leavers educational attainment. We are a membership body with over 100 organisations in active membership, including universities and colleges, foster agencies, local authority leaving care teams, virtual schools and charities. </a:t>
            </a:r>
          </a:p>
          <a:p>
            <a:pPr algn="l"/>
            <a:endParaRPr lang="en-US" sz="2199" dirty="0">
              <a:latin typeface="Garet"/>
              <a:ea typeface="Garet"/>
              <a:cs typeface="Garet"/>
              <a:sym typeface="Garet"/>
            </a:endParaRPr>
          </a:p>
          <a:p>
            <a:pPr algn="l"/>
            <a:r>
              <a:rPr lang="en-US" sz="2199" dirty="0">
                <a:latin typeface="Garet"/>
                <a:ea typeface="Garet"/>
                <a:cs typeface="Garet"/>
                <a:sym typeface="Garet"/>
              </a:rPr>
              <a:t>Through our membership and strategic partnerships, we are proud to reach a community of more than 800 professionals who participate in our events and benefit from our regular policy and practice updates so they can best support the 5000+ care-experienced and estranged learners attending their institutions. </a:t>
            </a:r>
          </a:p>
          <a:p>
            <a:pPr algn="l"/>
            <a:endParaRPr lang="en-US" sz="2199" dirty="0">
              <a:latin typeface="Garet"/>
              <a:ea typeface="Garet"/>
              <a:cs typeface="Garet"/>
              <a:sym typeface="Garet"/>
            </a:endParaRPr>
          </a:p>
          <a:p>
            <a:pPr algn="l"/>
            <a:r>
              <a:rPr lang="en-US" sz="2199" dirty="0">
                <a:latin typeface="Garet"/>
                <a:ea typeface="Garet"/>
                <a:cs typeface="Garet"/>
                <a:sym typeface="Garet"/>
              </a:rPr>
              <a:t>We independently generate our income through membership, training and consultancy, Quality Mark assessment fees, donations, and grants. We do not hold property or endowment funds and receive no core funding from central government.</a:t>
            </a:r>
          </a:p>
        </p:txBody>
      </p:sp>
      <p:sp>
        <p:nvSpPr>
          <p:cNvPr id="9" name="TextBox 9"/>
          <p:cNvSpPr txBox="1"/>
          <p:nvPr/>
        </p:nvSpPr>
        <p:spPr>
          <a:xfrm>
            <a:off x="1028426" y="776204"/>
            <a:ext cx="6459042" cy="1098551"/>
          </a:xfrm>
          <a:prstGeom prst="rect">
            <a:avLst/>
          </a:prstGeom>
        </p:spPr>
        <p:txBody>
          <a:bodyPr lIns="0" tIns="0" rIns="0" bIns="0" rtlCol="0" anchor="t">
            <a:spAutoFit/>
          </a:bodyPr>
          <a:lstStyle/>
          <a:p>
            <a:pPr algn="ctr">
              <a:lnSpc>
                <a:spcPts val="8749"/>
              </a:lnSpc>
              <a:spcBef>
                <a:spcPct val="0"/>
              </a:spcBef>
            </a:pPr>
            <a:r>
              <a:rPr lang="en-US" sz="6999" b="1" spc="-342">
                <a:solidFill>
                  <a:srgbClr val="000000"/>
                </a:solidFill>
                <a:latin typeface="Garet Bold"/>
                <a:ea typeface="Garet Bold"/>
                <a:cs typeface="Garet Bold"/>
                <a:sym typeface="Garet Bold"/>
              </a:rPr>
              <a:t>About NNECL ...</a:t>
            </a:r>
          </a:p>
        </p:txBody>
      </p:sp>
      <p:sp>
        <p:nvSpPr>
          <p:cNvPr id="11" name="TextBox 10">
            <a:extLst>
              <a:ext uri="{FF2B5EF4-FFF2-40B4-BE49-F238E27FC236}">
                <a16:creationId xmlns:a16="http://schemas.microsoft.com/office/drawing/2014/main" id="{0A11685A-625D-5499-40B2-A5EE1052E73E}"/>
              </a:ext>
            </a:extLst>
          </p:cNvPr>
          <p:cNvSpPr txBox="1"/>
          <p:nvPr/>
        </p:nvSpPr>
        <p:spPr>
          <a:xfrm>
            <a:off x="2209800" y="8865901"/>
            <a:ext cx="7078013" cy="646331"/>
          </a:xfrm>
          <a:prstGeom prst="rect">
            <a:avLst/>
          </a:prstGeom>
          <a:noFill/>
        </p:spPr>
        <p:txBody>
          <a:bodyPr wrap="square" rtlCol="0">
            <a:spAutoFit/>
          </a:bodyPr>
          <a:lstStyle/>
          <a:p>
            <a:r>
              <a:rPr lang="en-GB" dirty="0">
                <a:latin typeface="Garet" panose="020B0604020202020204" charset="0"/>
              </a:rPr>
              <a:t>NNECL members Ruth (L) (University of Huddersfield and Shauna (R) (University of Kent)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0877" y="4762500"/>
            <a:ext cx="10250816" cy="4537091"/>
            <a:chOff x="0" y="0"/>
            <a:chExt cx="726478" cy="321545"/>
          </a:xfrm>
        </p:grpSpPr>
        <p:sp>
          <p:nvSpPr>
            <p:cNvPr id="3" name="Freeform 3"/>
            <p:cNvSpPr/>
            <p:nvPr/>
          </p:nvSpPr>
          <p:spPr>
            <a:xfrm>
              <a:off x="0" y="0"/>
              <a:ext cx="726478" cy="321545"/>
            </a:xfrm>
            <a:custGeom>
              <a:avLst/>
              <a:gdLst/>
              <a:ahLst/>
              <a:cxnLst/>
              <a:rect l="l" t="t" r="r" b="b"/>
              <a:pathLst>
                <a:path w="726478" h="321545">
                  <a:moveTo>
                    <a:pt x="17371" y="0"/>
                  </a:moveTo>
                  <a:lnTo>
                    <a:pt x="709107" y="0"/>
                  </a:lnTo>
                  <a:cubicBezTo>
                    <a:pt x="713715" y="0"/>
                    <a:pt x="718133" y="1830"/>
                    <a:pt x="721390" y="5088"/>
                  </a:cubicBezTo>
                  <a:cubicBezTo>
                    <a:pt x="724648" y="8345"/>
                    <a:pt x="726478" y="12764"/>
                    <a:pt x="726478" y="17371"/>
                  </a:cubicBezTo>
                  <a:lnTo>
                    <a:pt x="726478" y="304174"/>
                  </a:lnTo>
                  <a:cubicBezTo>
                    <a:pt x="726478" y="313768"/>
                    <a:pt x="718701" y="321545"/>
                    <a:pt x="709107" y="321545"/>
                  </a:cubicBezTo>
                  <a:lnTo>
                    <a:pt x="17371" y="321545"/>
                  </a:lnTo>
                  <a:cubicBezTo>
                    <a:pt x="12764" y="321545"/>
                    <a:pt x="8345" y="319715"/>
                    <a:pt x="5088" y="316457"/>
                  </a:cubicBezTo>
                  <a:cubicBezTo>
                    <a:pt x="1830" y="313200"/>
                    <a:pt x="0" y="308781"/>
                    <a:pt x="0" y="304174"/>
                  </a:cubicBezTo>
                  <a:lnTo>
                    <a:pt x="0" y="17371"/>
                  </a:lnTo>
                  <a:cubicBezTo>
                    <a:pt x="0" y="7777"/>
                    <a:pt x="7777" y="0"/>
                    <a:pt x="17371" y="0"/>
                  </a:cubicBezTo>
                  <a:close/>
                </a:path>
              </a:pathLst>
            </a:custGeom>
            <a:blipFill>
              <a:blip r:embed="rId2"/>
              <a:stretch>
                <a:fillRect t="-26237" b="-24111"/>
              </a:stretch>
            </a:blipFill>
          </p:spPr>
          <p:txBody>
            <a:bodyPr/>
            <a:lstStyle/>
            <a:p>
              <a:endParaRPr lang="en-GB"/>
            </a:p>
          </p:txBody>
        </p:sp>
      </p:grpSp>
      <p:sp>
        <p:nvSpPr>
          <p:cNvPr id="4" name="TextBox 4"/>
          <p:cNvSpPr txBox="1"/>
          <p:nvPr/>
        </p:nvSpPr>
        <p:spPr>
          <a:xfrm>
            <a:off x="993710" y="695362"/>
            <a:ext cx="5893414" cy="1098551"/>
          </a:xfrm>
          <a:prstGeom prst="rect">
            <a:avLst/>
          </a:prstGeom>
        </p:spPr>
        <p:txBody>
          <a:bodyPr lIns="0" tIns="0" rIns="0" bIns="0" rtlCol="0" anchor="t">
            <a:spAutoFit/>
          </a:bodyPr>
          <a:lstStyle/>
          <a:p>
            <a:pPr marL="0" lvl="0" indent="0" algn="l">
              <a:lnSpc>
                <a:spcPts val="8749"/>
              </a:lnSpc>
              <a:spcBef>
                <a:spcPct val="0"/>
              </a:spcBef>
            </a:pPr>
            <a:r>
              <a:rPr lang="en-US" sz="6999" b="1" spc="-342">
                <a:solidFill>
                  <a:srgbClr val="000000"/>
                </a:solidFill>
                <a:latin typeface="Garet Bold"/>
                <a:ea typeface="Garet Bold"/>
                <a:cs typeface="Garet Bold"/>
                <a:sym typeface="Garet Bold"/>
              </a:rPr>
              <a:t>Our impact</a:t>
            </a:r>
            <a:r>
              <a:rPr lang="en-US" sz="6999" b="1" u="none" strike="noStrike" spc="-342">
                <a:solidFill>
                  <a:srgbClr val="000000"/>
                </a:solidFill>
                <a:latin typeface="Garet Bold"/>
                <a:ea typeface="Garet Bold"/>
                <a:cs typeface="Garet Bold"/>
                <a:sym typeface="Garet Bold"/>
              </a:rPr>
              <a:t>  </a:t>
            </a:r>
          </a:p>
        </p:txBody>
      </p:sp>
      <p:sp>
        <p:nvSpPr>
          <p:cNvPr id="5" name="TextBox 5"/>
          <p:cNvSpPr txBox="1"/>
          <p:nvPr/>
        </p:nvSpPr>
        <p:spPr>
          <a:xfrm>
            <a:off x="1028700" y="2073832"/>
            <a:ext cx="16513925" cy="2790251"/>
          </a:xfrm>
          <a:prstGeom prst="rect">
            <a:avLst/>
          </a:prstGeom>
        </p:spPr>
        <p:txBody>
          <a:bodyPr lIns="0" tIns="0" rIns="0" bIns="0" rtlCol="0" anchor="t">
            <a:spAutoFit/>
          </a:bodyPr>
          <a:lstStyle/>
          <a:p>
            <a:pPr algn="l"/>
            <a:r>
              <a:rPr lang="en-US" sz="2199" dirty="0">
                <a:latin typeface="Garet"/>
                <a:ea typeface="Garet"/>
                <a:cs typeface="Garet"/>
                <a:sym typeface="Garet"/>
              </a:rPr>
              <a:t>We are incredibly proud of our Quality Mark, endorsed by the Department for Education and described by the sector as “gold standard.” To achieve it universities and colleges must evidence the holistic and practical support they provide to care-experienced and estranged learners and the impact and outcomes of their actions, including: a designated contact, financial bursaries, well-being and pastoral care, help with accommodation, work placements, careers guidance, progression rates and attainment. All Quality Mark submissions are peer reviewed by a panel of widening participation experts to ensure consistency. In November 2025 we announced University of Cambridge as our 50th Quality Mark holder. </a:t>
            </a:r>
          </a:p>
          <a:p>
            <a:pPr algn="l">
              <a:lnSpc>
                <a:spcPts val="3519"/>
              </a:lnSpc>
            </a:pPr>
            <a:endParaRPr lang="en-US" sz="2199" dirty="0">
              <a:solidFill>
                <a:srgbClr val="737373"/>
              </a:solidFill>
              <a:latin typeface="Garet"/>
              <a:ea typeface="Garet"/>
              <a:cs typeface="Garet"/>
              <a:sym typeface="Garet"/>
            </a:endParaRPr>
          </a:p>
        </p:txBody>
      </p:sp>
      <p:sp>
        <p:nvSpPr>
          <p:cNvPr id="6" name="Freeform 6"/>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11696226" y="4762500"/>
            <a:ext cx="5846399" cy="4515910"/>
            <a:chOff x="0" y="0"/>
            <a:chExt cx="405438" cy="313171"/>
          </a:xfrm>
        </p:grpSpPr>
        <p:sp>
          <p:nvSpPr>
            <p:cNvPr id="8" name="Freeform 8"/>
            <p:cNvSpPr/>
            <p:nvPr/>
          </p:nvSpPr>
          <p:spPr>
            <a:xfrm>
              <a:off x="0" y="0"/>
              <a:ext cx="405438" cy="313171"/>
            </a:xfrm>
            <a:custGeom>
              <a:avLst/>
              <a:gdLst/>
              <a:ahLst/>
              <a:cxnLst/>
              <a:rect l="l" t="t" r="r" b="b"/>
              <a:pathLst>
                <a:path w="405438" h="313171">
                  <a:moveTo>
                    <a:pt x="30457" y="0"/>
                  </a:moveTo>
                  <a:lnTo>
                    <a:pt x="374981" y="0"/>
                  </a:lnTo>
                  <a:cubicBezTo>
                    <a:pt x="383059" y="0"/>
                    <a:pt x="390806" y="3209"/>
                    <a:pt x="396517" y="8921"/>
                  </a:cubicBezTo>
                  <a:cubicBezTo>
                    <a:pt x="402229" y="14632"/>
                    <a:pt x="405438" y="22379"/>
                    <a:pt x="405438" y="30457"/>
                  </a:cubicBezTo>
                  <a:lnTo>
                    <a:pt x="405438" y="282714"/>
                  </a:lnTo>
                  <a:cubicBezTo>
                    <a:pt x="405438" y="299535"/>
                    <a:pt x="391802" y="313171"/>
                    <a:pt x="374981" y="313171"/>
                  </a:cubicBezTo>
                  <a:lnTo>
                    <a:pt x="30457" y="313171"/>
                  </a:lnTo>
                  <a:cubicBezTo>
                    <a:pt x="13636" y="313171"/>
                    <a:pt x="0" y="299535"/>
                    <a:pt x="0" y="282714"/>
                  </a:cubicBezTo>
                  <a:lnTo>
                    <a:pt x="0" y="30457"/>
                  </a:lnTo>
                  <a:cubicBezTo>
                    <a:pt x="0" y="13636"/>
                    <a:pt x="13636" y="0"/>
                    <a:pt x="30457" y="0"/>
                  </a:cubicBezTo>
                  <a:close/>
                </a:path>
              </a:pathLst>
            </a:custGeom>
            <a:blipFill>
              <a:blip r:embed="rId4"/>
              <a:stretch>
                <a:fillRect t="-4256" b="-4256"/>
              </a:stretch>
            </a:blipFill>
          </p:spPr>
          <p:txBody>
            <a:bodyPr/>
            <a:lstStyle/>
            <a:p>
              <a:endParaRPr lang="en-GB"/>
            </a:p>
          </p:txBody>
        </p:sp>
      </p:grpSp>
      <p:sp>
        <p:nvSpPr>
          <p:cNvPr id="10" name="TextBox 9">
            <a:extLst>
              <a:ext uri="{FF2B5EF4-FFF2-40B4-BE49-F238E27FC236}">
                <a16:creationId xmlns:a16="http://schemas.microsoft.com/office/drawing/2014/main" id="{FECB5490-36EF-3E96-4180-12E1046DE120}"/>
              </a:ext>
            </a:extLst>
          </p:cNvPr>
          <p:cNvSpPr txBox="1"/>
          <p:nvPr/>
        </p:nvSpPr>
        <p:spPr>
          <a:xfrm>
            <a:off x="2895600" y="9591638"/>
            <a:ext cx="8229600" cy="369332"/>
          </a:xfrm>
          <a:prstGeom prst="rect">
            <a:avLst/>
          </a:prstGeom>
          <a:noFill/>
        </p:spPr>
        <p:txBody>
          <a:bodyPr wrap="square" rtlCol="0">
            <a:spAutoFit/>
          </a:bodyPr>
          <a:lstStyle/>
          <a:p>
            <a:r>
              <a:rPr lang="en-GB" dirty="0">
                <a:latin typeface="Garet" panose="020B0604020202020204" charset="0"/>
              </a:rPr>
              <a:t>Queens University Belfast receiving their Quality Mark accreditation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6746662" y="2858641"/>
            <a:ext cx="1983257" cy="1983257"/>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l="-6635" r="-6635"/>
              </a:stretch>
            </a:blipFill>
          </p:spPr>
          <p:txBody>
            <a:bodyPr/>
            <a:lstStyle/>
            <a:p>
              <a:endParaRPr lang="en-GB"/>
            </a:p>
          </p:txBody>
        </p:sp>
      </p:grpSp>
      <p:grpSp>
        <p:nvGrpSpPr>
          <p:cNvPr id="5" name="Group 5"/>
          <p:cNvGrpSpPr/>
          <p:nvPr/>
        </p:nvGrpSpPr>
        <p:grpSpPr>
          <a:xfrm>
            <a:off x="12524006" y="2828904"/>
            <a:ext cx="1738076" cy="1738076"/>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a:stretch>
            </a:blipFill>
          </p:spPr>
          <p:txBody>
            <a:bodyPr/>
            <a:lstStyle/>
            <a:p>
              <a:endParaRPr lang="en-GB"/>
            </a:p>
          </p:txBody>
        </p:sp>
      </p:grpSp>
      <p:grpSp>
        <p:nvGrpSpPr>
          <p:cNvPr id="7" name="Group 7"/>
          <p:cNvGrpSpPr/>
          <p:nvPr/>
        </p:nvGrpSpPr>
        <p:grpSpPr>
          <a:xfrm>
            <a:off x="1008224" y="4658109"/>
            <a:ext cx="1919826" cy="1919826"/>
            <a:chOff x="0" y="0"/>
            <a:chExt cx="812800" cy="812800"/>
          </a:xfrm>
        </p:grpSpPr>
        <p:sp>
          <p:nvSpPr>
            <p:cNvPr id="8" name="Freeform 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5"/>
              <a:stretch>
                <a:fillRect/>
              </a:stretch>
            </a:blipFill>
          </p:spPr>
          <p:txBody>
            <a:bodyPr/>
            <a:lstStyle/>
            <a:p>
              <a:endParaRPr lang="en-GB"/>
            </a:p>
          </p:txBody>
        </p:sp>
      </p:grpSp>
      <p:grpSp>
        <p:nvGrpSpPr>
          <p:cNvPr id="9" name="Group 9"/>
          <p:cNvGrpSpPr/>
          <p:nvPr/>
        </p:nvGrpSpPr>
        <p:grpSpPr>
          <a:xfrm>
            <a:off x="15358415" y="6529640"/>
            <a:ext cx="2342282" cy="1820432"/>
            <a:chOff x="0" y="0"/>
            <a:chExt cx="812800" cy="631712"/>
          </a:xfrm>
        </p:grpSpPr>
        <p:sp>
          <p:nvSpPr>
            <p:cNvPr id="10" name="Freeform 10"/>
            <p:cNvSpPr/>
            <p:nvPr/>
          </p:nvSpPr>
          <p:spPr>
            <a:xfrm>
              <a:off x="0" y="0"/>
              <a:ext cx="812800" cy="631712"/>
            </a:xfrm>
            <a:custGeom>
              <a:avLst/>
              <a:gdLst/>
              <a:ahLst/>
              <a:cxnLst/>
              <a:rect l="l" t="t" r="r" b="b"/>
              <a:pathLst>
                <a:path w="812800" h="631712">
                  <a:moveTo>
                    <a:pt x="0" y="0"/>
                  </a:moveTo>
                  <a:lnTo>
                    <a:pt x="812800" y="0"/>
                  </a:lnTo>
                  <a:lnTo>
                    <a:pt x="812800" y="631712"/>
                  </a:lnTo>
                  <a:lnTo>
                    <a:pt x="0" y="631712"/>
                  </a:lnTo>
                  <a:close/>
                </a:path>
              </a:pathLst>
            </a:custGeom>
            <a:blipFill>
              <a:blip r:embed="rId6"/>
              <a:stretch>
                <a:fillRect t="-14333" b="-14333"/>
              </a:stretch>
            </a:blipFill>
          </p:spPr>
          <p:txBody>
            <a:bodyPr/>
            <a:lstStyle/>
            <a:p>
              <a:endParaRPr lang="en-GB"/>
            </a:p>
          </p:txBody>
        </p:sp>
      </p:grpSp>
      <p:sp>
        <p:nvSpPr>
          <p:cNvPr id="11" name="Freeform 11"/>
          <p:cNvSpPr/>
          <p:nvPr/>
        </p:nvSpPr>
        <p:spPr>
          <a:xfrm>
            <a:off x="3443411" y="2997705"/>
            <a:ext cx="3074651" cy="1421737"/>
          </a:xfrm>
          <a:custGeom>
            <a:avLst/>
            <a:gdLst/>
            <a:ahLst/>
            <a:cxnLst/>
            <a:rect l="l" t="t" r="r" b="b"/>
            <a:pathLst>
              <a:path w="3074651" h="1421737">
                <a:moveTo>
                  <a:pt x="0" y="0"/>
                </a:moveTo>
                <a:lnTo>
                  <a:pt x="3074651" y="0"/>
                </a:lnTo>
                <a:lnTo>
                  <a:pt x="3074651" y="1421737"/>
                </a:lnTo>
                <a:lnTo>
                  <a:pt x="0" y="1421737"/>
                </a:lnTo>
                <a:lnTo>
                  <a:pt x="0" y="0"/>
                </a:lnTo>
                <a:close/>
              </a:path>
            </a:pathLst>
          </a:custGeom>
          <a:blipFill>
            <a:blip r:embed="rId7"/>
            <a:stretch>
              <a:fillRect/>
            </a:stretch>
          </a:blipFill>
        </p:spPr>
        <p:txBody>
          <a:bodyPr/>
          <a:lstStyle/>
          <a:p>
            <a:endParaRPr lang="en-GB"/>
          </a:p>
        </p:txBody>
      </p:sp>
      <p:sp>
        <p:nvSpPr>
          <p:cNvPr id="12" name="Freeform 12"/>
          <p:cNvSpPr/>
          <p:nvPr/>
        </p:nvSpPr>
        <p:spPr>
          <a:xfrm>
            <a:off x="725429" y="2828904"/>
            <a:ext cx="2485416" cy="1759339"/>
          </a:xfrm>
          <a:custGeom>
            <a:avLst/>
            <a:gdLst/>
            <a:ahLst/>
            <a:cxnLst/>
            <a:rect l="l" t="t" r="r" b="b"/>
            <a:pathLst>
              <a:path w="2485416" h="1759339">
                <a:moveTo>
                  <a:pt x="0" y="0"/>
                </a:moveTo>
                <a:lnTo>
                  <a:pt x="2485416" y="0"/>
                </a:lnTo>
                <a:lnTo>
                  <a:pt x="2485416" y="1759339"/>
                </a:lnTo>
                <a:lnTo>
                  <a:pt x="0" y="1759339"/>
                </a:lnTo>
                <a:lnTo>
                  <a:pt x="0" y="0"/>
                </a:lnTo>
                <a:close/>
              </a:path>
            </a:pathLst>
          </a:custGeom>
          <a:blipFill>
            <a:blip r:embed="rId8"/>
            <a:stretch>
              <a:fillRect/>
            </a:stretch>
          </a:blipFill>
        </p:spPr>
        <p:txBody>
          <a:bodyPr/>
          <a:lstStyle/>
          <a:p>
            <a:endParaRPr lang="en-GB"/>
          </a:p>
        </p:txBody>
      </p:sp>
      <p:sp>
        <p:nvSpPr>
          <p:cNvPr id="13" name="Freeform 13"/>
          <p:cNvSpPr/>
          <p:nvPr/>
        </p:nvSpPr>
        <p:spPr>
          <a:xfrm>
            <a:off x="3358539" y="4942179"/>
            <a:ext cx="2906564" cy="1351685"/>
          </a:xfrm>
          <a:custGeom>
            <a:avLst/>
            <a:gdLst/>
            <a:ahLst/>
            <a:cxnLst/>
            <a:rect l="l" t="t" r="r" b="b"/>
            <a:pathLst>
              <a:path w="2906564" h="1351685">
                <a:moveTo>
                  <a:pt x="0" y="0"/>
                </a:moveTo>
                <a:lnTo>
                  <a:pt x="2906564" y="0"/>
                </a:lnTo>
                <a:lnTo>
                  <a:pt x="2906564" y="1351685"/>
                </a:lnTo>
                <a:lnTo>
                  <a:pt x="0" y="1351685"/>
                </a:lnTo>
                <a:lnTo>
                  <a:pt x="0" y="0"/>
                </a:lnTo>
                <a:close/>
              </a:path>
            </a:pathLst>
          </a:custGeom>
          <a:blipFill>
            <a:blip r:embed="rId9"/>
            <a:stretch>
              <a:fillRect/>
            </a:stretch>
          </a:blipFill>
        </p:spPr>
        <p:txBody>
          <a:bodyPr/>
          <a:lstStyle/>
          <a:p>
            <a:endParaRPr lang="en-GB"/>
          </a:p>
        </p:txBody>
      </p:sp>
      <p:sp>
        <p:nvSpPr>
          <p:cNvPr id="14" name="Freeform 14"/>
          <p:cNvSpPr/>
          <p:nvPr/>
        </p:nvSpPr>
        <p:spPr>
          <a:xfrm>
            <a:off x="9062864" y="3318737"/>
            <a:ext cx="3336886" cy="889836"/>
          </a:xfrm>
          <a:custGeom>
            <a:avLst/>
            <a:gdLst/>
            <a:ahLst/>
            <a:cxnLst/>
            <a:rect l="l" t="t" r="r" b="b"/>
            <a:pathLst>
              <a:path w="3336886" h="889836">
                <a:moveTo>
                  <a:pt x="0" y="0"/>
                </a:moveTo>
                <a:lnTo>
                  <a:pt x="3336886" y="0"/>
                </a:lnTo>
                <a:lnTo>
                  <a:pt x="3336886" y="889837"/>
                </a:lnTo>
                <a:lnTo>
                  <a:pt x="0" y="889837"/>
                </a:lnTo>
                <a:lnTo>
                  <a:pt x="0" y="0"/>
                </a:lnTo>
                <a:close/>
              </a:path>
            </a:pathLst>
          </a:custGeom>
          <a:blipFill>
            <a:blip r:embed="rId10"/>
            <a:stretch>
              <a:fillRect/>
            </a:stretch>
          </a:blipFill>
        </p:spPr>
        <p:txBody>
          <a:bodyPr/>
          <a:lstStyle/>
          <a:p>
            <a:endParaRPr lang="en-GB"/>
          </a:p>
        </p:txBody>
      </p:sp>
      <p:sp>
        <p:nvSpPr>
          <p:cNvPr id="15" name="Freeform 15"/>
          <p:cNvSpPr/>
          <p:nvPr/>
        </p:nvSpPr>
        <p:spPr>
          <a:xfrm>
            <a:off x="870662" y="6930360"/>
            <a:ext cx="3507397" cy="1357314"/>
          </a:xfrm>
          <a:custGeom>
            <a:avLst/>
            <a:gdLst/>
            <a:ahLst/>
            <a:cxnLst/>
            <a:rect l="l" t="t" r="r" b="b"/>
            <a:pathLst>
              <a:path w="3507397" h="1357314">
                <a:moveTo>
                  <a:pt x="0" y="0"/>
                </a:moveTo>
                <a:lnTo>
                  <a:pt x="3507396" y="0"/>
                </a:lnTo>
                <a:lnTo>
                  <a:pt x="3507396" y="1357314"/>
                </a:lnTo>
                <a:lnTo>
                  <a:pt x="0" y="1357314"/>
                </a:lnTo>
                <a:lnTo>
                  <a:pt x="0" y="0"/>
                </a:lnTo>
                <a:close/>
              </a:path>
            </a:pathLst>
          </a:custGeom>
          <a:blipFill>
            <a:blip r:embed="rId11"/>
            <a:stretch>
              <a:fillRect/>
            </a:stretch>
          </a:blipFill>
        </p:spPr>
        <p:txBody>
          <a:bodyPr/>
          <a:lstStyle/>
          <a:p>
            <a:endParaRPr lang="en-GB"/>
          </a:p>
        </p:txBody>
      </p:sp>
      <p:sp>
        <p:nvSpPr>
          <p:cNvPr id="16" name="Freeform 16"/>
          <p:cNvSpPr/>
          <p:nvPr/>
        </p:nvSpPr>
        <p:spPr>
          <a:xfrm>
            <a:off x="12959282" y="5143500"/>
            <a:ext cx="1531399" cy="1441317"/>
          </a:xfrm>
          <a:custGeom>
            <a:avLst/>
            <a:gdLst/>
            <a:ahLst/>
            <a:cxnLst/>
            <a:rect l="l" t="t" r="r" b="b"/>
            <a:pathLst>
              <a:path w="1531399" h="1441317">
                <a:moveTo>
                  <a:pt x="0" y="0"/>
                </a:moveTo>
                <a:lnTo>
                  <a:pt x="1531399" y="0"/>
                </a:lnTo>
                <a:lnTo>
                  <a:pt x="1531399" y="1441317"/>
                </a:lnTo>
                <a:lnTo>
                  <a:pt x="0" y="1441317"/>
                </a:lnTo>
                <a:lnTo>
                  <a:pt x="0" y="0"/>
                </a:lnTo>
                <a:close/>
              </a:path>
            </a:pathLst>
          </a:custGeom>
          <a:blipFill>
            <a:blip r:embed="rId12"/>
            <a:stretch>
              <a:fillRect/>
            </a:stretch>
          </a:blipFill>
        </p:spPr>
        <p:txBody>
          <a:bodyPr/>
          <a:lstStyle/>
          <a:p>
            <a:endParaRPr lang="en-GB"/>
          </a:p>
        </p:txBody>
      </p:sp>
      <p:sp>
        <p:nvSpPr>
          <p:cNvPr id="17" name="Freeform 17"/>
          <p:cNvSpPr/>
          <p:nvPr/>
        </p:nvSpPr>
        <p:spPr>
          <a:xfrm>
            <a:off x="9419704" y="7190341"/>
            <a:ext cx="3100714" cy="1285531"/>
          </a:xfrm>
          <a:custGeom>
            <a:avLst/>
            <a:gdLst/>
            <a:ahLst/>
            <a:cxnLst/>
            <a:rect l="l" t="t" r="r" b="b"/>
            <a:pathLst>
              <a:path w="3100714" h="1285531">
                <a:moveTo>
                  <a:pt x="0" y="0"/>
                </a:moveTo>
                <a:lnTo>
                  <a:pt x="3100714" y="0"/>
                </a:lnTo>
                <a:lnTo>
                  <a:pt x="3100714" y="1285531"/>
                </a:lnTo>
                <a:lnTo>
                  <a:pt x="0" y="1285531"/>
                </a:lnTo>
                <a:lnTo>
                  <a:pt x="0" y="0"/>
                </a:lnTo>
                <a:close/>
              </a:path>
            </a:pathLst>
          </a:custGeom>
          <a:blipFill>
            <a:blip r:embed="rId13"/>
            <a:stretch>
              <a:fillRect t="-43968" b="-36699"/>
            </a:stretch>
          </a:blipFill>
        </p:spPr>
        <p:txBody>
          <a:bodyPr/>
          <a:lstStyle/>
          <a:p>
            <a:endParaRPr lang="en-GB"/>
          </a:p>
        </p:txBody>
      </p:sp>
      <p:sp>
        <p:nvSpPr>
          <p:cNvPr id="18" name="Freeform 18"/>
          <p:cNvSpPr/>
          <p:nvPr/>
        </p:nvSpPr>
        <p:spPr>
          <a:xfrm>
            <a:off x="15118295" y="5143500"/>
            <a:ext cx="2582402" cy="1061679"/>
          </a:xfrm>
          <a:custGeom>
            <a:avLst/>
            <a:gdLst/>
            <a:ahLst/>
            <a:cxnLst/>
            <a:rect l="l" t="t" r="r" b="b"/>
            <a:pathLst>
              <a:path w="2582402" h="1061679">
                <a:moveTo>
                  <a:pt x="0" y="0"/>
                </a:moveTo>
                <a:lnTo>
                  <a:pt x="2582402" y="0"/>
                </a:lnTo>
                <a:lnTo>
                  <a:pt x="2582402" y="1061679"/>
                </a:lnTo>
                <a:lnTo>
                  <a:pt x="0" y="1061679"/>
                </a:lnTo>
                <a:lnTo>
                  <a:pt x="0" y="0"/>
                </a:lnTo>
                <a:close/>
              </a:path>
            </a:pathLst>
          </a:custGeom>
          <a:blipFill>
            <a:blip r:embed="rId14"/>
            <a:stretch>
              <a:fillRect t="-64199" b="-64729"/>
            </a:stretch>
          </a:blipFill>
        </p:spPr>
        <p:txBody>
          <a:bodyPr/>
          <a:lstStyle/>
          <a:p>
            <a:endParaRPr lang="en-GB"/>
          </a:p>
        </p:txBody>
      </p:sp>
      <p:sp>
        <p:nvSpPr>
          <p:cNvPr id="19" name="Freeform 19"/>
          <p:cNvSpPr/>
          <p:nvPr/>
        </p:nvSpPr>
        <p:spPr>
          <a:xfrm>
            <a:off x="4675995" y="6742162"/>
            <a:ext cx="1842067" cy="1733710"/>
          </a:xfrm>
          <a:custGeom>
            <a:avLst/>
            <a:gdLst/>
            <a:ahLst/>
            <a:cxnLst/>
            <a:rect l="l" t="t" r="r" b="b"/>
            <a:pathLst>
              <a:path w="1842067" h="1733710">
                <a:moveTo>
                  <a:pt x="0" y="0"/>
                </a:moveTo>
                <a:lnTo>
                  <a:pt x="1842067" y="0"/>
                </a:lnTo>
                <a:lnTo>
                  <a:pt x="1842067" y="1733710"/>
                </a:lnTo>
                <a:lnTo>
                  <a:pt x="0" y="1733710"/>
                </a:lnTo>
                <a:lnTo>
                  <a:pt x="0" y="0"/>
                </a:lnTo>
                <a:close/>
              </a:path>
            </a:pathLst>
          </a:custGeom>
          <a:blipFill>
            <a:blip r:embed="rId15"/>
            <a:stretch>
              <a:fillRect/>
            </a:stretch>
          </a:blipFill>
        </p:spPr>
        <p:txBody>
          <a:bodyPr/>
          <a:lstStyle/>
          <a:p>
            <a:endParaRPr lang="en-GB"/>
          </a:p>
        </p:txBody>
      </p:sp>
      <p:sp>
        <p:nvSpPr>
          <p:cNvPr id="20" name="Freeform 20"/>
          <p:cNvSpPr/>
          <p:nvPr/>
        </p:nvSpPr>
        <p:spPr>
          <a:xfrm>
            <a:off x="6736540" y="6822924"/>
            <a:ext cx="2464089" cy="1527148"/>
          </a:xfrm>
          <a:custGeom>
            <a:avLst/>
            <a:gdLst/>
            <a:ahLst/>
            <a:cxnLst/>
            <a:rect l="l" t="t" r="r" b="b"/>
            <a:pathLst>
              <a:path w="2464089" h="1527148">
                <a:moveTo>
                  <a:pt x="0" y="0"/>
                </a:moveTo>
                <a:lnTo>
                  <a:pt x="2464089" y="0"/>
                </a:lnTo>
                <a:lnTo>
                  <a:pt x="2464089" y="1527148"/>
                </a:lnTo>
                <a:lnTo>
                  <a:pt x="0" y="1527148"/>
                </a:lnTo>
                <a:lnTo>
                  <a:pt x="0" y="0"/>
                </a:lnTo>
                <a:close/>
              </a:path>
            </a:pathLst>
          </a:custGeom>
          <a:blipFill>
            <a:blip r:embed="rId16"/>
            <a:stretch>
              <a:fillRect t="-30897" b="-30454"/>
            </a:stretch>
          </a:blipFill>
        </p:spPr>
        <p:txBody>
          <a:bodyPr/>
          <a:lstStyle/>
          <a:p>
            <a:endParaRPr lang="en-GB"/>
          </a:p>
        </p:txBody>
      </p:sp>
      <p:sp>
        <p:nvSpPr>
          <p:cNvPr id="21" name="Freeform 21"/>
          <p:cNvSpPr/>
          <p:nvPr/>
        </p:nvSpPr>
        <p:spPr>
          <a:xfrm>
            <a:off x="6695593" y="4996928"/>
            <a:ext cx="2034327" cy="1445443"/>
          </a:xfrm>
          <a:custGeom>
            <a:avLst/>
            <a:gdLst/>
            <a:ahLst/>
            <a:cxnLst/>
            <a:rect l="l" t="t" r="r" b="b"/>
            <a:pathLst>
              <a:path w="2034327" h="1445443">
                <a:moveTo>
                  <a:pt x="0" y="0"/>
                </a:moveTo>
                <a:lnTo>
                  <a:pt x="2034326" y="0"/>
                </a:lnTo>
                <a:lnTo>
                  <a:pt x="2034326" y="1445442"/>
                </a:lnTo>
                <a:lnTo>
                  <a:pt x="0" y="1445442"/>
                </a:lnTo>
                <a:lnTo>
                  <a:pt x="0" y="0"/>
                </a:lnTo>
                <a:close/>
              </a:path>
            </a:pathLst>
          </a:custGeom>
          <a:blipFill>
            <a:blip r:embed="rId17"/>
            <a:stretch>
              <a:fillRect/>
            </a:stretch>
          </a:blipFill>
        </p:spPr>
        <p:txBody>
          <a:bodyPr/>
          <a:lstStyle/>
          <a:p>
            <a:endParaRPr lang="en-GB"/>
          </a:p>
        </p:txBody>
      </p:sp>
      <p:sp>
        <p:nvSpPr>
          <p:cNvPr id="22" name="Freeform 22"/>
          <p:cNvSpPr/>
          <p:nvPr/>
        </p:nvSpPr>
        <p:spPr>
          <a:xfrm>
            <a:off x="9069756" y="5251918"/>
            <a:ext cx="3128197" cy="783301"/>
          </a:xfrm>
          <a:custGeom>
            <a:avLst/>
            <a:gdLst/>
            <a:ahLst/>
            <a:cxnLst/>
            <a:rect l="l" t="t" r="r" b="b"/>
            <a:pathLst>
              <a:path w="3128197" h="783301">
                <a:moveTo>
                  <a:pt x="0" y="0"/>
                </a:moveTo>
                <a:lnTo>
                  <a:pt x="3128197" y="0"/>
                </a:lnTo>
                <a:lnTo>
                  <a:pt x="3128197" y="783301"/>
                </a:lnTo>
                <a:lnTo>
                  <a:pt x="0" y="783301"/>
                </a:lnTo>
                <a:lnTo>
                  <a:pt x="0" y="0"/>
                </a:lnTo>
                <a:close/>
              </a:path>
            </a:pathLst>
          </a:custGeom>
          <a:blipFill>
            <a:blip r:embed="rId18"/>
            <a:stretch>
              <a:fillRect/>
            </a:stretch>
          </a:blipFill>
        </p:spPr>
        <p:txBody>
          <a:bodyPr/>
          <a:lstStyle/>
          <a:p>
            <a:endParaRPr lang="en-GB"/>
          </a:p>
        </p:txBody>
      </p:sp>
      <p:sp>
        <p:nvSpPr>
          <p:cNvPr id="23" name="Freeform 23"/>
          <p:cNvSpPr/>
          <p:nvPr/>
        </p:nvSpPr>
        <p:spPr>
          <a:xfrm>
            <a:off x="12837447" y="7099829"/>
            <a:ext cx="2280848" cy="1250243"/>
          </a:xfrm>
          <a:custGeom>
            <a:avLst/>
            <a:gdLst/>
            <a:ahLst/>
            <a:cxnLst/>
            <a:rect l="l" t="t" r="r" b="b"/>
            <a:pathLst>
              <a:path w="2280848" h="1250243">
                <a:moveTo>
                  <a:pt x="0" y="0"/>
                </a:moveTo>
                <a:lnTo>
                  <a:pt x="2280848" y="0"/>
                </a:lnTo>
                <a:lnTo>
                  <a:pt x="2280848" y="1250243"/>
                </a:lnTo>
                <a:lnTo>
                  <a:pt x="0" y="1250243"/>
                </a:lnTo>
                <a:lnTo>
                  <a:pt x="0" y="0"/>
                </a:lnTo>
                <a:close/>
              </a:path>
            </a:pathLst>
          </a:custGeom>
          <a:blipFill>
            <a:blip r:embed="rId19"/>
            <a:stretch>
              <a:fillRect/>
            </a:stretch>
          </a:blipFill>
        </p:spPr>
        <p:txBody>
          <a:bodyPr/>
          <a:lstStyle/>
          <a:p>
            <a:endParaRPr lang="en-GB"/>
          </a:p>
        </p:txBody>
      </p:sp>
      <p:sp>
        <p:nvSpPr>
          <p:cNvPr id="24" name="Freeform 24"/>
          <p:cNvSpPr/>
          <p:nvPr/>
        </p:nvSpPr>
        <p:spPr>
          <a:xfrm>
            <a:off x="15358415" y="3151265"/>
            <a:ext cx="2293383" cy="1506843"/>
          </a:xfrm>
          <a:custGeom>
            <a:avLst/>
            <a:gdLst/>
            <a:ahLst/>
            <a:cxnLst/>
            <a:rect l="l" t="t" r="r" b="b"/>
            <a:pathLst>
              <a:path w="2293383" h="1506843">
                <a:moveTo>
                  <a:pt x="0" y="0"/>
                </a:moveTo>
                <a:lnTo>
                  <a:pt x="2293383" y="0"/>
                </a:lnTo>
                <a:lnTo>
                  <a:pt x="2293383" y="1506844"/>
                </a:lnTo>
                <a:lnTo>
                  <a:pt x="0" y="1506844"/>
                </a:lnTo>
                <a:lnTo>
                  <a:pt x="0" y="0"/>
                </a:lnTo>
                <a:close/>
              </a:path>
            </a:pathLst>
          </a:custGeom>
          <a:blipFill>
            <a:blip r:embed="rId20"/>
            <a:stretch>
              <a:fillRect/>
            </a:stretch>
          </a:blipFill>
        </p:spPr>
        <p:txBody>
          <a:bodyPr/>
          <a:lstStyle/>
          <a:p>
            <a:endParaRPr lang="en-GB"/>
          </a:p>
        </p:txBody>
      </p:sp>
      <p:sp>
        <p:nvSpPr>
          <p:cNvPr id="25" name="TextBox 25"/>
          <p:cNvSpPr txBox="1"/>
          <p:nvPr/>
        </p:nvSpPr>
        <p:spPr>
          <a:xfrm>
            <a:off x="1008224" y="990600"/>
            <a:ext cx="12637373" cy="1098551"/>
          </a:xfrm>
          <a:prstGeom prst="rect">
            <a:avLst/>
          </a:prstGeom>
        </p:spPr>
        <p:txBody>
          <a:bodyPr lIns="0" tIns="0" rIns="0" bIns="0" rtlCol="0" anchor="t">
            <a:spAutoFit/>
          </a:bodyPr>
          <a:lstStyle/>
          <a:p>
            <a:pPr marL="0" lvl="0" indent="0" algn="l">
              <a:lnSpc>
                <a:spcPts val="8749"/>
              </a:lnSpc>
              <a:spcBef>
                <a:spcPct val="0"/>
              </a:spcBef>
            </a:pPr>
            <a:r>
              <a:rPr lang="en-US" sz="6999" b="1" u="none" strike="noStrike" spc="-342">
                <a:solidFill>
                  <a:srgbClr val="000000"/>
                </a:solidFill>
                <a:latin typeface="Garet Bold"/>
                <a:ea typeface="Garet Bold"/>
                <a:cs typeface="Garet Bold"/>
                <a:sym typeface="Garet Bold"/>
              </a:rPr>
              <a:t>A few of our members</a:t>
            </a:r>
          </a:p>
        </p:txBody>
      </p:sp>
      <p:pic>
        <p:nvPicPr>
          <p:cNvPr id="27" name="Picture 26">
            <a:extLst>
              <a:ext uri="{FF2B5EF4-FFF2-40B4-BE49-F238E27FC236}">
                <a16:creationId xmlns:a16="http://schemas.microsoft.com/office/drawing/2014/main" id="{67A99191-1153-7AEF-68E6-EA90AA8C058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3104536" y="8891956"/>
            <a:ext cx="4596161" cy="8088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279277"/>
            <a:ext cx="4272934" cy="5950819"/>
            <a:chOff x="0" y="0"/>
            <a:chExt cx="615260" cy="856859"/>
          </a:xfrm>
        </p:grpSpPr>
        <p:sp>
          <p:nvSpPr>
            <p:cNvPr id="3" name="Freeform 3"/>
            <p:cNvSpPr/>
            <p:nvPr/>
          </p:nvSpPr>
          <p:spPr>
            <a:xfrm>
              <a:off x="0" y="0"/>
              <a:ext cx="615260" cy="856859"/>
            </a:xfrm>
            <a:custGeom>
              <a:avLst/>
              <a:gdLst/>
              <a:ahLst/>
              <a:cxnLst/>
              <a:rect l="l" t="t" r="r" b="b"/>
              <a:pathLst>
                <a:path w="615260" h="856859">
                  <a:moveTo>
                    <a:pt x="41673" y="0"/>
                  </a:moveTo>
                  <a:lnTo>
                    <a:pt x="573587" y="0"/>
                  </a:lnTo>
                  <a:cubicBezTo>
                    <a:pt x="596602" y="0"/>
                    <a:pt x="615260" y="18657"/>
                    <a:pt x="615260" y="41673"/>
                  </a:cubicBezTo>
                  <a:lnTo>
                    <a:pt x="615260" y="815186"/>
                  </a:lnTo>
                  <a:cubicBezTo>
                    <a:pt x="615260" y="838201"/>
                    <a:pt x="596602" y="856859"/>
                    <a:pt x="573587" y="856859"/>
                  </a:cubicBezTo>
                  <a:lnTo>
                    <a:pt x="41673" y="856859"/>
                  </a:lnTo>
                  <a:cubicBezTo>
                    <a:pt x="18657" y="856859"/>
                    <a:pt x="0" y="838201"/>
                    <a:pt x="0" y="815186"/>
                  </a:cubicBezTo>
                  <a:lnTo>
                    <a:pt x="0" y="41673"/>
                  </a:lnTo>
                  <a:cubicBezTo>
                    <a:pt x="0" y="18657"/>
                    <a:pt x="18657" y="0"/>
                    <a:pt x="41673" y="0"/>
                  </a:cubicBezTo>
                  <a:close/>
                </a:path>
              </a:pathLst>
            </a:custGeom>
            <a:blipFill>
              <a:blip r:embed="rId2"/>
              <a:stretch>
                <a:fillRect l="-25557" t="-19302" r="-19196" b="-15207"/>
              </a:stretch>
            </a:blipFill>
          </p:spPr>
          <p:txBody>
            <a:bodyPr/>
            <a:lstStyle/>
            <a:p>
              <a:endParaRPr lang="en-GB"/>
            </a:p>
          </p:txBody>
        </p:sp>
      </p:grpSp>
      <p:sp>
        <p:nvSpPr>
          <p:cNvPr id="4" name="TextBox 4"/>
          <p:cNvSpPr txBox="1"/>
          <p:nvPr/>
        </p:nvSpPr>
        <p:spPr>
          <a:xfrm>
            <a:off x="887330" y="688160"/>
            <a:ext cx="15273686" cy="1098551"/>
          </a:xfrm>
          <a:prstGeom prst="rect">
            <a:avLst/>
          </a:prstGeom>
        </p:spPr>
        <p:txBody>
          <a:bodyPr lIns="0" tIns="0" rIns="0" bIns="0" rtlCol="0" anchor="t">
            <a:spAutoFit/>
          </a:bodyPr>
          <a:lstStyle/>
          <a:p>
            <a:pPr marL="0" lvl="0" indent="0" algn="l">
              <a:lnSpc>
                <a:spcPts val="8749"/>
              </a:lnSpc>
              <a:spcBef>
                <a:spcPct val="0"/>
              </a:spcBef>
            </a:pPr>
            <a:r>
              <a:rPr lang="en-US" sz="6999" b="1" u="none" strike="noStrike" spc="-342">
                <a:solidFill>
                  <a:srgbClr val="000000"/>
                </a:solidFill>
                <a:latin typeface="Garet Bold"/>
                <a:ea typeface="Garet Bold"/>
                <a:cs typeface="Garet Bold"/>
                <a:sym typeface="Garet Bold"/>
              </a:rPr>
              <a:t>Our team</a:t>
            </a:r>
          </a:p>
        </p:txBody>
      </p:sp>
      <p:sp>
        <p:nvSpPr>
          <p:cNvPr id="5" name="TextBox 5"/>
          <p:cNvSpPr txBox="1"/>
          <p:nvPr/>
        </p:nvSpPr>
        <p:spPr>
          <a:xfrm>
            <a:off x="5842657" y="1853386"/>
            <a:ext cx="10464143" cy="6916894"/>
          </a:xfrm>
          <a:prstGeom prst="rect">
            <a:avLst/>
          </a:prstGeom>
        </p:spPr>
        <p:txBody>
          <a:bodyPr wrap="square" lIns="0" tIns="0" rIns="0" bIns="0" rtlCol="0" anchor="t">
            <a:spAutoFit/>
          </a:bodyPr>
          <a:lstStyle/>
          <a:p>
            <a:pPr algn="l">
              <a:lnSpc>
                <a:spcPts val="3299"/>
              </a:lnSpc>
            </a:pPr>
            <a:endParaRPr dirty="0"/>
          </a:p>
          <a:p>
            <a:pPr algn="l"/>
            <a:r>
              <a:rPr lang="en-US" sz="2199" dirty="0">
                <a:latin typeface="Garet"/>
                <a:ea typeface="Garet"/>
                <a:cs typeface="Garet"/>
                <a:sym typeface="Garet"/>
              </a:rPr>
              <a:t>We employ three people full-time in our core team - our Executive Director, our Programme Manager and a Operations and network Co-Ordinator. Close-knit and collaborative, we bring together our professional skills, our lived experienced of care, and our dedication to support the people who guide our learners every day and help make a real difference in their educational journeys.</a:t>
            </a:r>
          </a:p>
          <a:p>
            <a:pPr algn="ctr"/>
            <a:endParaRPr lang="en-US" sz="2199" dirty="0">
              <a:latin typeface="Garet"/>
              <a:ea typeface="Garet"/>
              <a:cs typeface="Garet"/>
              <a:sym typeface="Garet"/>
            </a:endParaRPr>
          </a:p>
          <a:p>
            <a:pPr algn="l"/>
            <a:r>
              <a:rPr lang="en-US" sz="2199" dirty="0">
                <a:latin typeface="Garet"/>
                <a:ea typeface="Garet"/>
                <a:cs typeface="Garet"/>
                <a:sym typeface="Garet"/>
              </a:rPr>
              <a:t>We have a team of freelance Quality Mark Assessors. With backgrounds spanning a wide range of roles supporting young people’s educational journeys. Our Assessors bring valuable knowledge and practical understanding to each Quality Mark submission. </a:t>
            </a:r>
          </a:p>
          <a:p>
            <a:pPr algn="l"/>
            <a:endParaRPr lang="en-US" sz="2199" dirty="0">
              <a:latin typeface="Garet"/>
              <a:ea typeface="Garet"/>
              <a:cs typeface="Garet"/>
              <a:sym typeface="Garet"/>
            </a:endParaRPr>
          </a:p>
          <a:p>
            <a:pPr algn="l"/>
            <a:r>
              <a:rPr lang="en-US" sz="2199" dirty="0">
                <a:latin typeface="Garet"/>
                <a:ea typeface="Garet"/>
                <a:cs typeface="Garet"/>
                <a:sym typeface="Garet"/>
              </a:rPr>
              <a:t>Our National Strategy Group (NSG) is the central forum for communication across our eight Regional Groups. The NSG membership is made up of Regional Group representatives and national organisations committed to the progression and support of care-experienced young people through apprenticeships, further and higher education.</a:t>
            </a:r>
          </a:p>
          <a:p>
            <a:pPr algn="l">
              <a:lnSpc>
                <a:spcPts val="3299"/>
              </a:lnSpc>
            </a:pPr>
            <a:endParaRPr lang="en-US" sz="2199" dirty="0">
              <a:solidFill>
                <a:srgbClr val="737373"/>
              </a:solidFill>
              <a:latin typeface="Garet"/>
              <a:ea typeface="Garet"/>
              <a:cs typeface="Garet"/>
              <a:sym typeface="Garet"/>
            </a:endParaRPr>
          </a:p>
        </p:txBody>
      </p:sp>
      <p:sp>
        <p:nvSpPr>
          <p:cNvPr id="6" name="Freeform 6"/>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p:cNvSpPr/>
          <p:nvPr/>
        </p:nvSpPr>
        <p:spPr>
          <a:xfrm>
            <a:off x="15255267" y="1086052"/>
            <a:ext cx="1953483" cy="539650"/>
          </a:xfrm>
          <a:custGeom>
            <a:avLst/>
            <a:gdLst/>
            <a:ahLst/>
            <a:cxnLst/>
            <a:rect l="l" t="t" r="r" b="b"/>
            <a:pathLst>
              <a:path w="1953483" h="539650">
                <a:moveTo>
                  <a:pt x="0" y="0"/>
                </a:moveTo>
                <a:lnTo>
                  <a:pt x="1953483" y="0"/>
                </a:lnTo>
                <a:lnTo>
                  <a:pt x="1953483" y="539650"/>
                </a:lnTo>
                <a:lnTo>
                  <a:pt x="0" y="5396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45C3F6FE-F290-5993-82E0-89478156D87E}"/>
              </a:ext>
            </a:extLst>
          </p:cNvPr>
          <p:cNvSpPr txBox="1"/>
          <p:nvPr/>
        </p:nvSpPr>
        <p:spPr>
          <a:xfrm>
            <a:off x="958015" y="8368133"/>
            <a:ext cx="4414304" cy="369332"/>
          </a:xfrm>
          <a:prstGeom prst="rect">
            <a:avLst/>
          </a:prstGeom>
          <a:noFill/>
        </p:spPr>
        <p:txBody>
          <a:bodyPr wrap="square" rtlCol="0">
            <a:spAutoFit/>
          </a:bodyPr>
          <a:lstStyle/>
          <a:p>
            <a:r>
              <a:rPr lang="en-GB" dirty="0">
                <a:latin typeface="Garet" panose="020B0604020202020204" charset="0"/>
              </a:rPr>
              <a:t>L – R Denise, Shaunna and Sian</a:t>
            </a:r>
          </a:p>
        </p:txBody>
      </p:sp>
      <p:pic>
        <p:nvPicPr>
          <p:cNvPr id="11" name="Picture 10">
            <a:extLst>
              <a:ext uri="{FF2B5EF4-FFF2-40B4-BE49-F238E27FC236}">
                <a16:creationId xmlns:a16="http://schemas.microsoft.com/office/drawing/2014/main" id="{0C45A24E-8C6C-FF61-9128-7674C1C990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5000" y="8814990"/>
            <a:ext cx="4596161" cy="80888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DE4CE-6393-ABB8-F0CC-166F1FE8964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2A30C07-5C49-DBE3-B801-07C326B2A3B4}"/>
              </a:ext>
            </a:extLst>
          </p:cNvPr>
          <p:cNvPicPr>
            <a:picLocks noChangeAspect="1"/>
          </p:cNvPicPr>
          <p:nvPr/>
        </p:nvPicPr>
        <p:blipFill>
          <a:blip r:embed="rId2"/>
          <a:srcRect t="11481" b="39630"/>
          <a:stretch>
            <a:fillRect/>
          </a:stretch>
        </p:blipFill>
        <p:spPr>
          <a:xfrm>
            <a:off x="630444" y="2705100"/>
            <a:ext cx="16345742" cy="7780956"/>
          </a:xfrm>
          <a:prstGeom prst="rect">
            <a:avLst/>
          </a:prstGeom>
        </p:spPr>
      </p:pic>
      <p:sp>
        <p:nvSpPr>
          <p:cNvPr id="4" name="TextBox 4">
            <a:extLst>
              <a:ext uri="{FF2B5EF4-FFF2-40B4-BE49-F238E27FC236}">
                <a16:creationId xmlns:a16="http://schemas.microsoft.com/office/drawing/2014/main" id="{9B704215-8F13-2589-734A-9773A2EDBEAC}"/>
              </a:ext>
            </a:extLst>
          </p:cNvPr>
          <p:cNvSpPr txBox="1"/>
          <p:nvPr/>
        </p:nvSpPr>
        <p:spPr>
          <a:xfrm>
            <a:off x="630444" y="1040045"/>
            <a:ext cx="15273686" cy="1115690"/>
          </a:xfrm>
          <a:prstGeom prst="rect">
            <a:avLst/>
          </a:prstGeom>
        </p:spPr>
        <p:txBody>
          <a:bodyPr lIns="0" tIns="0" rIns="0" bIns="0" rtlCol="0" anchor="t">
            <a:spAutoFit/>
          </a:bodyPr>
          <a:lstStyle/>
          <a:p>
            <a:pPr marL="0" lvl="0" indent="0" algn="l">
              <a:lnSpc>
                <a:spcPts val="8749"/>
              </a:lnSpc>
              <a:spcBef>
                <a:spcPct val="0"/>
              </a:spcBef>
            </a:pPr>
            <a:r>
              <a:rPr lang="en-US" sz="6999" b="1" spc="-342" dirty="0">
                <a:solidFill>
                  <a:srgbClr val="000000"/>
                </a:solidFill>
                <a:latin typeface="Garet Bold"/>
                <a:ea typeface="Garet Bold"/>
                <a:cs typeface="Garet Bold"/>
                <a:sym typeface="Garet Bold"/>
              </a:rPr>
              <a:t>NNECL on a page</a:t>
            </a:r>
            <a:endParaRPr lang="en-US" sz="6999" b="1" u="none" strike="noStrike" spc="-342" dirty="0">
              <a:solidFill>
                <a:srgbClr val="000000"/>
              </a:solidFill>
              <a:latin typeface="Garet Bold"/>
              <a:ea typeface="Garet Bold"/>
              <a:cs typeface="Garet Bold"/>
              <a:sym typeface="Garet Bold"/>
            </a:endParaRPr>
          </a:p>
        </p:txBody>
      </p:sp>
      <p:sp>
        <p:nvSpPr>
          <p:cNvPr id="6" name="Freeform 6">
            <a:extLst>
              <a:ext uri="{FF2B5EF4-FFF2-40B4-BE49-F238E27FC236}">
                <a16:creationId xmlns:a16="http://schemas.microsoft.com/office/drawing/2014/main" id="{760DC239-52B9-6714-95C6-1BA3C7C7A855}"/>
              </a:ext>
            </a:extLst>
          </p:cNvPr>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pic>
        <p:nvPicPr>
          <p:cNvPr id="11" name="Picture 10">
            <a:extLst>
              <a:ext uri="{FF2B5EF4-FFF2-40B4-BE49-F238E27FC236}">
                <a16:creationId xmlns:a16="http://schemas.microsoft.com/office/drawing/2014/main" id="{EA7C40C6-127D-2B40-A0D0-0B9A442C04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11200" y="671536"/>
            <a:ext cx="4596161" cy="808887"/>
          </a:xfrm>
          <a:prstGeom prst="rect">
            <a:avLst/>
          </a:prstGeom>
        </p:spPr>
      </p:pic>
    </p:spTree>
    <p:extLst>
      <p:ext uri="{BB962C8B-B14F-4D97-AF65-F5344CB8AC3E}">
        <p14:creationId xmlns:p14="http://schemas.microsoft.com/office/powerpoint/2010/main" val="2676939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1627ba1-b92e-4834-a3ed-20e2db0c8dbf" xsi:nil="true"/>
    <lcf76f155ced4ddcb4097134ff3c332f xmlns="ee43aecf-5b9c-4576-a661-c0898f57b61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77C1E281C51F44AA135169012920828" ma:contentTypeVersion="12" ma:contentTypeDescription="Create a new document." ma:contentTypeScope="" ma:versionID="866f8814b1000d16c38b7ed33f29d42e">
  <xsd:schema xmlns:xsd="http://www.w3.org/2001/XMLSchema" xmlns:xs="http://www.w3.org/2001/XMLSchema" xmlns:p="http://schemas.microsoft.com/office/2006/metadata/properties" xmlns:ns2="ee43aecf-5b9c-4576-a661-c0898f57b61b" xmlns:ns3="b1627ba1-b92e-4834-a3ed-20e2db0c8dbf" targetNamespace="http://schemas.microsoft.com/office/2006/metadata/properties" ma:root="true" ma:fieldsID="28bd39e1a992d5b742e0bb020594579b" ns2:_="" ns3:_="">
    <xsd:import namespace="ee43aecf-5b9c-4576-a661-c0898f57b61b"/>
    <xsd:import namespace="b1627ba1-b92e-4834-a3ed-20e2db0c8d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43aecf-5b9c-4576-a661-c0898f57b6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3efee5d-529f-4f08-a171-2237f8505ff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1627ba1-b92e-4834-a3ed-20e2db0c8db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f649d8f-0cb1-4690-b1f8-124d58b1f8ac}" ma:internalName="TaxCatchAll" ma:showField="CatchAllData" ma:web="b1627ba1-b92e-4834-a3ed-20e2db0c8d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EB1E25-14E1-460C-8C05-054AD134A63F}">
  <ds:schemaRefs>
    <ds:schemaRef ds:uri="http://schemas.microsoft.com/sharepoint/v3/contenttype/forms"/>
  </ds:schemaRefs>
</ds:datastoreItem>
</file>

<file path=customXml/itemProps2.xml><?xml version="1.0" encoding="utf-8"?>
<ds:datastoreItem xmlns:ds="http://schemas.openxmlformats.org/officeDocument/2006/customXml" ds:itemID="{FFACACD7-8D85-4731-A4FD-698836BE1A09}">
  <ds:schemaRefs>
    <ds:schemaRef ds:uri="http://schemas.microsoft.com/office/2006/metadata/properties"/>
    <ds:schemaRef ds:uri="http://schemas.microsoft.com/office/infopath/2007/PartnerControls"/>
    <ds:schemaRef ds:uri="b1627ba1-b92e-4834-a3ed-20e2db0c8dbf"/>
    <ds:schemaRef ds:uri="ee43aecf-5b9c-4576-a661-c0898f57b61b"/>
  </ds:schemaRefs>
</ds:datastoreItem>
</file>

<file path=customXml/itemProps3.xml><?xml version="1.0" encoding="utf-8"?>
<ds:datastoreItem xmlns:ds="http://schemas.openxmlformats.org/officeDocument/2006/customXml" ds:itemID="{056F25F3-BBB6-423A-815B-D8715525A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43aecf-5b9c-4576-a661-c0898f57b61b"/>
    <ds:schemaRef ds:uri="b1627ba1-b92e-4834-a3ed-20e2db0c8d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220</TotalTime>
  <Words>1451</Words>
  <Application>Microsoft Office PowerPoint</Application>
  <PresentationFormat>Custom</PresentationFormat>
  <Paragraphs>65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Garet</vt:lpstr>
      <vt:lpstr>Arial</vt:lpstr>
      <vt:lpstr>Garet Bold</vt:lpstr>
      <vt:lpstr>Garet </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NNECL Trustee recruitment 2026</dc:title>
  <dc:creator>Denise Rawls</dc:creator>
  <cp:lastModifiedBy>Denise Rawls</cp:lastModifiedBy>
  <cp:revision>5</cp:revision>
  <dcterms:created xsi:type="dcterms:W3CDTF">2006-08-16T00:00:00Z</dcterms:created>
  <dcterms:modified xsi:type="dcterms:W3CDTF">2026-07-09T13:43:26Z</dcterms:modified>
  <dc:identifier>DAHK3SHR73c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0x010100F77C1E281C51F44AA135169012920828</vt:lpwstr>
  </property>
</Properties>
</file>