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 id="2147483667" r:id="rId7"/>
  </p:sldMasterIdLst>
  <p:notesMasterIdLst>
    <p:notesMasterId r:id="rId46"/>
  </p:notesMasterIdLst>
  <p:sldIdLst>
    <p:sldId id="266" r:id="rId8"/>
    <p:sldId id="2147326898" r:id="rId9"/>
    <p:sldId id="2147326879" r:id="rId10"/>
    <p:sldId id="2147326897" r:id="rId11"/>
    <p:sldId id="2147326896" r:id="rId12"/>
    <p:sldId id="2147326899" r:id="rId13"/>
    <p:sldId id="2147326862" r:id="rId14"/>
    <p:sldId id="265" r:id="rId15"/>
    <p:sldId id="382" r:id="rId16"/>
    <p:sldId id="378" r:id="rId17"/>
    <p:sldId id="381" r:id="rId18"/>
    <p:sldId id="353" r:id="rId19"/>
    <p:sldId id="365" r:id="rId20"/>
    <p:sldId id="359" r:id="rId21"/>
    <p:sldId id="380" r:id="rId22"/>
    <p:sldId id="371" r:id="rId23"/>
    <p:sldId id="384" r:id="rId24"/>
    <p:sldId id="385" r:id="rId25"/>
    <p:sldId id="355" r:id="rId26"/>
    <p:sldId id="2147326903" r:id="rId27"/>
    <p:sldId id="256" r:id="rId28"/>
    <p:sldId id="281" r:id="rId29"/>
    <p:sldId id="318" r:id="rId30"/>
    <p:sldId id="320" r:id="rId31"/>
    <p:sldId id="317" r:id="rId32"/>
    <p:sldId id="304" r:id="rId33"/>
    <p:sldId id="323" r:id="rId34"/>
    <p:sldId id="307" r:id="rId35"/>
    <p:sldId id="321" r:id="rId36"/>
    <p:sldId id="322" r:id="rId37"/>
    <p:sldId id="324" r:id="rId38"/>
    <p:sldId id="306" r:id="rId39"/>
    <p:sldId id="308" r:id="rId40"/>
    <p:sldId id="315" r:id="rId41"/>
    <p:sldId id="325" r:id="rId42"/>
    <p:sldId id="302" r:id="rId43"/>
    <p:sldId id="289" r:id="rId44"/>
    <p:sldId id="21473269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4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EBC3E7-C0D8-A7C5-4FA2-EB53C09BC0FB}" v="10" dt="2026-05-13T08:37:56.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jpeg"/></Relationships>
</file>

<file path=ppt/diagrams/_rels/data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image" Target="../media/image45.png"/><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image" Target="../media/image45.png"/><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09AAD-C6DF-4A6B-8CE5-0A35251BAFC6}" type="doc">
      <dgm:prSet loTypeId="urn:microsoft.com/office/officeart/2005/8/layout/hList7" loCatId="process" qsTypeId="urn:microsoft.com/office/officeart/2005/8/quickstyle/simple1" qsCatId="simple" csTypeId="urn:microsoft.com/office/officeart/2005/8/colors/colorful2" csCatId="colorful" phldr="1"/>
      <dgm:spPr/>
      <dgm:t>
        <a:bodyPr/>
        <a:lstStyle/>
        <a:p>
          <a:endParaRPr lang="en-GB"/>
        </a:p>
      </dgm:t>
    </dgm:pt>
    <dgm:pt modelId="{37D60173-F1AE-4EF2-BAA2-ABFB62120531}">
      <dgm:prSet phldrT="[Text]"/>
      <dgm:spPr/>
      <dgm:t>
        <a:bodyPr/>
        <a:lstStyle/>
        <a:p>
          <a:r>
            <a:rPr lang="en-GB"/>
            <a:t>Sport</a:t>
          </a:r>
        </a:p>
      </dgm:t>
    </dgm:pt>
    <dgm:pt modelId="{78634972-01A6-43DB-884B-A9C5BBFA1956}" type="parTrans" cxnId="{FD3991E5-400E-4E6C-B8E1-F2B5DFCD7302}">
      <dgm:prSet/>
      <dgm:spPr/>
      <dgm:t>
        <a:bodyPr/>
        <a:lstStyle/>
        <a:p>
          <a:endParaRPr lang="en-GB"/>
        </a:p>
      </dgm:t>
    </dgm:pt>
    <dgm:pt modelId="{FC8329ED-09EA-416E-B4B0-A0AD8F8A9A86}" type="sibTrans" cxnId="{FD3991E5-400E-4E6C-B8E1-F2B5DFCD7302}">
      <dgm:prSet/>
      <dgm:spPr/>
      <dgm:t>
        <a:bodyPr/>
        <a:lstStyle/>
        <a:p>
          <a:endParaRPr lang="en-GB"/>
        </a:p>
      </dgm:t>
    </dgm:pt>
    <dgm:pt modelId="{088C9849-2D1A-4618-BF01-D96935585EAD}">
      <dgm:prSet phldrT="[Text]"/>
      <dgm:spPr/>
      <dgm:t>
        <a:bodyPr/>
        <a:lstStyle/>
        <a:p>
          <a:r>
            <a:rPr lang="en-GB"/>
            <a:t>Campus Activity</a:t>
          </a:r>
        </a:p>
      </dgm:t>
    </dgm:pt>
    <dgm:pt modelId="{43C8E631-D068-4A92-8AF8-E8FEBA41EEE4}" type="parTrans" cxnId="{CDA19536-09A5-4704-9AD2-A3C3A8EB722C}">
      <dgm:prSet/>
      <dgm:spPr/>
      <dgm:t>
        <a:bodyPr/>
        <a:lstStyle/>
        <a:p>
          <a:endParaRPr lang="en-GB"/>
        </a:p>
      </dgm:t>
    </dgm:pt>
    <dgm:pt modelId="{98F241A5-168B-449C-81CE-AEE84BB57C3B}" type="sibTrans" cxnId="{CDA19536-09A5-4704-9AD2-A3C3A8EB722C}">
      <dgm:prSet/>
      <dgm:spPr/>
      <dgm:t>
        <a:bodyPr/>
        <a:lstStyle/>
        <a:p>
          <a:endParaRPr lang="en-GB"/>
        </a:p>
      </dgm:t>
    </dgm:pt>
    <dgm:pt modelId="{F935C861-82C2-475C-8047-560AA80D0FA4}">
      <dgm:prSet phldrT="[Text]"/>
      <dgm:spPr/>
      <dgm:t>
        <a:bodyPr/>
        <a:lstStyle/>
        <a:p>
          <a:r>
            <a:rPr lang="en-GB"/>
            <a:t>Intramural leagues</a:t>
          </a:r>
        </a:p>
      </dgm:t>
    </dgm:pt>
    <dgm:pt modelId="{24806200-086D-4ADB-A3EE-D7E6607DBAC7}" type="parTrans" cxnId="{F6502E65-9C16-4F43-AAB0-8C151DEF9B36}">
      <dgm:prSet/>
      <dgm:spPr/>
      <dgm:t>
        <a:bodyPr/>
        <a:lstStyle/>
        <a:p>
          <a:endParaRPr lang="en-GB"/>
        </a:p>
      </dgm:t>
    </dgm:pt>
    <dgm:pt modelId="{371B4F98-5536-4182-A17A-0FDBA4A1AC64}" type="sibTrans" cxnId="{F6502E65-9C16-4F43-AAB0-8C151DEF9B36}">
      <dgm:prSet/>
      <dgm:spPr/>
      <dgm:t>
        <a:bodyPr/>
        <a:lstStyle/>
        <a:p>
          <a:endParaRPr lang="en-GB"/>
        </a:p>
      </dgm:t>
    </dgm:pt>
    <dgm:pt modelId="{3CBE43DD-A9C9-4EEC-ADF7-74351D5E7718}">
      <dgm:prSet phldrT="[Text]"/>
      <dgm:spPr/>
      <dgm:t>
        <a:bodyPr/>
        <a:lstStyle/>
        <a:p>
          <a:r>
            <a:rPr lang="en-GB"/>
            <a:t>Olympia Active taster sessions</a:t>
          </a:r>
        </a:p>
      </dgm:t>
    </dgm:pt>
    <dgm:pt modelId="{FFC74E08-4E5D-4A57-B6DC-A971713049B1}" type="parTrans" cxnId="{48C56DF6-B18B-4597-A8DC-D7439F671A7F}">
      <dgm:prSet/>
      <dgm:spPr/>
      <dgm:t>
        <a:bodyPr/>
        <a:lstStyle/>
        <a:p>
          <a:endParaRPr lang="en-GB"/>
        </a:p>
      </dgm:t>
    </dgm:pt>
    <dgm:pt modelId="{B1A40440-F229-472B-B478-82AB6D0A741D}" type="sibTrans" cxnId="{48C56DF6-B18B-4597-A8DC-D7439F671A7F}">
      <dgm:prSet/>
      <dgm:spPr/>
      <dgm:t>
        <a:bodyPr/>
        <a:lstStyle/>
        <a:p>
          <a:endParaRPr lang="en-GB"/>
        </a:p>
      </dgm:t>
    </dgm:pt>
    <dgm:pt modelId="{33AD301A-4FBC-4D59-A24A-B68005813AB5}">
      <dgm:prSet phldrT="[Text]"/>
      <dgm:spPr/>
      <dgm:t>
        <a:bodyPr/>
        <a:lstStyle/>
        <a:p>
          <a:pPr rtl="0"/>
          <a:r>
            <a:rPr lang="en-GB">
              <a:latin typeface="Arial" panose="020B0604020202020204"/>
            </a:rPr>
            <a:t>Multi-format delivery (in person and online)</a:t>
          </a:r>
          <a:endParaRPr lang="en-GB"/>
        </a:p>
      </dgm:t>
    </dgm:pt>
    <dgm:pt modelId="{255F8357-64B3-4D6A-A1E8-1318C8E1C3FA}" type="parTrans" cxnId="{C05B324D-C459-494F-BE37-18E7C72D6CC7}">
      <dgm:prSet/>
      <dgm:spPr/>
      <dgm:t>
        <a:bodyPr/>
        <a:lstStyle/>
        <a:p>
          <a:endParaRPr lang="en-GB"/>
        </a:p>
      </dgm:t>
    </dgm:pt>
    <dgm:pt modelId="{C71ECC8D-42CF-4A3D-9839-0C8346E0728E}" type="sibTrans" cxnId="{C05B324D-C459-494F-BE37-18E7C72D6CC7}">
      <dgm:prSet/>
      <dgm:spPr/>
      <dgm:t>
        <a:bodyPr/>
        <a:lstStyle/>
        <a:p>
          <a:endParaRPr lang="en-GB"/>
        </a:p>
      </dgm:t>
    </dgm:pt>
    <dgm:pt modelId="{D10540DD-5425-40CE-BB06-FAE814FBC71F}">
      <dgm:prSet phldrT="[Text]"/>
      <dgm:spPr/>
      <dgm:t>
        <a:bodyPr/>
        <a:lstStyle/>
        <a:p>
          <a:r>
            <a:rPr lang="en-GB"/>
            <a:t>International transitions events include home students</a:t>
          </a:r>
        </a:p>
      </dgm:t>
    </dgm:pt>
    <dgm:pt modelId="{6186A1FE-BC33-497A-9F0F-788E98413CC1}" type="parTrans" cxnId="{DEB885A5-C285-492B-9A57-D14EB445F2AA}">
      <dgm:prSet/>
      <dgm:spPr/>
      <dgm:t>
        <a:bodyPr/>
        <a:lstStyle/>
        <a:p>
          <a:endParaRPr lang="en-GB"/>
        </a:p>
      </dgm:t>
    </dgm:pt>
    <dgm:pt modelId="{42309DAE-A8DE-414B-AEF2-F2C12370FFF2}" type="sibTrans" cxnId="{DEB885A5-C285-492B-9A57-D14EB445F2AA}">
      <dgm:prSet/>
      <dgm:spPr/>
      <dgm:t>
        <a:bodyPr/>
        <a:lstStyle/>
        <a:p>
          <a:endParaRPr lang="en-GB"/>
        </a:p>
      </dgm:t>
    </dgm:pt>
    <dgm:pt modelId="{D456A459-DB13-46CA-81CD-3C171145D6AD}">
      <dgm:prSet phldrT="[Text]"/>
      <dgm:spPr/>
      <dgm:t>
        <a:bodyPr/>
        <a:lstStyle/>
        <a:p>
          <a:r>
            <a:rPr lang="en-GB"/>
            <a:t>Weekly FIKA and crafting sessions for decompression</a:t>
          </a:r>
        </a:p>
      </dgm:t>
    </dgm:pt>
    <dgm:pt modelId="{3A047D17-DB9F-419E-8528-774796AC87A8}" type="parTrans" cxnId="{A7A29EBE-A66B-4102-8190-4EB36D0CC04E}">
      <dgm:prSet/>
      <dgm:spPr/>
      <dgm:t>
        <a:bodyPr/>
        <a:lstStyle/>
        <a:p>
          <a:endParaRPr lang="en-GB"/>
        </a:p>
      </dgm:t>
    </dgm:pt>
    <dgm:pt modelId="{04A5F6E8-50E4-4150-A219-CF18456F4FB2}" type="sibTrans" cxnId="{A7A29EBE-A66B-4102-8190-4EB36D0CC04E}">
      <dgm:prSet/>
      <dgm:spPr/>
      <dgm:t>
        <a:bodyPr/>
        <a:lstStyle/>
        <a:p>
          <a:endParaRPr lang="en-GB"/>
        </a:p>
      </dgm:t>
    </dgm:pt>
    <dgm:pt modelId="{9EA62323-6AB2-4469-A19A-6CB457C0A571}">
      <dgm:prSet phldrT="[Text]"/>
      <dgm:spPr/>
      <dgm:t>
        <a:bodyPr/>
        <a:lstStyle/>
        <a:p>
          <a:r>
            <a:rPr lang="en-GB"/>
            <a:t>Free Short Yoga and meditation classes</a:t>
          </a:r>
        </a:p>
      </dgm:t>
    </dgm:pt>
    <dgm:pt modelId="{6337E694-BA10-473F-BBBE-FCEB3CD1D3E0}" type="parTrans" cxnId="{C091050C-F305-460A-924A-EAFB8115A100}">
      <dgm:prSet/>
      <dgm:spPr/>
      <dgm:t>
        <a:bodyPr/>
        <a:lstStyle/>
        <a:p>
          <a:endParaRPr lang="en-GB"/>
        </a:p>
      </dgm:t>
    </dgm:pt>
    <dgm:pt modelId="{F7E44BEC-6672-4643-B9CF-21B75D6F6A28}" type="sibTrans" cxnId="{C091050C-F305-460A-924A-EAFB8115A100}">
      <dgm:prSet/>
      <dgm:spPr/>
      <dgm:t>
        <a:bodyPr/>
        <a:lstStyle/>
        <a:p>
          <a:endParaRPr lang="en-GB"/>
        </a:p>
      </dgm:t>
    </dgm:pt>
    <dgm:pt modelId="{DD35F091-9B84-4F10-A03C-20E862F8CFB0}">
      <dgm:prSet phldrT="[Text]"/>
      <dgm:spPr/>
      <dgm:t>
        <a:bodyPr/>
        <a:lstStyle/>
        <a:p>
          <a:pPr rtl="0"/>
          <a:r>
            <a:rPr lang="en-GB">
              <a:latin typeface="Arial" panose="020B0604020202020204"/>
            </a:rPr>
            <a:t>Lifestyle support and drop-ins</a:t>
          </a:r>
          <a:endParaRPr lang="en-GB"/>
        </a:p>
      </dgm:t>
    </dgm:pt>
    <dgm:pt modelId="{5B67AD84-CDF9-4677-8E4E-7014D4DD49B3}" type="parTrans" cxnId="{C84E9C48-B3DB-4D4E-9D7C-B4CB1B37256B}">
      <dgm:prSet/>
      <dgm:spPr/>
      <dgm:t>
        <a:bodyPr/>
        <a:lstStyle/>
        <a:p>
          <a:endParaRPr lang="en-GB"/>
        </a:p>
      </dgm:t>
    </dgm:pt>
    <dgm:pt modelId="{4C3DAD1E-2E63-421D-87D5-DD59D8611697}" type="sibTrans" cxnId="{C84E9C48-B3DB-4D4E-9D7C-B4CB1B37256B}">
      <dgm:prSet/>
      <dgm:spPr/>
      <dgm:t>
        <a:bodyPr/>
        <a:lstStyle/>
        <a:p>
          <a:endParaRPr lang="en-GB"/>
        </a:p>
      </dgm:t>
    </dgm:pt>
    <dgm:pt modelId="{9564E121-57CE-4BA7-9E57-9EF08B7C0524}">
      <dgm:prSet phldrT="[Text]"/>
      <dgm:spPr/>
      <dgm:t>
        <a:bodyPr/>
        <a:lstStyle/>
        <a:p>
          <a:pPr rtl="0"/>
          <a:r>
            <a:rPr lang="en-GB"/>
            <a:t>Community football </a:t>
          </a:r>
          <a:r>
            <a:rPr lang="en-GB">
              <a:latin typeface="Arial" panose="020B0604020202020204"/>
            </a:rPr>
            <a:t>activities</a:t>
          </a:r>
        </a:p>
      </dgm:t>
    </dgm:pt>
    <dgm:pt modelId="{134C1087-93E8-4E87-B912-2118828C4F6E}" type="parTrans" cxnId="{EC5516CA-6135-45AD-852E-FA55B7DCA68B}">
      <dgm:prSet/>
      <dgm:spPr/>
      <dgm:t>
        <a:bodyPr/>
        <a:lstStyle/>
        <a:p>
          <a:endParaRPr lang="en-GB"/>
        </a:p>
      </dgm:t>
    </dgm:pt>
    <dgm:pt modelId="{094DB6BC-3956-4867-997E-30BA3508E605}" type="sibTrans" cxnId="{EC5516CA-6135-45AD-852E-FA55B7DCA68B}">
      <dgm:prSet/>
      <dgm:spPr/>
      <dgm:t>
        <a:bodyPr/>
        <a:lstStyle/>
        <a:p>
          <a:endParaRPr lang="en-GB"/>
        </a:p>
      </dgm:t>
    </dgm:pt>
    <dgm:pt modelId="{F6F946E4-BA6F-4B71-9F13-C679312273BB}">
      <dgm:prSet/>
      <dgm:spPr/>
      <dgm:t>
        <a:bodyPr/>
        <a:lstStyle/>
        <a:p>
          <a:r>
            <a:rPr lang="en-GB"/>
            <a:t>Community Engagement</a:t>
          </a:r>
        </a:p>
      </dgm:t>
    </dgm:pt>
    <dgm:pt modelId="{10DE622A-1366-42B8-AB69-0F9F58E38777}" type="parTrans" cxnId="{BEB50BC0-CBEF-440D-8FB5-79BF5C91DD5F}">
      <dgm:prSet/>
      <dgm:spPr/>
      <dgm:t>
        <a:bodyPr/>
        <a:lstStyle/>
        <a:p>
          <a:endParaRPr lang="en-GB"/>
        </a:p>
      </dgm:t>
    </dgm:pt>
    <dgm:pt modelId="{C06BF4B8-8475-4590-865D-8F9A3BC0444F}" type="sibTrans" cxnId="{BEB50BC0-CBEF-440D-8FB5-79BF5C91DD5F}">
      <dgm:prSet/>
      <dgm:spPr/>
      <dgm:t>
        <a:bodyPr/>
        <a:lstStyle/>
        <a:p>
          <a:endParaRPr lang="en-GB"/>
        </a:p>
      </dgm:t>
    </dgm:pt>
    <dgm:pt modelId="{7F91F580-A20A-410E-9335-77D577358F4C}">
      <dgm:prSet/>
      <dgm:spPr/>
      <dgm:t>
        <a:bodyPr/>
        <a:lstStyle/>
        <a:p>
          <a:r>
            <a:rPr lang="en-GB"/>
            <a:t>Clinics</a:t>
          </a:r>
        </a:p>
      </dgm:t>
    </dgm:pt>
    <dgm:pt modelId="{149F67F4-5B28-45A1-9F93-07D828AE9E75}" type="parTrans" cxnId="{1B99CC36-8ADB-4FFF-A113-660B0B006D86}">
      <dgm:prSet/>
      <dgm:spPr/>
      <dgm:t>
        <a:bodyPr/>
        <a:lstStyle/>
        <a:p>
          <a:endParaRPr lang="en-GB"/>
        </a:p>
      </dgm:t>
    </dgm:pt>
    <dgm:pt modelId="{DC87C6E2-5FA9-4287-A23A-2FC2AE18AEBB}" type="sibTrans" cxnId="{1B99CC36-8ADB-4FFF-A113-660B0B006D86}">
      <dgm:prSet/>
      <dgm:spPr/>
      <dgm:t>
        <a:bodyPr/>
        <a:lstStyle/>
        <a:p>
          <a:endParaRPr lang="en-GB"/>
        </a:p>
      </dgm:t>
    </dgm:pt>
    <dgm:pt modelId="{985C990F-7BA8-4581-A769-A5F3DB0CD22E}">
      <dgm:prSet phldrT="[Text]"/>
      <dgm:spPr/>
      <dgm:t>
        <a:bodyPr/>
        <a:lstStyle/>
        <a:p>
          <a:r>
            <a:rPr lang="en-GB"/>
            <a:t>PAWS for Thought</a:t>
          </a:r>
        </a:p>
      </dgm:t>
    </dgm:pt>
    <dgm:pt modelId="{0601B1A6-180C-44DB-9E54-D1D2E7617DCE}" type="parTrans" cxnId="{A9D026E5-BC35-4E91-A9CF-879B476989F1}">
      <dgm:prSet/>
      <dgm:spPr/>
    </dgm:pt>
    <dgm:pt modelId="{2B3E753E-F232-4799-A93E-EF504D09040E}" type="sibTrans" cxnId="{A9D026E5-BC35-4E91-A9CF-879B476989F1}">
      <dgm:prSet/>
      <dgm:spPr/>
    </dgm:pt>
    <dgm:pt modelId="{BF1669DD-2A8A-4B49-B9AF-53B5E0F4E4D8}">
      <dgm:prSet/>
      <dgm:spPr/>
      <dgm:t>
        <a:bodyPr/>
        <a:lstStyle/>
        <a:p>
          <a:r>
            <a:rPr lang="en-GB"/>
            <a:t>Project work</a:t>
          </a:r>
        </a:p>
      </dgm:t>
    </dgm:pt>
    <dgm:pt modelId="{FC40CAA0-CB29-4A7A-BBDA-486078C2BDE2}" type="parTrans" cxnId="{D26E4427-A89B-4C4D-8747-42AF5A8923D4}">
      <dgm:prSet/>
      <dgm:spPr/>
    </dgm:pt>
    <dgm:pt modelId="{2A02081E-14AD-4869-87CA-6A6378FB24B4}" type="sibTrans" cxnId="{D26E4427-A89B-4C4D-8747-42AF5A8923D4}">
      <dgm:prSet/>
      <dgm:spPr/>
    </dgm:pt>
    <dgm:pt modelId="{E44353DC-53A6-427C-A439-C2956432D3BB}">
      <dgm:prSet/>
      <dgm:spPr/>
      <dgm:t>
        <a:bodyPr/>
        <a:lstStyle/>
        <a:p>
          <a:r>
            <a:rPr lang="en-GB"/>
            <a:t>Volunteering</a:t>
          </a:r>
        </a:p>
      </dgm:t>
    </dgm:pt>
    <dgm:pt modelId="{87F3D653-CA7A-48F0-B3EF-A036EE3E7338}" type="parTrans" cxnId="{FD3E4D3C-C550-45A6-98E9-3BE81B1D5EA7}">
      <dgm:prSet/>
      <dgm:spPr/>
    </dgm:pt>
    <dgm:pt modelId="{969E5B06-2D08-4F66-805F-EFF4C7673A11}" type="sibTrans" cxnId="{FD3E4D3C-C550-45A6-98E9-3BE81B1D5EA7}">
      <dgm:prSet/>
      <dgm:spPr/>
    </dgm:pt>
    <dgm:pt modelId="{3D404425-6B5A-4943-82DA-B4564E0A423D}">
      <dgm:prSet/>
      <dgm:spPr/>
      <dgm:t>
        <a:bodyPr/>
        <a:lstStyle/>
        <a:p>
          <a:r>
            <a:rPr lang="en-GB"/>
            <a:t>Local services coordination</a:t>
          </a:r>
        </a:p>
      </dgm:t>
    </dgm:pt>
    <dgm:pt modelId="{22A1F870-A462-41C4-92AD-AB653563BEBF}" type="parTrans" cxnId="{C06E73A4-A936-48CD-AF8A-E449AA22A919}">
      <dgm:prSet/>
      <dgm:spPr/>
    </dgm:pt>
    <dgm:pt modelId="{8BBDA46E-A88F-46D6-BB90-73CAB6DFD5F7}" type="sibTrans" cxnId="{C06E73A4-A936-48CD-AF8A-E449AA22A919}">
      <dgm:prSet/>
      <dgm:spPr/>
    </dgm:pt>
    <dgm:pt modelId="{3C3B2671-98FB-40C1-A0D6-204E788D6D6A}">
      <dgm:prSet phldrT="[Text]" phldr="0"/>
      <dgm:spPr/>
      <dgm:t>
        <a:bodyPr/>
        <a:lstStyle/>
        <a:p>
          <a:pPr rtl="0"/>
          <a:r>
            <a:rPr lang="en-GB" dirty="0">
              <a:latin typeface="Arial" panose="020B0604020202020204"/>
            </a:rPr>
            <a:t>Female Fridays</a:t>
          </a:r>
        </a:p>
      </dgm:t>
    </dgm:pt>
    <dgm:pt modelId="{D462DBD1-776B-49C7-9AE7-AEFC8BA4F65B}" type="parTrans" cxnId="{05F4D82E-D15C-4C80-853F-51FF09659F23}">
      <dgm:prSet/>
      <dgm:spPr/>
    </dgm:pt>
    <dgm:pt modelId="{772ABD6F-880B-4A00-82CD-DE76CE96EB39}" type="sibTrans" cxnId="{05F4D82E-D15C-4C80-853F-51FF09659F23}">
      <dgm:prSet/>
      <dgm:spPr/>
    </dgm:pt>
    <dgm:pt modelId="{80D802CA-CA6F-451B-8A92-DC264D975045}">
      <dgm:prSet phldrT="[Text]" phldr="0"/>
      <dgm:spPr/>
      <dgm:t>
        <a:bodyPr/>
        <a:lstStyle/>
        <a:p>
          <a:pPr rtl="0"/>
          <a:r>
            <a:rPr lang="en-GB" dirty="0">
              <a:latin typeface="Arial" panose="020B0604020202020204"/>
            </a:rPr>
            <a:t>Adventure for Wellbeing</a:t>
          </a:r>
        </a:p>
      </dgm:t>
    </dgm:pt>
    <dgm:pt modelId="{A5EBA6DC-EAE8-4B20-A06B-D7979A301BC8}" type="parTrans" cxnId="{ABE378FE-4DCF-423B-B308-E8332AFFBC03}">
      <dgm:prSet/>
      <dgm:spPr/>
    </dgm:pt>
    <dgm:pt modelId="{2709F576-5C9A-4FAF-9678-91567DD4345F}" type="sibTrans" cxnId="{ABE378FE-4DCF-423B-B308-E8332AFFBC03}">
      <dgm:prSet/>
      <dgm:spPr/>
    </dgm:pt>
    <dgm:pt modelId="{376E209F-AC10-49A3-B893-5133644154EC}">
      <dgm:prSet phldrT="[Text]" phldr="0"/>
      <dgm:spPr/>
      <dgm:t>
        <a:bodyPr/>
        <a:lstStyle/>
        <a:p>
          <a:pPr rtl="0"/>
          <a:r>
            <a:rPr lang="en-GB">
              <a:latin typeface="Arial" panose="020B0604020202020204"/>
            </a:rPr>
            <a:t>Loan out of equipment (e.g. Table Tennis)</a:t>
          </a:r>
          <a:endParaRPr lang="en-GB"/>
        </a:p>
      </dgm:t>
    </dgm:pt>
    <dgm:pt modelId="{76CA0814-6DA4-4F8B-9BA9-9F79C9250212}" type="parTrans" cxnId="{9B5B480D-6F7C-42BB-A7F2-AFA05857B7B8}">
      <dgm:prSet/>
      <dgm:spPr/>
    </dgm:pt>
    <dgm:pt modelId="{793A31A7-344C-497C-8BCB-B7CBD235E3B0}" type="sibTrans" cxnId="{9B5B480D-6F7C-42BB-A7F2-AFA05857B7B8}">
      <dgm:prSet/>
      <dgm:spPr/>
    </dgm:pt>
    <dgm:pt modelId="{5206AD26-5145-459A-8901-E8082C7F5486}">
      <dgm:prSet phldrT="[Text]" phldr="0"/>
      <dgm:spPr/>
      <dgm:t>
        <a:bodyPr/>
        <a:lstStyle/>
        <a:p>
          <a:pPr rtl="0"/>
          <a:r>
            <a:rPr lang="en-GB" dirty="0">
              <a:latin typeface="Arial" panose="020B0604020202020204"/>
            </a:rPr>
            <a:t>Shared events</a:t>
          </a:r>
        </a:p>
      </dgm:t>
    </dgm:pt>
    <dgm:pt modelId="{E7D4B4E0-1A48-49E9-A26D-B34DB7FB2C21}" type="parTrans" cxnId="{F71E7CF5-659B-4AF9-B3B5-FC7D986B87C3}">
      <dgm:prSet/>
      <dgm:spPr/>
    </dgm:pt>
    <dgm:pt modelId="{F7C212BE-B5A5-4B6E-874A-E4CF9AE42A72}" type="sibTrans" cxnId="{F71E7CF5-659B-4AF9-B3B5-FC7D986B87C3}">
      <dgm:prSet/>
      <dgm:spPr/>
    </dgm:pt>
    <dgm:pt modelId="{DEBAD6A9-FACA-4834-87D2-D0863DECDDBB}" type="pres">
      <dgm:prSet presAssocID="{05C09AAD-C6DF-4A6B-8CE5-0A35251BAFC6}" presName="Name0" presStyleCnt="0">
        <dgm:presLayoutVars>
          <dgm:dir/>
          <dgm:resizeHandles val="exact"/>
        </dgm:presLayoutVars>
      </dgm:prSet>
      <dgm:spPr/>
    </dgm:pt>
    <dgm:pt modelId="{19AEC9D5-8C5B-4301-AB85-122087A00F89}" type="pres">
      <dgm:prSet presAssocID="{05C09AAD-C6DF-4A6B-8CE5-0A35251BAFC6}" presName="fgShape" presStyleLbl="fgShp" presStyleIdx="0" presStyleCnt="1"/>
      <dgm:spPr/>
    </dgm:pt>
    <dgm:pt modelId="{6D2173B9-BD12-48DB-972C-39782FFAD8A9}" type="pres">
      <dgm:prSet presAssocID="{05C09AAD-C6DF-4A6B-8CE5-0A35251BAFC6}" presName="linComp" presStyleCnt="0"/>
      <dgm:spPr/>
    </dgm:pt>
    <dgm:pt modelId="{BB8AD0E0-1F3E-4D22-9448-0492D65E8BBA}" type="pres">
      <dgm:prSet presAssocID="{37D60173-F1AE-4EF2-BAA2-ABFB62120531}" presName="compNode" presStyleCnt="0"/>
      <dgm:spPr/>
    </dgm:pt>
    <dgm:pt modelId="{CBF4E231-7436-4361-B5C6-8A8671C4A54A}" type="pres">
      <dgm:prSet presAssocID="{37D60173-F1AE-4EF2-BAA2-ABFB62120531}" presName="bkgdShape" presStyleLbl="node1" presStyleIdx="0" presStyleCnt="3"/>
      <dgm:spPr/>
    </dgm:pt>
    <dgm:pt modelId="{FFDE6CA0-5479-453C-BBD4-DFCD6ACDB25C}" type="pres">
      <dgm:prSet presAssocID="{37D60173-F1AE-4EF2-BAA2-ABFB62120531}" presName="nodeTx" presStyleLbl="node1" presStyleIdx="0" presStyleCnt="3">
        <dgm:presLayoutVars>
          <dgm:bulletEnabled val="1"/>
        </dgm:presLayoutVars>
      </dgm:prSet>
      <dgm:spPr/>
    </dgm:pt>
    <dgm:pt modelId="{ADC2504A-7146-455C-8BB0-B139F184C588}" type="pres">
      <dgm:prSet presAssocID="{37D60173-F1AE-4EF2-BAA2-ABFB62120531}" presName="invisiNode" presStyleLbl="node1" presStyleIdx="0" presStyleCnt="3"/>
      <dgm:spPr/>
    </dgm:pt>
    <dgm:pt modelId="{31DF8629-ED94-40AC-8E23-CA97CCC25C99}" type="pres">
      <dgm:prSet presAssocID="{37D60173-F1AE-4EF2-BAA2-ABFB62120531}" presName="imagNode" presStyleLbl="fgImgPlace1" presStyleIdx="0" presStyleCnt="3"/>
      <dgm:spPr>
        <a:blipFill>
          <a:blip xmlns:r="http://schemas.openxmlformats.org/officeDocument/2006/relationships" r:embed="rId1"/>
          <a:srcRect/>
          <a:stretch>
            <a:fillRect l="-23000" r="-23000"/>
          </a:stretch>
        </a:blipFill>
      </dgm:spPr>
      <dgm:extLst>
        <a:ext uri="{E40237B7-FDA0-4F09-8148-C483321AD2D9}">
          <dgm14:cNvPr xmlns:dgm14="http://schemas.microsoft.com/office/drawing/2010/diagram" id="0" name="" descr="Young soccer players in action"/>
        </a:ext>
      </dgm:extLst>
    </dgm:pt>
    <dgm:pt modelId="{B701C07E-B99F-4EF9-86FA-A7FD9491C4D8}" type="pres">
      <dgm:prSet presAssocID="{FC8329ED-09EA-416E-B4B0-A0AD8F8A9A86}" presName="sibTrans" presStyleLbl="sibTrans2D1" presStyleIdx="0" presStyleCnt="0"/>
      <dgm:spPr/>
    </dgm:pt>
    <dgm:pt modelId="{08315417-50DF-46A0-BD06-4575B5AE0FC0}" type="pres">
      <dgm:prSet presAssocID="{088C9849-2D1A-4618-BF01-D96935585EAD}" presName="compNode" presStyleCnt="0"/>
      <dgm:spPr/>
    </dgm:pt>
    <dgm:pt modelId="{43E818D0-EEE4-41DA-B9D0-30FF10C5B51D}" type="pres">
      <dgm:prSet presAssocID="{088C9849-2D1A-4618-BF01-D96935585EAD}" presName="bkgdShape" presStyleLbl="node1" presStyleIdx="1" presStyleCnt="3"/>
      <dgm:spPr/>
    </dgm:pt>
    <dgm:pt modelId="{9DF8627C-F0EE-4F54-B6CE-B61A4E5C1FEB}" type="pres">
      <dgm:prSet presAssocID="{088C9849-2D1A-4618-BF01-D96935585EAD}" presName="nodeTx" presStyleLbl="node1" presStyleIdx="1" presStyleCnt="3">
        <dgm:presLayoutVars>
          <dgm:bulletEnabled val="1"/>
        </dgm:presLayoutVars>
      </dgm:prSet>
      <dgm:spPr/>
    </dgm:pt>
    <dgm:pt modelId="{6AC87C53-5EA5-4EF3-9C28-07A15C8419AF}" type="pres">
      <dgm:prSet presAssocID="{088C9849-2D1A-4618-BF01-D96935585EAD}" presName="invisiNode" presStyleLbl="node1" presStyleIdx="1" presStyleCnt="3"/>
      <dgm:spPr/>
    </dgm:pt>
    <dgm:pt modelId="{31E7263E-482C-49E7-8DEF-5D643617F283}" type="pres">
      <dgm:prSet presAssocID="{088C9849-2D1A-4618-BF01-D96935585EAD}" presName="imagNode" presStyleLbl="fgImgPlace1" presStyleIdx="1" presStyleCnt="3"/>
      <dgm:spPr>
        <a:blipFill>
          <a:blip xmlns:r="http://schemas.openxmlformats.org/officeDocument/2006/relationships" r:embed="rId2"/>
          <a:srcRect/>
          <a:stretch>
            <a:fillRect l="-8000" r="-8000"/>
          </a:stretch>
        </a:blipFill>
      </dgm:spPr>
    </dgm:pt>
    <dgm:pt modelId="{92872630-BEED-4F4C-8805-D8E7DD229A38}" type="pres">
      <dgm:prSet presAssocID="{98F241A5-168B-449C-81CE-AEE84BB57C3B}" presName="sibTrans" presStyleLbl="sibTrans2D1" presStyleIdx="0" presStyleCnt="0"/>
      <dgm:spPr/>
    </dgm:pt>
    <dgm:pt modelId="{711FB5E7-6B56-49C8-9EA0-D110D9CD6F30}" type="pres">
      <dgm:prSet presAssocID="{F6F946E4-BA6F-4B71-9F13-C679312273BB}" presName="compNode" presStyleCnt="0"/>
      <dgm:spPr/>
    </dgm:pt>
    <dgm:pt modelId="{B0ADFF3E-DDE2-4FEA-8F10-442473B7B5DD}" type="pres">
      <dgm:prSet presAssocID="{F6F946E4-BA6F-4B71-9F13-C679312273BB}" presName="bkgdShape" presStyleLbl="node1" presStyleIdx="2" presStyleCnt="3"/>
      <dgm:spPr/>
    </dgm:pt>
    <dgm:pt modelId="{576565B3-5536-4CD8-AD08-299A33A0B0DF}" type="pres">
      <dgm:prSet presAssocID="{F6F946E4-BA6F-4B71-9F13-C679312273BB}" presName="nodeTx" presStyleLbl="node1" presStyleIdx="2" presStyleCnt="3">
        <dgm:presLayoutVars>
          <dgm:bulletEnabled val="1"/>
        </dgm:presLayoutVars>
      </dgm:prSet>
      <dgm:spPr/>
    </dgm:pt>
    <dgm:pt modelId="{06884026-1D05-40B0-A59A-FC75B8DC8650}" type="pres">
      <dgm:prSet presAssocID="{F6F946E4-BA6F-4B71-9F13-C679312273BB}" presName="invisiNode" presStyleLbl="node1" presStyleIdx="2" presStyleCnt="3"/>
      <dgm:spPr/>
    </dgm:pt>
    <dgm:pt modelId="{5E702035-2D1C-469E-AFAB-FEF44DF51D57}" type="pres">
      <dgm:prSet presAssocID="{F6F946E4-BA6F-4B71-9F13-C679312273B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everal hands raised and ready to answer a question"/>
        </a:ext>
      </dgm:extLst>
    </dgm:pt>
  </dgm:ptLst>
  <dgm:cxnLst>
    <dgm:cxn modelId="{760ADB00-F809-4FA2-B532-003724534944}" type="presOf" srcId="{9564E121-57CE-4BA7-9E57-9EF08B7C0524}" destId="{CBF4E231-7436-4361-B5C6-8A8671C4A54A}" srcOrd="0" destOrd="6" presId="urn:microsoft.com/office/officeart/2005/8/layout/hList7"/>
    <dgm:cxn modelId="{13597405-0F4D-4C07-84D2-6A75F1385AD5}" type="presOf" srcId="{3D404425-6B5A-4943-82DA-B4564E0A423D}" destId="{B0ADFF3E-DDE2-4FEA-8F10-442473B7B5DD}" srcOrd="0" destOrd="4" presId="urn:microsoft.com/office/officeart/2005/8/layout/hList7"/>
    <dgm:cxn modelId="{399ACA07-ACB0-4E74-87A3-F854BFB49297}" type="presOf" srcId="{3CBE43DD-A9C9-4EEC-ADF7-74351D5E7718}" destId="{CBF4E231-7436-4361-B5C6-8A8671C4A54A}" srcOrd="0" destOrd="2" presId="urn:microsoft.com/office/officeart/2005/8/layout/hList7"/>
    <dgm:cxn modelId="{C091050C-F305-460A-924A-EAFB8115A100}" srcId="{088C9849-2D1A-4618-BF01-D96935585EAD}" destId="{9EA62323-6AB2-4469-A19A-6CB457C0A571}" srcOrd="2" destOrd="0" parTransId="{6337E694-BA10-473F-BBBE-FCEB3CD1D3E0}" sibTransId="{F7E44BEC-6672-4643-B9CF-21B75D6F6A28}"/>
    <dgm:cxn modelId="{9B5B480D-6F7C-42BB-A7F2-AFA05857B7B8}" srcId="{37D60173-F1AE-4EF2-BAA2-ABFB62120531}" destId="{376E209F-AC10-49A3-B893-5133644154EC}" srcOrd="6" destOrd="0" parTransId="{76CA0814-6DA4-4F8B-9BA9-9F79C9250212}" sibTransId="{793A31A7-344C-497C-8BCB-B7CBD235E3B0}"/>
    <dgm:cxn modelId="{38D8FC0E-3FC3-4F07-9B77-825F7F6B3462}" type="presOf" srcId="{5206AD26-5145-459A-8901-E8082C7F5486}" destId="{576565B3-5536-4CD8-AD08-299A33A0B0DF}" srcOrd="1" destOrd="5" presId="urn:microsoft.com/office/officeart/2005/8/layout/hList7"/>
    <dgm:cxn modelId="{011DEA13-57C8-41E9-94A7-410D86115F51}" type="presOf" srcId="{33AD301A-4FBC-4D59-A24A-B68005813AB5}" destId="{FFDE6CA0-5479-453C-BBD4-DFCD6ACDB25C}" srcOrd="1" destOrd="5" presId="urn:microsoft.com/office/officeart/2005/8/layout/hList7"/>
    <dgm:cxn modelId="{4FA5F414-AA36-443D-BBA9-12F3C0C31D3D}" type="presOf" srcId="{376E209F-AC10-49A3-B893-5133644154EC}" destId="{CBF4E231-7436-4361-B5C6-8A8671C4A54A}" srcOrd="0" destOrd="7" presId="urn:microsoft.com/office/officeart/2005/8/layout/hList7"/>
    <dgm:cxn modelId="{43F8E316-86A3-4794-AC4F-0E17778883CA}" type="presOf" srcId="{98F241A5-168B-449C-81CE-AEE84BB57C3B}" destId="{92872630-BEED-4F4C-8805-D8E7DD229A38}" srcOrd="0" destOrd="0" presId="urn:microsoft.com/office/officeart/2005/8/layout/hList7"/>
    <dgm:cxn modelId="{52C53624-9E43-4E18-8FC1-D95F9DF758C9}" type="presOf" srcId="{D456A459-DB13-46CA-81CD-3C171145D6AD}" destId="{43E818D0-EEE4-41DA-B9D0-30FF10C5B51D}" srcOrd="0" destOrd="2" presId="urn:microsoft.com/office/officeart/2005/8/layout/hList7"/>
    <dgm:cxn modelId="{D26E4427-A89B-4C4D-8747-42AF5A8923D4}" srcId="{F6F946E4-BA6F-4B71-9F13-C679312273BB}" destId="{BF1669DD-2A8A-4B49-B9AF-53B5E0F4E4D8}" srcOrd="1" destOrd="0" parTransId="{FC40CAA0-CB29-4A7A-BBDA-486078C2BDE2}" sibTransId="{2A02081E-14AD-4869-87CA-6A6378FB24B4}"/>
    <dgm:cxn modelId="{7B2A7F2C-C230-4572-8D20-7BAF83F60E1F}" type="presOf" srcId="{FC8329ED-09EA-416E-B4B0-A0AD8F8A9A86}" destId="{B701C07E-B99F-4EF9-86FA-A7FD9491C4D8}" srcOrd="0" destOrd="0" presId="urn:microsoft.com/office/officeart/2005/8/layout/hList7"/>
    <dgm:cxn modelId="{05F4D82E-D15C-4C80-853F-51FF09659F23}" srcId="{37D60173-F1AE-4EF2-BAA2-ABFB62120531}" destId="{3C3B2671-98FB-40C1-A0D6-204E788D6D6A}" srcOrd="2" destOrd="0" parTransId="{D462DBD1-776B-49C7-9AE7-AEFC8BA4F65B}" sibTransId="{772ABD6F-880B-4A00-82CD-DE76CE96EB39}"/>
    <dgm:cxn modelId="{E741FC32-56E5-4FF8-BC0F-BBFEEE2D0E93}" type="presOf" srcId="{37D60173-F1AE-4EF2-BAA2-ABFB62120531}" destId="{FFDE6CA0-5479-453C-BBD4-DFCD6ACDB25C}" srcOrd="1" destOrd="0" presId="urn:microsoft.com/office/officeart/2005/8/layout/hList7"/>
    <dgm:cxn modelId="{CDA19536-09A5-4704-9AD2-A3C3A8EB722C}" srcId="{05C09AAD-C6DF-4A6B-8CE5-0A35251BAFC6}" destId="{088C9849-2D1A-4618-BF01-D96935585EAD}" srcOrd="1" destOrd="0" parTransId="{43C8E631-D068-4A92-8AF8-E8FEBA41EEE4}" sibTransId="{98F241A5-168B-449C-81CE-AEE84BB57C3B}"/>
    <dgm:cxn modelId="{1B99CC36-8ADB-4FFF-A113-660B0B006D86}" srcId="{F6F946E4-BA6F-4B71-9F13-C679312273BB}" destId="{7F91F580-A20A-410E-9335-77D577358F4C}" srcOrd="0" destOrd="0" parTransId="{149F67F4-5B28-45A1-9F93-07D828AE9E75}" sibTransId="{DC87C6E2-5FA9-4287-A23A-2FC2AE18AEBB}"/>
    <dgm:cxn modelId="{76A3AB37-3AD2-4B5A-9A0B-1DCB9CE68F00}" type="presOf" srcId="{80D802CA-CA6F-451B-8A92-DC264D975045}" destId="{CBF4E231-7436-4361-B5C6-8A8671C4A54A}" srcOrd="0" destOrd="4" presId="urn:microsoft.com/office/officeart/2005/8/layout/hList7"/>
    <dgm:cxn modelId="{53ADE439-22C9-42DD-A872-229EF4C9D174}" type="presOf" srcId="{3CBE43DD-A9C9-4EEC-ADF7-74351D5E7718}" destId="{FFDE6CA0-5479-453C-BBD4-DFCD6ACDB25C}" srcOrd="1" destOrd="2" presId="urn:microsoft.com/office/officeart/2005/8/layout/hList7"/>
    <dgm:cxn modelId="{7F50163A-AF21-4A3D-8005-D44BF12D7DC4}" type="presOf" srcId="{DD35F091-9B84-4F10-A03C-20E862F8CFB0}" destId="{43E818D0-EEE4-41DA-B9D0-30FF10C5B51D}" srcOrd="0" destOrd="4" presId="urn:microsoft.com/office/officeart/2005/8/layout/hList7"/>
    <dgm:cxn modelId="{AB3BAC3B-7053-488D-861F-C1CEDDEC3C8E}" type="presOf" srcId="{F935C861-82C2-475C-8047-560AA80D0FA4}" destId="{CBF4E231-7436-4361-B5C6-8A8671C4A54A}" srcOrd="0" destOrd="1" presId="urn:microsoft.com/office/officeart/2005/8/layout/hList7"/>
    <dgm:cxn modelId="{FD3E4D3C-C550-45A6-98E9-3BE81B1D5EA7}" srcId="{F6F946E4-BA6F-4B71-9F13-C679312273BB}" destId="{E44353DC-53A6-427C-A439-C2956432D3BB}" srcOrd="2" destOrd="0" parTransId="{87F3D653-CA7A-48F0-B3EF-A036EE3E7338}" sibTransId="{969E5B06-2D08-4F66-805F-EFF4C7673A11}"/>
    <dgm:cxn modelId="{F4F8FD3D-5DE2-4973-88A1-D2FA84C31819}" type="presOf" srcId="{376E209F-AC10-49A3-B893-5133644154EC}" destId="{FFDE6CA0-5479-453C-BBD4-DFCD6ACDB25C}" srcOrd="1" destOrd="7" presId="urn:microsoft.com/office/officeart/2005/8/layout/hList7"/>
    <dgm:cxn modelId="{F91B0D63-BD64-4195-8F42-AACEAF797227}" type="presOf" srcId="{F6F946E4-BA6F-4B71-9F13-C679312273BB}" destId="{576565B3-5536-4CD8-AD08-299A33A0B0DF}" srcOrd="1" destOrd="0" presId="urn:microsoft.com/office/officeart/2005/8/layout/hList7"/>
    <dgm:cxn modelId="{F6502E65-9C16-4F43-AAB0-8C151DEF9B36}" srcId="{37D60173-F1AE-4EF2-BAA2-ABFB62120531}" destId="{F935C861-82C2-475C-8047-560AA80D0FA4}" srcOrd="0" destOrd="0" parTransId="{24806200-086D-4ADB-A3EE-D7E6607DBAC7}" sibTransId="{371B4F98-5536-4182-A17A-0FDBA4A1AC64}"/>
    <dgm:cxn modelId="{E9763A65-154C-4809-BC8B-1B6988F46E99}" type="presOf" srcId="{088C9849-2D1A-4618-BF01-D96935585EAD}" destId="{9DF8627C-F0EE-4F54-B6CE-B61A4E5C1FEB}" srcOrd="1" destOrd="0" presId="urn:microsoft.com/office/officeart/2005/8/layout/hList7"/>
    <dgm:cxn modelId="{6000CE47-76A8-47EA-A79D-97BA8EBF1BD0}" type="presOf" srcId="{E44353DC-53A6-427C-A439-C2956432D3BB}" destId="{B0ADFF3E-DDE2-4FEA-8F10-442473B7B5DD}" srcOrd="0" destOrd="3" presId="urn:microsoft.com/office/officeart/2005/8/layout/hList7"/>
    <dgm:cxn modelId="{C84E9C48-B3DB-4D4E-9D7C-B4CB1B37256B}" srcId="{088C9849-2D1A-4618-BF01-D96935585EAD}" destId="{DD35F091-9B84-4F10-A03C-20E862F8CFB0}" srcOrd="3" destOrd="0" parTransId="{5B67AD84-CDF9-4677-8E4E-7014D4DD49B3}" sibTransId="{4C3DAD1E-2E63-421D-87D5-DD59D8611697}"/>
    <dgm:cxn modelId="{C05B324D-C459-494F-BE37-18E7C72D6CC7}" srcId="{37D60173-F1AE-4EF2-BAA2-ABFB62120531}" destId="{33AD301A-4FBC-4D59-A24A-B68005813AB5}" srcOrd="4" destOrd="0" parTransId="{255F8357-64B3-4D6A-A1E8-1318C8E1C3FA}" sibTransId="{C71ECC8D-42CF-4A3D-9839-0C8346E0728E}"/>
    <dgm:cxn modelId="{8AA3084E-C058-4BB6-AB31-84BA1827392A}" type="presOf" srcId="{F6F946E4-BA6F-4B71-9F13-C679312273BB}" destId="{B0ADFF3E-DDE2-4FEA-8F10-442473B7B5DD}" srcOrd="0" destOrd="0" presId="urn:microsoft.com/office/officeart/2005/8/layout/hList7"/>
    <dgm:cxn modelId="{86495A6F-6152-4E61-BC81-32E96DC4974C}" type="presOf" srcId="{9EA62323-6AB2-4469-A19A-6CB457C0A571}" destId="{43E818D0-EEE4-41DA-B9D0-30FF10C5B51D}" srcOrd="0" destOrd="3" presId="urn:microsoft.com/office/officeart/2005/8/layout/hList7"/>
    <dgm:cxn modelId="{EDA31E50-E3F7-4D31-8D46-CA99D285512B}" type="presOf" srcId="{F935C861-82C2-475C-8047-560AA80D0FA4}" destId="{FFDE6CA0-5479-453C-BBD4-DFCD6ACDB25C}" srcOrd="1" destOrd="1" presId="urn:microsoft.com/office/officeart/2005/8/layout/hList7"/>
    <dgm:cxn modelId="{4616AA71-3607-4DA2-A97D-ECDD3CB6B461}" type="presOf" srcId="{D10540DD-5425-40CE-BB06-FAE814FBC71F}" destId="{9DF8627C-F0EE-4F54-B6CE-B61A4E5C1FEB}" srcOrd="1" destOrd="1" presId="urn:microsoft.com/office/officeart/2005/8/layout/hList7"/>
    <dgm:cxn modelId="{22133457-EAC6-4020-B539-783E08FC0C72}" type="presOf" srcId="{BF1669DD-2A8A-4B49-B9AF-53B5E0F4E4D8}" destId="{B0ADFF3E-DDE2-4FEA-8F10-442473B7B5DD}" srcOrd="0" destOrd="2" presId="urn:microsoft.com/office/officeart/2005/8/layout/hList7"/>
    <dgm:cxn modelId="{632FB957-897A-4A2E-86B8-F509E76501B2}" type="presOf" srcId="{088C9849-2D1A-4618-BF01-D96935585EAD}" destId="{43E818D0-EEE4-41DA-B9D0-30FF10C5B51D}" srcOrd="0" destOrd="0" presId="urn:microsoft.com/office/officeart/2005/8/layout/hList7"/>
    <dgm:cxn modelId="{ED1AEE79-2C6A-4FC2-BAFB-FD9751B06153}" type="presOf" srcId="{7F91F580-A20A-410E-9335-77D577358F4C}" destId="{B0ADFF3E-DDE2-4FEA-8F10-442473B7B5DD}" srcOrd="0" destOrd="1" presId="urn:microsoft.com/office/officeart/2005/8/layout/hList7"/>
    <dgm:cxn modelId="{F495ED8A-243D-4F26-ACB8-559227949498}" type="presOf" srcId="{3C3B2671-98FB-40C1-A0D6-204E788D6D6A}" destId="{FFDE6CA0-5479-453C-BBD4-DFCD6ACDB25C}" srcOrd="1" destOrd="3" presId="urn:microsoft.com/office/officeart/2005/8/layout/hList7"/>
    <dgm:cxn modelId="{E4E7E38E-A9E6-4D46-BDC0-6C5A0765A072}" type="presOf" srcId="{05C09AAD-C6DF-4A6B-8CE5-0A35251BAFC6}" destId="{DEBAD6A9-FACA-4834-87D2-D0863DECDDBB}" srcOrd="0" destOrd="0" presId="urn:microsoft.com/office/officeart/2005/8/layout/hList7"/>
    <dgm:cxn modelId="{9B9D0494-6687-4EFA-9FA9-12F84FC4C798}" type="presOf" srcId="{3D404425-6B5A-4943-82DA-B4564E0A423D}" destId="{576565B3-5536-4CD8-AD08-299A33A0B0DF}" srcOrd="1" destOrd="4" presId="urn:microsoft.com/office/officeart/2005/8/layout/hList7"/>
    <dgm:cxn modelId="{A2431E98-4B03-4434-8D1A-E270B7571D3A}" type="presOf" srcId="{3C3B2671-98FB-40C1-A0D6-204E788D6D6A}" destId="{CBF4E231-7436-4361-B5C6-8A8671C4A54A}" srcOrd="0" destOrd="3" presId="urn:microsoft.com/office/officeart/2005/8/layout/hList7"/>
    <dgm:cxn modelId="{5781DB98-633E-4119-B1BC-5529F70F0CDD}" type="presOf" srcId="{9564E121-57CE-4BA7-9E57-9EF08B7C0524}" destId="{FFDE6CA0-5479-453C-BBD4-DFCD6ACDB25C}" srcOrd="1" destOrd="6" presId="urn:microsoft.com/office/officeart/2005/8/layout/hList7"/>
    <dgm:cxn modelId="{C06E73A4-A936-48CD-AF8A-E449AA22A919}" srcId="{F6F946E4-BA6F-4B71-9F13-C679312273BB}" destId="{3D404425-6B5A-4943-82DA-B4564E0A423D}" srcOrd="3" destOrd="0" parTransId="{22A1F870-A462-41C4-92AD-AB653563BEBF}" sibTransId="{8BBDA46E-A88F-46D6-BB90-73CAB6DFD5F7}"/>
    <dgm:cxn modelId="{DEB885A5-C285-492B-9A57-D14EB445F2AA}" srcId="{088C9849-2D1A-4618-BF01-D96935585EAD}" destId="{D10540DD-5425-40CE-BB06-FAE814FBC71F}" srcOrd="0" destOrd="0" parTransId="{6186A1FE-BC33-497A-9F0F-788E98413CC1}" sibTransId="{42309DAE-A8DE-414B-AEF2-F2C12370FFF2}"/>
    <dgm:cxn modelId="{ED674BB1-9058-4932-A337-B21F7B1C5A10}" type="presOf" srcId="{33AD301A-4FBC-4D59-A24A-B68005813AB5}" destId="{CBF4E231-7436-4361-B5C6-8A8671C4A54A}" srcOrd="0" destOrd="5" presId="urn:microsoft.com/office/officeart/2005/8/layout/hList7"/>
    <dgm:cxn modelId="{B2215EB4-1242-43A5-8C53-D3696EF8793E}" type="presOf" srcId="{E44353DC-53A6-427C-A439-C2956432D3BB}" destId="{576565B3-5536-4CD8-AD08-299A33A0B0DF}" srcOrd="1" destOrd="3" presId="urn:microsoft.com/office/officeart/2005/8/layout/hList7"/>
    <dgm:cxn modelId="{62D6F9B6-98F5-4C0D-B6F0-38CE1F7D8C5A}" type="presOf" srcId="{7F91F580-A20A-410E-9335-77D577358F4C}" destId="{576565B3-5536-4CD8-AD08-299A33A0B0DF}" srcOrd="1" destOrd="1" presId="urn:microsoft.com/office/officeart/2005/8/layout/hList7"/>
    <dgm:cxn modelId="{C1F373BA-5C59-470D-906C-153546B572C0}" type="presOf" srcId="{DD35F091-9B84-4F10-A03C-20E862F8CFB0}" destId="{9DF8627C-F0EE-4F54-B6CE-B61A4E5C1FEB}" srcOrd="1" destOrd="4" presId="urn:microsoft.com/office/officeart/2005/8/layout/hList7"/>
    <dgm:cxn modelId="{A7A29EBE-A66B-4102-8190-4EB36D0CC04E}" srcId="{088C9849-2D1A-4618-BF01-D96935585EAD}" destId="{D456A459-DB13-46CA-81CD-3C171145D6AD}" srcOrd="1" destOrd="0" parTransId="{3A047D17-DB9F-419E-8528-774796AC87A8}" sibTransId="{04A5F6E8-50E4-4150-A219-CF18456F4FB2}"/>
    <dgm:cxn modelId="{BEB50BC0-CBEF-440D-8FB5-79BF5C91DD5F}" srcId="{05C09AAD-C6DF-4A6B-8CE5-0A35251BAFC6}" destId="{F6F946E4-BA6F-4B71-9F13-C679312273BB}" srcOrd="2" destOrd="0" parTransId="{10DE622A-1366-42B8-AB69-0F9F58E38777}" sibTransId="{C06BF4B8-8475-4590-865D-8F9A3BC0444F}"/>
    <dgm:cxn modelId="{EC5516CA-6135-45AD-852E-FA55B7DCA68B}" srcId="{37D60173-F1AE-4EF2-BAA2-ABFB62120531}" destId="{9564E121-57CE-4BA7-9E57-9EF08B7C0524}" srcOrd="5" destOrd="0" parTransId="{134C1087-93E8-4E87-B912-2118828C4F6E}" sibTransId="{094DB6BC-3956-4867-997E-30BA3508E605}"/>
    <dgm:cxn modelId="{7FD88FD1-07DE-46DF-8295-2B9CE21FF794}" type="presOf" srcId="{BF1669DD-2A8A-4B49-B9AF-53B5E0F4E4D8}" destId="{576565B3-5536-4CD8-AD08-299A33A0B0DF}" srcOrd="1" destOrd="2" presId="urn:microsoft.com/office/officeart/2005/8/layout/hList7"/>
    <dgm:cxn modelId="{671D53D3-388A-442F-8A4C-B37310E3CF4D}" type="presOf" srcId="{80D802CA-CA6F-451B-8A92-DC264D975045}" destId="{FFDE6CA0-5479-453C-BBD4-DFCD6ACDB25C}" srcOrd="1" destOrd="4" presId="urn:microsoft.com/office/officeart/2005/8/layout/hList7"/>
    <dgm:cxn modelId="{3F7EA6DB-EA0C-4FA6-B899-821C5207A262}" type="presOf" srcId="{D456A459-DB13-46CA-81CD-3C171145D6AD}" destId="{9DF8627C-F0EE-4F54-B6CE-B61A4E5C1FEB}" srcOrd="1" destOrd="2" presId="urn:microsoft.com/office/officeart/2005/8/layout/hList7"/>
    <dgm:cxn modelId="{33AF10DE-B53E-4C59-85AD-CCC5B4594BA5}" type="presOf" srcId="{5206AD26-5145-459A-8901-E8082C7F5486}" destId="{B0ADFF3E-DDE2-4FEA-8F10-442473B7B5DD}" srcOrd="0" destOrd="5" presId="urn:microsoft.com/office/officeart/2005/8/layout/hList7"/>
    <dgm:cxn modelId="{F5DDAADF-9B99-4A0C-9B42-892BFFACF0DF}" type="presOf" srcId="{985C990F-7BA8-4581-A769-A5F3DB0CD22E}" destId="{43E818D0-EEE4-41DA-B9D0-30FF10C5B51D}" srcOrd="0" destOrd="5" presId="urn:microsoft.com/office/officeart/2005/8/layout/hList7"/>
    <dgm:cxn modelId="{A9D026E5-BC35-4E91-A9CF-879B476989F1}" srcId="{088C9849-2D1A-4618-BF01-D96935585EAD}" destId="{985C990F-7BA8-4581-A769-A5F3DB0CD22E}" srcOrd="4" destOrd="0" parTransId="{0601B1A6-180C-44DB-9E54-D1D2E7617DCE}" sibTransId="{2B3E753E-F232-4799-A93E-EF504D09040E}"/>
    <dgm:cxn modelId="{FD3991E5-400E-4E6C-B8E1-F2B5DFCD7302}" srcId="{05C09AAD-C6DF-4A6B-8CE5-0A35251BAFC6}" destId="{37D60173-F1AE-4EF2-BAA2-ABFB62120531}" srcOrd="0" destOrd="0" parTransId="{78634972-01A6-43DB-884B-A9C5BBFA1956}" sibTransId="{FC8329ED-09EA-416E-B4B0-A0AD8F8A9A86}"/>
    <dgm:cxn modelId="{CA508AE8-BE97-4602-A9E7-27F17B4E0D8B}" type="presOf" srcId="{9EA62323-6AB2-4469-A19A-6CB457C0A571}" destId="{9DF8627C-F0EE-4F54-B6CE-B61A4E5C1FEB}" srcOrd="1" destOrd="3" presId="urn:microsoft.com/office/officeart/2005/8/layout/hList7"/>
    <dgm:cxn modelId="{9551C0EB-EF6F-4DA7-A723-68DDA904BEAC}" type="presOf" srcId="{985C990F-7BA8-4581-A769-A5F3DB0CD22E}" destId="{9DF8627C-F0EE-4F54-B6CE-B61A4E5C1FEB}" srcOrd="1" destOrd="5" presId="urn:microsoft.com/office/officeart/2005/8/layout/hList7"/>
    <dgm:cxn modelId="{F71E7CF5-659B-4AF9-B3B5-FC7D986B87C3}" srcId="{F6F946E4-BA6F-4B71-9F13-C679312273BB}" destId="{5206AD26-5145-459A-8901-E8082C7F5486}" srcOrd="4" destOrd="0" parTransId="{E7D4B4E0-1A48-49E9-A26D-B34DB7FB2C21}" sibTransId="{F7C212BE-B5A5-4B6E-874A-E4CF9AE42A72}"/>
    <dgm:cxn modelId="{48C56DF6-B18B-4597-A8DC-D7439F671A7F}" srcId="{37D60173-F1AE-4EF2-BAA2-ABFB62120531}" destId="{3CBE43DD-A9C9-4EEC-ADF7-74351D5E7718}" srcOrd="1" destOrd="0" parTransId="{FFC74E08-4E5D-4A57-B6DC-A971713049B1}" sibTransId="{B1A40440-F229-472B-B478-82AB6D0A741D}"/>
    <dgm:cxn modelId="{0F8693F6-3096-454F-ABB5-A651401F102A}" type="presOf" srcId="{37D60173-F1AE-4EF2-BAA2-ABFB62120531}" destId="{CBF4E231-7436-4361-B5C6-8A8671C4A54A}" srcOrd="0" destOrd="0" presId="urn:microsoft.com/office/officeart/2005/8/layout/hList7"/>
    <dgm:cxn modelId="{42F055F8-EE01-47C2-8E3B-C22464EA8738}" type="presOf" srcId="{D10540DD-5425-40CE-BB06-FAE814FBC71F}" destId="{43E818D0-EEE4-41DA-B9D0-30FF10C5B51D}" srcOrd="0" destOrd="1" presId="urn:microsoft.com/office/officeart/2005/8/layout/hList7"/>
    <dgm:cxn modelId="{ABE378FE-4DCF-423B-B308-E8332AFFBC03}" srcId="{37D60173-F1AE-4EF2-BAA2-ABFB62120531}" destId="{80D802CA-CA6F-451B-8A92-DC264D975045}" srcOrd="3" destOrd="0" parTransId="{A5EBA6DC-EAE8-4B20-A06B-D7979A301BC8}" sibTransId="{2709F576-5C9A-4FAF-9678-91567DD4345F}"/>
    <dgm:cxn modelId="{E367E826-E9A3-45A7-965E-022518F40A20}" type="presParOf" srcId="{DEBAD6A9-FACA-4834-87D2-D0863DECDDBB}" destId="{19AEC9D5-8C5B-4301-AB85-122087A00F89}" srcOrd="0" destOrd="0" presId="urn:microsoft.com/office/officeart/2005/8/layout/hList7"/>
    <dgm:cxn modelId="{0C8B44D6-2216-468F-8CE4-1CB8FF6526F1}" type="presParOf" srcId="{DEBAD6A9-FACA-4834-87D2-D0863DECDDBB}" destId="{6D2173B9-BD12-48DB-972C-39782FFAD8A9}" srcOrd="1" destOrd="0" presId="urn:microsoft.com/office/officeart/2005/8/layout/hList7"/>
    <dgm:cxn modelId="{E6BD2A57-23AA-44A2-85B0-08FB9962B7EC}" type="presParOf" srcId="{6D2173B9-BD12-48DB-972C-39782FFAD8A9}" destId="{BB8AD0E0-1F3E-4D22-9448-0492D65E8BBA}" srcOrd="0" destOrd="0" presId="urn:microsoft.com/office/officeart/2005/8/layout/hList7"/>
    <dgm:cxn modelId="{353B95A9-2CE6-4181-9FCE-3EEB65AD0EF6}" type="presParOf" srcId="{BB8AD0E0-1F3E-4D22-9448-0492D65E8BBA}" destId="{CBF4E231-7436-4361-B5C6-8A8671C4A54A}" srcOrd="0" destOrd="0" presId="urn:microsoft.com/office/officeart/2005/8/layout/hList7"/>
    <dgm:cxn modelId="{C286A796-A329-45AC-B520-904A9B3C3CC2}" type="presParOf" srcId="{BB8AD0E0-1F3E-4D22-9448-0492D65E8BBA}" destId="{FFDE6CA0-5479-453C-BBD4-DFCD6ACDB25C}" srcOrd="1" destOrd="0" presId="urn:microsoft.com/office/officeart/2005/8/layout/hList7"/>
    <dgm:cxn modelId="{E310417D-0306-46BE-8579-CF0A8BFFE395}" type="presParOf" srcId="{BB8AD0E0-1F3E-4D22-9448-0492D65E8BBA}" destId="{ADC2504A-7146-455C-8BB0-B139F184C588}" srcOrd="2" destOrd="0" presId="urn:microsoft.com/office/officeart/2005/8/layout/hList7"/>
    <dgm:cxn modelId="{D0C5A157-AD24-45E9-B559-D3B909DBCC25}" type="presParOf" srcId="{BB8AD0E0-1F3E-4D22-9448-0492D65E8BBA}" destId="{31DF8629-ED94-40AC-8E23-CA97CCC25C99}" srcOrd="3" destOrd="0" presId="urn:microsoft.com/office/officeart/2005/8/layout/hList7"/>
    <dgm:cxn modelId="{0623E749-05EB-4730-A771-4AD7B4A12810}" type="presParOf" srcId="{6D2173B9-BD12-48DB-972C-39782FFAD8A9}" destId="{B701C07E-B99F-4EF9-86FA-A7FD9491C4D8}" srcOrd="1" destOrd="0" presId="urn:microsoft.com/office/officeart/2005/8/layout/hList7"/>
    <dgm:cxn modelId="{5E220AAB-387E-43A2-BE1C-F16CE146EF51}" type="presParOf" srcId="{6D2173B9-BD12-48DB-972C-39782FFAD8A9}" destId="{08315417-50DF-46A0-BD06-4575B5AE0FC0}" srcOrd="2" destOrd="0" presId="urn:microsoft.com/office/officeart/2005/8/layout/hList7"/>
    <dgm:cxn modelId="{7AA054FD-6533-4FE6-B99F-7BBE3C292B4F}" type="presParOf" srcId="{08315417-50DF-46A0-BD06-4575B5AE0FC0}" destId="{43E818D0-EEE4-41DA-B9D0-30FF10C5B51D}" srcOrd="0" destOrd="0" presId="urn:microsoft.com/office/officeart/2005/8/layout/hList7"/>
    <dgm:cxn modelId="{1259EC60-C160-4F96-B5F1-C714D2120DD6}" type="presParOf" srcId="{08315417-50DF-46A0-BD06-4575B5AE0FC0}" destId="{9DF8627C-F0EE-4F54-B6CE-B61A4E5C1FEB}" srcOrd="1" destOrd="0" presId="urn:microsoft.com/office/officeart/2005/8/layout/hList7"/>
    <dgm:cxn modelId="{CA6DD35C-72F2-4BB4-B534-6C185B2BB2AF}" type="presParOf" srcId="{08315417-50DF-46A0-BD06-4575B5AE0FC0}" destId="{6AC87C53-5EA5-4EF3-9C28-07A15C8419AF}" srcOrd="2" destOrd="0" presId="urn:microsoft.com/office/officeart/2005/8/layout/hList7"/>
    <dgm:cxn modelId="{22EC1BA4-F9B7-41F5-A6D1-88A044017B3A}" type="presParOf" srcId="{08315417-50DF-46A0-BD06-4575B5AE0FC0}" destId="{31E7263E-482C-49E7-8DEF-5D643617F283}" srcOrd="3" destOrd="0" presId="urn:microsoft.com/office/officeart/2005/8/layout/hList7"/>
    <dgm:cxn modelId="{804E76D8-AD65-447F-B6FC-D67B60A3E325}" type="presParOf" srcId="{6D2173B9-BD12-48DB-972C-39782FFAD8A9}" destId="{92872630-BEED-4F4C-8805-D8E7DD229A38}" srcOrd="3" destOrd="0" presId="urn:microsoft.com/office/officeart/2005/8/layout/hList7"/>
    <dgm:cxn modelId="{0FD27AC1-5489-463C-AA40-04F8BC6ADF0E}" type="presParOf" srcId="{6D2173B9-BD12-48DB-972C-39782FFAD8A9}" destId="{711FB5E7-6B56-49C8-9EA0-D110D9CD6F30}" srcOrd="4" destOrd="0" presId="urn:microsoft.com/office/officeart/2005/8/layout/hList7"/>
    <dgm:cxn modelId="{DB1EE059-665F-47BD-85A5-EB9440A613A1}" type="presParOf" srcId="{711FB5E7-6B56-49C8-9EA0-D110D9CD6F30}" destId="{B0ADFF3E-DDE2-4FEA-8F10-442473B7B5DD}" srcOrd="0" destOrd="0" presId="urn:microsoft.com/office/officeart/2005/8/layout/hList7"/>
    <dgm:cxn modelId="{E9ACD0DC-F2E6-486A-A6C5-514E2D53D330}" type="presParOf" srcId="{711FB5E7-6B56-49C8-9EA0-D110D9CD6F30}" destId="{576565B3-5536-4CD8-AD08-299A33A0B0DF}" srcOrd="1" destOrd="0" presId="urn:microsoft.com/office/officeart/2005/8/layout/hList7"/>
    <dgm:cxn modelId="{8E0A2D89-5F83-439B-AD38-AF6D2C526198}" type="presParOf" srcId="{711FB5E7-6B56-49C8-9EA0-D110D9CD6F30}" destId="{06884026-1D05-40B0-A59A-FC75B8DC8650}" srcOrd="2" destOrd="0" presId="urn:microsoft.com/office/officeart/2005/8/layout/hList7"/>
    <dgm:cxn modelId="{7FA759B8-7567-4D4E-8213-A279D345DAEE}" type="presParOf" srcId="{711FB5E7-6B56-49C8-9EA0-D110D9CD6F30}" destId="{5E702035-2D1C-469E-AFAB-FEF44DF51D5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6A136-6F06-45D6-8D11-5EFE8277D988}"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GB"/>
        </a:p>
      </dgm:t>
    </dgm:pt>
    <dgm:pt modelId="{C4810BEC-621A-4DF1-8699-8C8F55FEC92E}">
      <dgm:prSet phldrT="[Text]"/>
      <dgm:spPr/>
      <dgm:t>
        <a:bodyPr/>
        <a:lstStyle/>
        <a:p>
          <a:r>
            <a:rPr lang="en-GB"/>
            <a:t>Schools </a:t>
          </a:r>
        </a:p>
      </dgm:t>
    </dgm:pt>
    <dgm:pt modelId="{F6DB4854-B509-42FC-B14E-3D0767F6B4A8}" type="parTrans" cxnId="{E7E99497-FD55-4FD1-B6A1-A9124308D2D1}">
      <dgm:prSet/>
      <dgm:spPr/>
      <dgm:t>
        <a:bodyPr/>
        <a:lstStyle/>
        <a:p>
          <a:endParaRPr lang="en-GB"/>
        </a:p>
      </dgm:t>
    </dgm:pt>
    <dgm:pt modelId="{2C368D49-9B71-4279-8785-DEC78026FAE5}" type="sibTrans" cxnId="{E7E99497-FD55-4FD1-B6A1-A9124308D2D1}">
      <dgm:prSet/>
      <dgm:spPr>
        <a:blipFill>
          <a:blip xmlns:r="http://schemas.openxmlformats.org/officeDocument/2006/relationships" r:embed="rId1"/>
          <a:srcRect/>
          <a:stretch>
            <a:fillRect l="-15000" r="-15000"/>
          </a:stretch>
        </a:blipFill>
      </dgm:spPr>
      <dgm:t>
        <a:bodyPr/>
        <a:lstStyle/>
        <a:p>
          <a:endParaRPr lang="en-GB"/>
        </a:p>
      </dgm:t>
    </dgm:pt>
    <dgm:pt modelId="{9A8E4F10-3904-450B-A19D-B608A529E9E7}">
      <dgm:prSet phldrT="[Text]"/>
      <dgm:spPr/>
      <dgm:t>
        <a:bodyPr/>
        <a:lstStyle/>
        <a:p>
          <a:r>
            <a:rPr lang="en-GB"/>
            <a:t>Core CCI Activity</a:t>
          </a:r>
        </a:p>
      </dgm:t>
    </dgm:pt>
    <dgm:pt modelId="{66FD75F3-FCDF-44DD-877B-7412DE389AAF}" type="parTrans" cxnId="{8AA25772-FE2D-4D10-8D98-C5CC8272BDEA}">
      <dgm:prSet/>
      <dgm:spPr/>
      <dgm:t>
        <a:bodyPr/>
        <a:lstStyle/>
        <a:p>
          <a:endParaRPr lang="en-GB"/>
        </a:p>
      </dgm:t>
    </dgm:pt>
    <dgm:pt modelId="{2759624B-C529-4791-8F31-C829E50448C2}" type="sibTrans" cxnId="{8AA25772-FE2D-4D10-8D98-C5CC8272BDE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GB"/>
        </a:p>
      </dgm:t>
      <dgm:extLst>
        <a:ext uri="{E40237B7-FDA0-4F09-8148-C483321AD2D9}">
          <dgm14:cNvPr xmlns:dgm14="http://schemas.microsoft.com/office/drawing/2010/diagram" id="0" name="" descr="Rows of colorful paper chain people"/>
        </a:ext>
      </dgm:extLst>
    </dgm:pt>
    <dgm:pt modelId="{26D46880-89EA-4878-ADD1-4D9A9C41BFAF}">
      <dgm:prSet phldrT="[Text]"/>
      <dgm:spPr/>
      <dgm:t>
        <a:bodyPr/>
        <a:lstStyle/>
        <a:p>
          <a:r>
            <a:rPr lang="en-GB"/>
            <a:t>Student Journey and Student Success</a:t>
          </a:r>
        </a:p>
      </dgm:t>
    </dgm:pt>
    <dgm:pt modelId="{4A0962CA-3AC5-44D9-B32A-23FF78612102}" type="parTrans" cxnId="{1026DFA6-C149-4DFB-A842-039B5B85CD65}">
      <dgm:prSet/>
      <dgm:spPr/>
      <dgm:t>
        <a:bodyPr/>
        <a:lstStyle/>
        <a:p>
          <a:endParaRPr lang="en-GB"/>
        </a:p>
      </dgm:t>
    </dgm:pt>
    <dgm:pt modelId="{55ABFC61-BB45-4B15-946F-224F3C0FCBDE}" type="sibTrans" cxnId="{1026DFA6-C149-4DFB-A842-039B5B85CD65}">
      <dgm:prSet/>
      <dgm:spPr>
        <a:blipFill>
          <a:blip xmlns:r="http://schemas.openxmlformats.org/officeDocument/2006/relationships" r:embed="rId3"/>
          <a:srcRect/>
          <a:stretch>
            <a:fillRect l="-7000" r="-7000"/>
          </a:stretch>
        </a:blipFill>
      </dgm:spPr>
      <dgm:t>
        <a:bodyPr/>
        <a:lstStyle/>
        <a:p>
          <a:endParaRPr lang="en-GB"/>
        </a:p>
      </dgm:t>
    </dgm:pt>
    <dgm:pt modelId="{E917A854-BF26-4E32-B4F0-223CA37B5DF1}">
      <dgm:prSet phldrT="[Text]"/>
      <dgm:spPr/>
      <dgm:t>
        <a:bodyPr/>
        <a:lstStyle/>
        <a:p>
          <a:r>
            <a:rPr lang="en-GB"/>
            <a:t>Wider Student and Library Services</a:t>
          </a:r>
        </a:p>
      </dgm:t>
    </dgm:pt>
    <dgm:pt modelId="{DF3DBEDB-3E25-4C4D-8A93-C53DF074DACF}" type="parTrans" cxnId="{93ED6530-0C39-463D-9522-01064AB74E53}">
      <dgm:prSet/>
      <dgm:spPr/>
      <dgm:t>
        <a:bodyPr/>
        <a:lstStyle/>
        <a:p>
          <a:endParaRPr lang="en-GB"/>
        </a:p>
      </dgm:t>
    </dgm:pt>
    <dgm:pt modelId="{E25DF82A-EC52-4317-BFB4-EDCCD30F430D}" type="sibTrans" cxnId="{93ED6530-0C39-463D-9522-01064AB74E5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t>
        <a:bodyPr/>
        <a:lstStyle/>
        <a:p>
          <a:endParaRPr lang="en-GB"/>
        </a:p>
      </dgm:t>
    </dgm:pt>
    <dgm:pt modelId="{AE6E4AE7-7D75-40B1-ABE2-09CFA78921B9}">
      <dgm:prSet phldrT="[Text]"/>
      <dgm:spPr/>
      <dgm:t>
        <a:bodyPr/>
        <a:lstStyle/>
        <a:p>
          <a:r>
            <a:rPr lang="en-GB"/>
            <a:t>Multi-campus activity</a:t>
          </a:r>
        </a:p>
      </dgm:t>
    </dgm:pt>
    <dgm:pt modelId="{65B8E766-C74B-48A6-9373-DCC4C8146DB6}" type="parTrans" cxnId="{675476D1-46CF-4BB1-A906-7E1482E51A6B}">
      <dgm:prSet/>
      <dgm:spPr/>
      <dgm:t>
        <a:bodyPr/>
        <a:lstStyle/>
        <a:p>
          <a:endParaRPr lang="en-GB"/>
        </a:p>
      </dgm:t>
    </dgm:pt>
    <dgm:pt modelId="{509451A8-1EE1-4ECF-8EFF-EAF52139C1A6}" type="sibTrans" cxnId="{675476D1-46CF-4BB1-A906-7E1482E51A6B}">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dgm:spPr>
      <dgm:t>
        <a:bodyPr/>
        <a:lstStyle/>
        <a:p>
          <a:endParaRPr lang="en-GB"/>
        </a:p>
      </dgm:t>
    </dgm:pt>
    <dgm:pt modelId="{F3AA1D8C-0046-453E-A1FC-B3553D8C69F0}">
      <dgm:prSet phldrT="[Text]"/>
      <dgm:spPr/>
      <dgm:t>
        <a:bodyPr/>
        <a:lstStyle/>
        <a:p>
          <a:r>
            <a:rPr lang="en-GB"/>
            <a:t>Faith leadership and liaison</a:t>
          </a:r>
        </a:p>
      </dgm:t>
    </dgm:pt>
    <dgm:pt modelId="{8390FBED-6DD0-4E2E-B880-8628DE8D9522}" type="parTrans" cxnId="{92B96F99-A82B-40AC-BB0F-3BBCA1913B4B}">
      <dgm:prSet/>
      <dgm:spPr/>
      <dgm:t>
        <a:bodyPr/>
        <a:lstStyle/>
        <a:p>
          <a:endParaRPr lang="en-GB"/>
        </a:p>
      </dgm:t>
    </dgm:pt>
    <dgm:pt modelId="{245FA1D3-B7A4-45FD-932D-1E2C9CEF5058}" type="sibTrans" cxnId="{92B96F99-A82B-40AC-BB0F-3BBCA1913B4B}">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29000" r="-29000"/>
          </a:stretch>
        </a:blipFill>
      </dgm:spPr>
      <dgm:t>
        <a:bodyPr/>
        <a:lstStyle/>
        <a:p>
          <a:endParaRPr lang="en-GB"/>
        </a:p>
      </dgm:t>
    </dgm:pt>
    <dgm:pt modelId="{CE9A4F16-6FED-4121-A1BB-FE41403BFAC1}">
      <dgm:prSet phldrT="[Text]"/>
      <dgm:spPr/>
      <dgm:t>
        <a:bodyPr/>
        <a:lstStyle/>
        <a:p>
          <a:r>
            <a:rPr lang="en-GB"/>
            <a:t>Transitions: In, Onward and progression</a:t>
          </a:r>
        </a:p>
      </dgm:t>
    </dgm:pt>
    <dgm:pt modelId="{D5760376-B18D-4539-A781-61A4924BA44F}" type="parTrans" cxnId="{D89AE47D-B785-432B-8E5D-35016A59E45B}">
      <dgm:prSet/>
      <dgm:spPr/>
      <dgm:t>
        <a:bodyPr/>
        <a:lstStyle/>
        <a:p>
          <a:endParaRPr lang="en-GB"/>
        </a:p>
      </dgm:t>
    </dgm:pt>
    <dgm:pt modelId="{12708565-7395-4615-A2BB-B400C948D869}" type="sibTrans" cxnId="{D89AE47D-B785-432B-8E5D-35016A59E45B}">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15000" r="-15000"/>
          </a:stretch>
        </a:blipFill>
      </dgm:spPr>
      <dgm:t>
        <a:bodyPr/>
        <a:lstStyle/>
        <a:p>
          <a:endParaRPr lang="en-GB"/>
        </a:p>
      </dgm:t>
    </dgm:pt>
    <dgm:pt modelId="{A8E6971F-CB9E-4557-A66A-EF77DD8CDBD4}">
      <dgm:prSet phldrT="[Text]"/>
      <dgm:spPr/>
      <dgm:t>
        <a:bodyPr/>
        <a:lstStyle/>
        <a:p>
          <a:r>
            <a:rPr lang="en-GB"/>
            <a:t>Student Union</a:t>
          </a:r>
        </a:p>
      </dgm:t>
    </dgm:pt>
    <dgm:pt modelId="{A30ED0B1-16D9-4AEC-9D1A-7C74B5FE2A89}" type="parTrans" cxnId="{865A8FB1-CA02-4531-9D2A-62667FDE6F82}">
      <dgm:prSet/>
      <dgm:spPr/>
      <dgm:t>
        <a:bodyPr/>
        <a:lstStyle/>
        <a:p>
          <a:endParaRPr lang="en-GB"/>
        </a:p>
      </dgm:t>
    </dgm:pt>
    <dgm:pt modelId="{C1696723-0D3E-4106-AE13-80CA43C290DB}" type="sibTrans" cxnId="{865A8FB1-CA02-4531-9D2A-62667FDE6F82}">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dgm:spPr>
      <dgm:t>
        <a:bodyPr/>
        <a:lstStyle/>
        <a:p>
          <a:endParaRPr lang="en-GB"/>
        </a:p>
      </dgm:t>
      <dgm:extLst>
        <a:ext uri="{E40237B7-FDA0-4F09-8148-C483321AD2D9}">
          <dgm14:cNvPr xmlns:dgm14="http://schemas.microsoft.com/office/drawing/2010/diagram" id="0" name="" descr="Smiling students chatting in school corridor"/>
        </a:ext>
      </dgm:extLst>
    </dgm:pt>
    <dgm:pt modelId="{17D6E7ED-E92D-4289-BB93-C6786C9EB43B}">
      <dgm:prSet phldrT="[Text]"/>
      <dgm:spPr/>
      <dgm:t>
        <a:bodyPr/>
        <a:lstStyle/>
        <a:p>
          <a:r>
            <a:rPr lang="en-GB"/>
            <a:t>Student Advocacy</a:t>
          </a:r>
        </a:p>
      </dgm:t>
    </dgm:pt>
    <dgm:pt modelId="{4635E1E5-9987-4EE7-B078-CA1089341222}" type="parTrans" cxnId="{16D95997-65F2-4F75-B734-DBA6EC1EDE40}">
      <dgm:prSet/>
      <dgm:spPr/>
      <dgm:t>
        <a:bodyPr/>
        <a:lstStyle/>
        <a:p>
          <a:endParaRPr lang="en-GB"/>
        </a:p>
      </dgm:t>
    </dgm:pt>
    <dgm:pt modelId="{350184A1-F622-4F34-BD9B-7033921CFB65}" type="sibTrans" cxnId="{16D95997-65F2-4F75-B734-DBA6EC1EDE40}">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l="-14000" r="-14000"/>
          </a:stretch>
        </a:blipFill>
      </dgm:spPr>
      <dgm:t>
        <a:bodyPr/>
        <a:lstStyle/>
        <a:p>
          <a:endParaRPr lang="en-GB"/>
        </a:p>
      </dgm:t>
      <dgm:extLst>
        <a:ext uri="{E40237B7-FDA0-4F09-8148-C483321AD2D9}">
          <dgm14:cNvPr xmlns:dgm14="http://schemas.microsoft.com/office/drawing/2010/diagram" id="0" name="" descr="People in group therapy"/>
        </a:ext>
      </dgm:extLst>
    </dgm:pt>
    <dgm:pt modelId="{31AA445D-DF6B-483F-BEBD-A1DB1E2C1989}">
      <dgm:prSet phldrT="[Text]"/>
      <dgm:spPr/>
      <dgm:t>
        <a:bodyPr/>
        <a:lstStyle/>
        <a:p>
          <a:r>
            <a:rPr lang="en-GB"/>
            <a:t>Community Programmes</a:t>
          </a:r>
        </a:p>
      </dgm:t>
    </dgm:pt>
    <dgm:pt modelId="{687C6408-113D-4E9E-BB0E-45BC43B6EA7B}" type="parTrans" cxnId="{6EBD871B-57C3-4E6B-A397-8F4E21E3AEE3}">
      <dgm:prSet/>
      <dgm:spPr/>
      <dgm:t>
        <a:bodyPr/>
        <a:lstStyle/>
        <a:p>
          <a:endParaRPr lang="en-GB"/>
        </a:p>
      </dgm:t>
    </dgm:pt>
    <dgm:pt modelId="{1091269D-6EF3-45C1-A597-2132D5B15C86}" type="sibTrans" cxnId="{6EBD871B-57C3-4E6B-A397-8F4E21E3AEE3}">
      <dgm:prSet/>
      <dgm:spPr>
        <a:blipFill>
          <a:blip xmlns:r="http://schemas.openxmlformats.org/officeDocument/2006/relationships" r:embed="rId10"/>
          <a:srcRect/>
          <a:stretch>
            <a:fillRect l="-28000" r="-28000"/>
          </a:stretch>
        </a:blipFill>
      </dgm:spPr>
      <dgm:t>
        <a:bodyPr/>
        <a:lstStyle/>
        <a:p>
          <a:endParaRPr lang="en-GB"/>
        </a:p>
      </dgm:t>
    </dgm:pt>
    <dgm:pt modelId="{9FCC007C-0A1E-4FFF-A248-9D9B63F1039A}">
      <dgm:prSet phldrT="[Text]"/>
      <dgm:spPr/>
      <dgm:t>
        <a:bodyPr/>
        <a:lstStyle/>
        <a:p>
          <a:r>
            <a:rPr lang="en-GB"/>
            <a:t>Volunteering</a:t>
          </a:r>
        </a:p>
      </dgm:t>
    </dgm:pt>
    <dgm:pt modelId="{EDE18FE0-8694-418E-96CC-F50D0203E8AE}" type="parTrans" cxnId="{43D8087B-5B3C-43BD-A80A-FD2B4F81B566}">
      <dgm:prSet/>
      <dgm:spPr/>
      <dgm:t>
        <a:bodyPr/>
        <a:lstStyle/>
        <a:p>
          <a:endParaRPr lang="en-GB"/>
        </a:p>
      </dgm:t>
    </dgm:pt>
    <dgm:pt modelId="{AB020DD0-1AAF-4F5A-9705-1422C38A1B9D}" type="sibTrans" cxnId="{43D8087B-5B3C-43BD-A80A-FD2B4F81B566}">
      <dgm:prSet/>
      <dgm:spPr>
        <a:blipFill>
          <a:blip xmlns:r="http://schemas.openxmlformats.org/officeDocument/2006/relationships" r:embed="rId11"/>
          <a:srcRect/>
          <a:stretch>
            <a:fillRect l="-15000" r="-15000"/>
          </a:stretch>
        </a:blipFill>
      </dgm:spPr>
      <dgm:t>
        <a:bodyPr/>
        <a:lstStyle/>
        <a:p>
          <a:endParaRPr lang="en-GB"/>
        </a:p>
      </dgm:t>
    </dgm:pt>
    <dgm:pt modelId="{4FC1B01C-9E5A-45CC-B607-56FDFDFD7FB3}" type="pres">
      <dgm:prSet presAssocID="{FCB6A136-6F06-45D6-8D11-5EFE8277D988}" presName="Name0" presStyleCnt="0">
        <dgm:presLayoutVars>
          <dgm:chMax val="21"/>
          <dgm:chPref val="21"/>
        </dgm:presLayoutVars>
      </dgm:prSet>
      <dgm:spPr/>
    </dgm:pt>
    <dgm:pt modelId="{AC6B074C-A2E8-466C-986C-EB60D4554815}" type="pres">
      <dgm:prSet presAssocID="{C4810BEC-621A-4DF1-8699-8C8F55FEC92E}" presName="text1" presStyleCnt="0"/>
      <dgm:spPr/>
    </dgm:pt>
    <dgm:pt modelId="{9C8E6B91-DC94-4F66-B583-27A552A91737}" type="pres">
      <dgm:prSet presAssocID="{C4810BEC-621A-4DF1-8699-8C8F55FEC92E}" presName="textRepeatNode" presStyleLbl="alignNode1" presStyleIdx="0" presStyleCnt="11">
        <dgm:presLayoutVars>
          <dgm:chMax val="0"/>
          <dgm:chPref val="0"/>
          <dgm:bulletEnabled val="1"/>
        </dgm:presLayoutVars>
      </dgm:prSet>
      <dgm:spPr/>
    </dgm:pt>
    <dgm:pt modelId="{9A40E95F-06E8-44D3-AEDA-6C081582EEC2}" type="pres">
      <dgm:prSet presAssocID="{C4810BEC-621A-4DF1-8699-8C8F55FEC92E}" presName="textaccent1" presStyleCnt="0"/>
      <dgm:spPr/>
    </dgm:pt>
    <dgm:pt modelId="{01179E90-8D28-4D9B-B0A3-487478B968CA}" type="pres">
      <dgm:prSet presAssocID="{C4810BEC-621A-4DF1-8699-8C8F55FEC92E}" presName="accentRepeatNode" presStyleLbl="solidAlignAcc1" presStyleIdx="0" presStyleCnt="22"/>
      <dgm:spPr/>
    </dgm:pt>
    <dgm:pt modelId="{6BCEA7CE-4DA2-4F89-BEF0-902D5B556F8E}" type="pres">
      <dgm:prSet presAssocID="{2C368D49-9B71-4279-8785-DEC78026FAE5}" presName="image1" presStyleCnt="0"/>
      <dgm:spPr/>
    </dgm:pt>
    <dgm:pt modelId="{71376E16-9816-40C7-A598-D308F224219A}" type="pres">
      <dgm:prSet presAssocID="{2C368D49-9B71-4279-8785-DEC78026FAE5}" presName="imageRepeatNode" presStyleLbl="alignAcc1" presStyleIdx="0" presStyleCnt="11"/>
      <dgm:spPr/>
    </dgm:pt>
    <dgm:pt modelId="{93856A88-3E84-4ADD-9A22-9DF069D42638}" type="pres">
      <dgm:prSet presAssocID="{2C368D49-9B71-4279-8785-DEC78026FAE5}" presName="imageaccent1" presStyleCnt="0"/>
      <dgm:spPr/>
    </dgm:pt>
    <dgm:pt modelId="{81461879-8D56-4108-87EE-BAD3627127B8}" type="pres">
      <dgm:prSet presAssocID="{2C368D49-9B71-4279-8785-DEC78026FAE5}" presName="accentRepeatNode" presStyleLbl="solidAlignAcc1" presStyleIdx="1" presStyleCnt="22"/>
      <dgm:spPr/>
    </dgm:pt>
    <dgm:pt modelId="{4E9EFFF1-EFE7-499C-8BAD-AC325B232B22}" type="pres">
      <dgm:prSet presAssocID="{9A8E4F10-3904-450B-A19D-B608A529E9E7}" presName="text2" presStyleCnt="0"/>
      <dgm:spPr/>
    </dgm:pt>
    <dgm:pt modelId="{B60AE248-C245-4584-AB24-11432D9AA24A}" type="pres">
      <dgm:prSet presAssocID="{9A8E4F10-3904-450B-A19D-B608A529E9E7}" presName="textRepeatNode" presStyleLbl="alignNode1" presStyleIdx="1" presStyleCnt="11">
        <dgm:presLayoutVars>
          <dgm:chMax val="0"/>
          <dgm:chPref val="0"/>
          <dgm:bulletEnabled val="1"/>
        </dgm:presLayoutVars>
      </dgm:prSet>
      <dgm:spPr/>
    </dgm:pt>
    <dgm:pt modelId="{D2E368E9-8D9F-4F80-AE2A-1134BD2759A3}" type="pres">
      <dgm:prSet presAssocID="{9A8E4F10-3904-450B-A19D-B608A529E9E7}" presName="textaccent2" presStyleCnt="0"/>
      <dgm:spPr/>
    </dgm:pt>
    <dgm:pt modelId="{BA102611-DFCE-45B3-AFEE-EC2DE0D691AA}" type="pres">
      <dgm:prSet presAssocID="{9A8E4F10-3904-450B-A19D-B608A529E9E7}" presName="accentRepeatNode" presStyleLbl="solidAlignAcc1" presStyleIdx="2" presStyleCnt="22"/>
      <dgm:spPr/>
    </dgm:pt>
    <dgm:pt modelId="{6826E757-F09D-405B-B821-960AA27DB0EE}" type="pres">
      <dgm:prSet presAssocID="{2759624B-C529-4791-8F31-C829E50448C2}" presName="image2" presStyleCnt="0"/>
      <dgm:spPr/>
    </dgm:pt>
    <dgm:pt modelId="{10E83929-9C92-41F6-8C2F-76029D03DFD0}" type="pres">
      <dgm:prSet presAssocID="{2759624B-C529-4791-8F31-C829E50448C2}" presName="imageRepeatNode" presStyleLbl="alignAcc1" presStyleIdx="1" presStyleCnt="11"/>
      <dgm:spPr/>
    </dgm:pt>
    <dgm:pt modelId="{EDEAFFA6-5D7F-4E8C-A18D-3382D9B7F29B}" type="pres">
      <dgm:prSet presAssocID="{2759624B-C529-4791-8F31-C829E50448C2}" presName="imageaccent2" presStyleCnt="0"/>
      <dgm:spPr/>
    </dgm:pt>
    <dgm:pt modelId="{9FF2DCE7-D078-4694-977A-D483608C2687}" type="pres">
      <dgm:prSet presAssocID="{2759624B-C529-4791-8F31-C829E50448C2}" presName="accentRepeatNode" presStyleLbl="solidAlignAcc1" presStyleIdx="3" presStyleCnt="22"/>
      <dgm:spPr/>
    </dgm:pt>
    <dgm:pt modelId="{852EA864-54C3-451E-A1FE-AA640CF383FC}" type="pres">
      <dgm:prSet presAssocID="{26D46880-89EA-4878-ADD1-4D9A9C41BFAF}" presName="text3" presStyleCnt="0"/>
      <dgm:spPr/>
    </dgm:pt>
    <dgm:pt modelId="{80E78927-F4D4-4346-A476-8CF771EC016D}" type="pres">
      <dgm:prSet presAssocID="{26D46880-89EA-4878-ADD1-4D9A9C41BFAF}" presName="textRepeatNode" presStyleLbl="alignNode1" presStyleIdx="2" presStyleCnt="11">
        <dgm:presLayoutVars>
          <dgm:chMax val="0"/>
          <dgm:chPref val="0"/>
          <dgm:bulletEnabled val="1"/>
        </dgm:presLayoutVars>
      </dgm:prSet>
      <dgm:spPr/>
    </dgm:pt>
    <dgm:pt modelId="{84F5D190-03B5-4F5B-A97E-A95E26453153}" type="pres">
      <dgm:prSet presAssocID="{26D46880-89EA-4878-ADD1-4D9A9C41BFAF}" presName="textaccent3" presStyleCnt="0"/>
      <dgm:spPr/>
    </dgm:pt>
    <dgm:pt modelId="{F99C68B9-6AB9-45A7-B876-ED05A3D5B7DA}" type="pres">
      <dgm:prSet presAssocID="{26D46880-89EA-4878-ADD1-4D9A9C41BFAF}" presName="accentRepeatNode" presStyleLbl="solidAlignAcc1" presStyleIdx="4" presStyleCnt="22"/>
      <dgm:spPr/>
    </dgm:pt>
    <dgm:pt modelId="{FB42FFD1-7DF5-4580-8E8B-A71E1169E850}" type="pres">
      <dgm:prSet presAssocID="{55ABFC61-BB45-4B15-946F-224F3C0FCBDE}" presName="image3" presStyleCnt="0"/>
      <dgm:spPr/>
    </dgm:pt>
    <dgm:pt modelId="{93283E67-003D-4483-813B-EA99790184D7}" type="pres">
      <dgm:prSet presAssocID="{55ABFC61-BB45-4B15-946F-224F3C0FCBDE}" presName="imageRepeatNode" presStyleLbl="alignAcc1" presStyleIdx="2" presStyleCnt="11"/>
      <dgm:spPr/>
    </dgm:pt>
    <dgm:pt modelId="{91C69DAC-ED64-44BD-B5C7-0E0CF91A1556}" type="pres">
      <dgm:prSet presAssocID="{55ABFC61-BB45-4B15-946F-224F3C0FCBDE}" presName="imageaccent3" presStyleCnt="0"/>
      <dgm:spPr/>
    </dgm:pt>
    <dgm:pt modelId="{D5B15BFC-C09F-4C54-B97A-8F56258156E2}" type="pres">
      <dgm:prSet presAssocID="{55ABFC61-BB45-4B15-946F-224F3C0FCBDE}" presName="accentRepeatNode" presStyleLbl="solidAlignAcc1" presStyleIdx="5" presStyleCnt="22"/>
      <dgm:spPr/>
    </dgm:pt>
    <dgm:pt modelId="{3AFE9875-E12D-40D3-96D5-5CF1FA6AAADA}" type="pres">
      <dgm:prSet presAssocID="{E917A854-BF26-4E32-B4F0-223CA37B5DF1}" presName="text4" presStyleCnt="0"/>
      <dgm:spPr/>
    </dgm:pt>
    <dgm:pt modelId="{35E873BF-BC88-4885-A9B9-37AD88303EEC}" type="pres">
      <dgm:prSet presAssocID="{E917A854-BF26-4E32-B4F0-223CA37B5DF1}" presName="textRepeatNode" presStyleLbl="alignNode1" presStyleIdx="3" presStyleCnt="11">
        <dgm:presLayoutVars>
          <dgm:chMax val="0"/>
          <dgm:chPref val="0"/>
          <dgm:bulletEnabled val="1"/>
        </dgm:presLayoutVars>
      </dgm:prSet>
      <dgm:spPr/>
    </dgm:pt>
    <dgm:pt modelId="{A8500D6F-E405-4A65-A003-8D82E222B8BF}" type="pres">
      <dgm:prSet presAssocID="{E917A854-BF26-4E32-B4F0-223CA37B5DF1}" presName="textaccent4" presStyleCnt="0"/>
      <dgm:spPr/>
    </dgm:pt>
    <dgm:pt modelId="{BAE481E5-6DBC-4B66-9CFA-94F8762F3C4A}" type="pres">
      <dgm:prSet presAssocID="{E917A854-BF26-4E32-B4F0-223CA37B5DF1}" presName="accentRepeatNode" presStyleLbl="solidAlignAcc1" presStyleIdx="6" presStyleCnt="22"/>
      <dgm:spPr/>
    </dgm:pt>
    <dgm:pt modelId="{CEE3EFC1-985B-4040-B834-BCF8B58F3F01}" type="pres">
      <dgm:prSet presAssocID="{E25DF82A-EC52-4317-BFB4-EDCCD30F430D}" presName="image4" presStyleCnt="0"/>
      <dgm:spPr/>
    </dgm:pt>
    <dgm:pt modelId="{40A68FCA-0A2E-4E71-BA14-DDDA427831F6}" type="pres">
      <dgm:prSet presAssocID="{E25DF82A-EC52-4317-BFB4-EDCCD30F430D}" presName="imageRepeatNode" presStyleLbl="alignAcc1" presStyleIdx="3" presStyleCnt="11"/>
      <dgm:spPr/>
    </dgm:pt>
    <dgm:pt modelId="{96D6FAA3-D812-40FA-85E6-68863251CBFE}" type="pres">
      <dgm:prSet presAssocID="{E25DF82A-EC52-4317-BFB4-EDCCD30F430D}" presName="imageaccent4" presStyleCnt="0"/>
      <dgm:spPr/>
    </dgm:pt>
    <dgm:pt modelId="{B2DFC884-9FCC-45EA-82CA-3A8524092A75}" type="pres">
      <dgm:prSet presAssocID="{E25DF82A-EC52-4317-BFB4-EDCCD30F430D}" presName="accentRepeatNode" presStyleLbl="solidAlignAcc1" presStyleIdx="7" presStyleCnt="22"/>
      <dgm:spPr/>
    </dgm:pt>
    <dgm:pt modelId="{E8284BB4-E2CA-4EA6-A5C9-D724CA539C8B}" type="pres">
      <dgm:prSet presAssocID="{AE6E4AE7-7D75-40B1-ABE2-09CFA78921B9}" presName="text5" presStyleCnt="0"/>
      <dgm:spPr/>
    </dgm:pt>
    <dgm:pt modelId="{C4B802D1-721E-4D24-A57B-3817A2547D57}" type="pres">
      <dgm:prSet presAssocID="{AE6E4AE7-7D75-40B1-ABE2-09CFA78921B9}" presName="textRepeatNode" presStyleLbl="alignNode1" presStyleIdx="4" presStyleCnt="11">
        <dgm:presLayoutVars>
          <dgm:chMax val="0"/>
          <dgm:chPref val="0"/>
          <dgm:bulletEnabled val="1"/>
        </dgm:presLayoutVars>
      </dgm:prSet>
      <dgm:spPr/>
    </dgm:pt>
    <dgm:pt modelId="{528CD802-548A-4531-BF4D-A9AA01CCD245}" type="pres">
      <dgm:prSet presAssocID="{AE6E4AE7-7D75-40B1-ABE2-09CFA78921B9}" presName="textaccent5" presStyleCnt="0"/>
      <dgm:spPr/>
    </dgm:pt>
    <dgm:pt modelId="{24F79770-182E-49EE-8723-8EDF34188658}" type="pres">
      <dgm:prSet presAssocID="{AE6E4AE7-7D75-40B1-ABE2-09CFA78921B9}" presName="accentRepeatNode" presStyleLbl="solidAlignAcc1" presStyleIdx="8" presStyleCnt="22"/>
      <dgm:spPr/>
    </dgm:pt>
    <dgm:pt modelId="{3AAE7EB7-3ED6-41B6-9F83-ABFD074F9B10}" type="pres">
      <dgm:prSet presAssocID="{509451A8-1EE1-4ECF-8EFF-EAF52139C1A6}" presName="image5" presStyleCnt="0"/>
      <dgm:spPr/>
    </dgm:pt>
    <dgm:pt modelId="{E49F9094-0215-4388-B061-E65E128A0FD2}" type="pres">
      <dgm:prSet presAssocID="{509451A8-1EE1-4ECF-8EFF-EAF52139C1A6}" presName="imageRepeatNode" presStyleLbl="alignAcc1" presStyleIdx="4" presStyleCnt="11"/>
      <dgm:spPr/>
    </dgm:pt>
    <dgm:pt modelId="{1C5D740C-8A92-4DFB-B282-C6B051564A86}" type="pres">
      <dgm:prSet presAssocID="{509451A8-1EE1-4ECF-8EFF-EAF52139C1A6}" presName="imageaccent5" presStyleCnt="0"/>
      <dgm:spPr/>
    </dgm:pt>
    <dgm:pt modelId="{8C728B09-7231-43CC-847B-87E0D708C57C}" type="pres">
      <dgm:prSet presAssocID="{509451A8-1EE1-4ECF-8EFF-EAF52139C1A6}" presName="accentRepeatNode" presStyleLbl="solidAlignAcc1" presStyleIdx="9" presStyleCnt="22"/>
      <dgm:spPr/>
    </dgm:pt>
    <dgm:pt modelId="{DF8DCDE1-0E44-4BAF-8695-7262A9B7F4C7}" type="pres">
      <dgm:prSet presAssocID="{F3AA1D8C-0046-453E-A1FC-B3553D8C69F0}" presName="text6" presStyleCnt="0"/>
      <dgm:spPr/>
    </dgm:pt>
    <dgm:pt modelId="{011DC766-D43C-4364-A940-1F34E82AAC9E}" type="pres">
      <dgm:prSet presAssocID="{F3AA1D8C-0046-453E-A1FC-B3553D8C69F0}" presName="textRepeatNode" presStyleLbl="alignNode1" presStyleIdx="5" presStyleCnt="11">
        <dgm:presLayoutVars>
          <dgm:chMax val="0"/>
          <dgm:chPref val="0"/>
          <dgm:bulletEnabled val="1"/>
        </dgm:presLayoutVars>
      </dgm:prSet>
      <dgm:spPr/>
    </dgm:pt>
    <dgm:pt modelId="{6C501FFE-5A7A-47E4-A8D9-80C1A059424E}" type="pres">
      <dgm:prSet presAssocID="{F3AA1D8C-0046-453E-A1FC-B3553D8C69F0}" presName="textaccent6" presStyleCnt="0"/>
      <dgm:spPr/>
    </dgm:pt>
    <dgm:pt modelId="{2A8C58AD-EC09-43F9-B8B5-88E73043DB6E}" type="pres">
      <dgm:prSet presAssocID="{F3AA1D8C-0046-453E-A1FC-B3553D8C69F0}" presName="accentRepeatNode" presStyleLbl="solidAlignAcc1" presStyleIdx="10" presStyleCnt="22"/>
      <dgm:spPr/>
    </dgm:pt>
    <dgm:pt modelId="{EA5F966F-08F5-4197-9F91-466AA12901CD}" type="pres">
      <dgm:prSet presAssocID="{245FA1D3-B7A4-45FD-932D-1E2C9CEF5058}" presName="image6" presStyleCnt="0"/>
      <dgm:spPr/>
    </dgm:pt>
    <dgm:pt modelId="{CAEFEC71-9584-46C3-9EF2-C3FEB88F1B8A}" type="pres">
      <dgm:prSet presAssocID="{245FA1D3-B7A4-45FD-932D-1E2C9CEF5058}" presName="imageRepeatNode" presStyleLbl="alignAcc1" presStyleIdx="5" presStyleCnt="11"/>
      <dgm:spPr/>
    </dgm:pt>
    <dgm:pt modelId="{0C830DD2-4E4F-4DCB-9C46-D3502F157E90}" type="pres">
      <dgm:prSet presAssocID="{245FA1D3-B7A4-45FD-932D-1E2C9CEF5058}" presName="imageaccent6" presStyleCnt="0"/>
      <dgm:spPr/>
    </dgm:pt>
    <dgm:pt modelId="{8BBECFA0-D348-4770-9FE9-60F08613FCC3}" type="pres">
      <dgm:prSet presAssocID="{245FA1D3-B7A4-45FD-932D-1E2C9CEF5058}" presName="accentRepeatNode" presStyleLbl="solidAlignAcc1" presStyleIdx="11" presStyleCnt="22"/>
      <dgm:spPr/>
    </dgm:pt>
    <dgm:pt modelId="{84014E38-F5FD-450F-827E-56CFFADA1BBA}" type="pres">
      <dgm:prSet presAssocID="{CE9A4F16-6FED-4121-A1BB-FE41403BFAC1}" presName="text7" presStyleCnt="0"/>
      <dgm:spPr/>
    </dgm:pt>
    <dgm:pt modelId="{93D75CF3-CDC5-462B-B1AE-5DFA42498C47}" type="pres">
      <dgm:prSet presAssocID="{CE9A4F16-6FED-4121-A1BB-FE41403BFAC1}" presName="textRepeatNode" presStyleLbl="alignNode1" presStyleIdx="6" presStyleCnt="11">
        <dgm:presLayoutVars>
          <dgm:chMax val="0"/>
          <dgm:chPref val="0"/>
          <dgm:bulletEnabled val="1"/>
        </dgm:presLayoutVars>
      </dgm:prSet>
      <dgm:spPr/>
    </dgm:pt>
    <dgm:pt modelId="{9EEBD5D8-12AE-4FDD-96C4-FBF02B7364AD}" type="pres">
      <dgm:prSet presAssocID="{CE9A4F16-6FED-4121-A1BB-FE41403BFAC1}" presName="textaccent7" presStyleCnt="0"/>
      <dgm:spPr/>
    </dgm:pt>
    <dgm:pt modelId="{629BAFFD-8C77-4213-B895-ACCA67BC4D3C}" type="pres">
      <dgm:prSet presAssocID="{CE9A4F16-6FED-4121-A1BB-FE41403BFAC1}" presName="accentRepeatNode" presStyleLbl="solidAlignAcc1" presStyleIdx="12" presStyleCnt="22"/>
      <dgm:spPr/>
    </dgm:pt>
    <dgm:pt modelId="{55DDE5FE-4211-484D-998F-0D5452F023F1}" type="pres">
      <dgm:prSet presAssocID="{12708565-7395-4615-A2BB-B400C948D869}" presName="image7" presStyleCnt="0"/>
      <dgm:spPr/>
    </dgm:pt>
    <dgm:pt modelId="{76D0A107-26DE-4103-AADF-60E6989212C3}" type="pres">
      <dgm:prSet presAssocID="{12708565-7395-4615-A2BB-B400C948D869}" presName="imageRepeatNode" presStyleLbl="alignAcc1" presStyleIdx="6" presStyleCnt="11"/>
      <dgm:spPr/>
    </dgm:pt>
    <dgm:pt modelId="{72F95FB4-0E91-4657-B8E6-53471CEEDBBE}" type="pres">
      <dgm:prSet presAssocID="{12708565-7395-4615-A2BB-B400C948D869}" presName="imageaccent7" presStyleCnt="0"/>
      <dgm:spPr/>
    </dgm:pt>
    <dgm:pt modelId="{6694694C-C9FD-411D-B594-91E5361496DA}" type="pres">
      <dgm:prSet presAssocID="{12708565-7395-4615-A2BB-B400C948D869}" presName="accentRepeatNode" presStyleLbl="solidAlignAcc1" presStyleIdx="13" presStyleCnt="22"/>
      <dgm:spPr/>
    </dgm:pt>
    <dgm:pt modelId="{73550004-8B8A-48F2-A837-54E99B148B85}" type="pres">
      <dgm:prSet presAssocID="{A8E6971F-CB9E-4557-A66A-EF77DD8CDBD4}" presName="text8" presStyleCnt="0"/>
      <dgm:spPr/>
    </dgm:pt>
    <dgm:pt modelId="{113D6FAF-B341-4C34-BC22-418688B27EDE}" type="pres">
      <dgm:prSet presAssocID="{A8E6971F-CB9E-4557-A66A-EF77DD8CDBD4}" presName="textRepeatNode" presStyleLbl="alignNode1" presStyleIdx="7" presStyleCnt="11">
        <dgm:presLayoutVars>
          <dgm:chMax val="0"/>
          <dgm:chPref val="0"/>
          <dgm:bulletEnabled val="1"/>
        </dgm:presLayoutVars>
      </dgm:prSet>
      <dgm:spPr/>
    </dgm:pt>
    <dgm:pt modelId="{691D8BB6-D2D9-424D-93B9-C3E4177C0F92}" type="pres">
      <dgm:prSet presAssocID="{A8E6971F-CB9E-4557-A66A-EF77DD8CDBD4}" presName="textaccent8" presStyleCnt="0"/>
      <dgm:spPr/>
    </dgm:pt>
    <dgm:pt modelId="{2ACC26BD-33B4-4886-B40D-0068697121BF}" type="pres">
      <dgm:prSet presAssocID="{A8E6971F-CB9E-4557-A66A-EF77DD8CDBD4}" presName="accentRepeatNode" presStyleLbl="solidAlignAcc1" presStyleIdx="14" presStyleCnt="22"/>
      <dgm:spPr/>
    </dgm:pt>
    <dgm:pt modelId="{0B868348-0FB4-4F96-8402-93A575D5C318}" type="pres">
      <dgm:prSet presAssocID="{C1696723-0D3E-4106-AE13-80CA43C290DB}" presName="image8" presStyleCnt="0"/>
      <dgm:spPr/>
    </dgm:pt>
    <dgm:pt modelId="{D889F8F4-B8A4-44AC-A07A-CFE17FC8CBC4}" type="pres">
      <dgm:prSet presAssocID="{C1696723-0D3E-4106-AE13-80CA43C290DB}" presName="imageRepeatNode" presStyleLbl="alignAcc1" presStyleIdx="7" presStyleCnt="11"/>
      <dgm:spPr/>
    </dgm:pt>
    <dgm:pt modelId="{FEA889CD-8EE7-4F35-B78A-B091AA1DA5EE}" type="pres">
      <dgm:prSet presAssocID="{C1696723-0D3E-4106-AE13-80CA43C290DB}" presName="imageaccent8" presStyleCnt="0"/>
      <dgm:spPr/>
    </dgm:pt>
    <dgm:pt modelId="{14FB430D-118D-4C81-95EF-A6576A9B2FD1}" type="pres">
      <dgm:prSet presAssocID="{C1696723-0D3E-4106-AE13-80CA43C290DB}" presName="accentRepeatNode" presStyleLbl="solidAlignAcc1" presStyleIdx="15" presStyleCnt="22"/>
      <dgm:spPr/>
    </dgm:pt>
    <dgm:pt modelId="{82A37FE3-E435-4FA9-BA5F-710457A2DF03}" type="pres">
      <dgm:prSet presAssocID="{17D6E7ED-E92D-4289-BB93-C6786C9EB43B}" presName="text9" presStyleCnt="0"/>
      <dgm:spPr/>
    </dgm:pt>
    <dgm:pt modelId="{6D42FEB4-0897-43D0-AA91-FD049CC8F82F}" type="pres">
      <dgm:prSet presAssocID="{17D6E7ED-E92D-4289-BB93-C6786C9EB43B}" presName="textRepeatNode" presStyleLbl="alignNode1" presStyleIdx="8" presStyleCnt="11">
        <dgm:presLayoutVars>
          <dgm:chMax val="0"/>
          <dgm:chPref val="0"/>
          <dgm:bulletEnabled val="1"/>
        </dgm:presLayoutVars>
      </dgm:prSet>
      <dgm:spPr/>
    </dgm:pt>
    <dgm:pt modelId="{73088D87-5643-42FF-BE41-0F92FBBAC891}" type="pres">
      <dgm:prSet presAssocID="{17D6E7ED-E92D-4289-BB93-C6786C9EB43B}" presName="textaccent9" presStyleCnt="0"/>
      <dgm:spPr/>
    </dgm:pt>
    <dgm:pt modelId="{64D2F869-268B-4F60-8661-116BC9A3A2CD}" type="pres">
      <dgm:prSet presAssocID="{17D6E7ED-E92D-4289-BB93-C6786C9EB43B}" presName="accentRepeatNode" presStyleLbl="solidAlignAcc1" presStyleIdx="16" presStyleCnt="22"/>
      <dgm:spPr/>
    </dgm:pt>
    <dgm:pt modelId="{02A1A7CC-78DA-4D7B-B290-DE4F681F8825}" type="pres">
      <dgm:prSet presAssocID="{350184A1-F622-4F34-BD9B-7033921CFB65}" presName="image9" presStyleCnt="0"/>
      <dgm:spPr/>
    </dgm:pt>
    <dgm:pt modelId="{65BDA3D9-E823-4D60-BE4B-8CA515219EFF}" type="pres">
      <dgm:prSet presAssocID="{350184A1-F622-4F34-BD9B-7033921CFB65}" presName="imageRepeatNode" presStyleLbl="alignAcc1" presStyleIdx="8" presStyleCnt="11"/>
      <dgm:spPr/>
    </dgm:pt>
    <dgm:pt modelId="{6EDCA60F-07AA-42E4-B557-57086DC3C562}" type="pres">
      <dgm:prSet presAssocID="{350184A1-F622-4F34-BD9B-7033921CFB65}" presName="imageaccent9" presStyleCnt="0"/>
      <dgm:spPr/>
    </dgm:pt>
    <dgm:pt modelId="{A5093989-7EE6-48EC-AF1A-E8FAFA63F09E}" type="pres">
      <dgm:prSet presAssocID="{350184A1-F622-4F34-BD9B-7033921CFB65}" presName="accentRepeatNode" presStyleLbl="solidAlignAcc1" presStyleIdx="17" presStyleCnt="22"/>
      <dgm:spPr/>
    </dgm:pt>
    <dgm:pt modelId="{044EC182-BFEE-48BC-A76B-5E50E9460452}" type="pres">
      <dgm:prSet presAssocID="{31AA445D-DF6B-483F-BEBD-A1DB1E2C1989}" presName="text10" presStyleCnt="0"/>
      <dgm:spPr/>
    </dgm:pt>
    <dgm:pt modelId="{92D62923-B49E-485F-9E1D-9D19A734D291}" type="pres">
      <dgm:prSet presAssocID="{31AA445D-DF6B-483F-BEBD-A1DB1E2C1989}" presName="textRepeatNode" presStyleLbl="alignNode1" presStyleIdx="9" presStyleCnt="11">
        <dgm:presLayoutVars>
          <dgm:chMax val="0"/>
          <dgm:chPref val="0"/>
          <dgm:bulletEnabled val="1"/>
        </dgm:presLayoutVars>
      </dgm:prSet>
      <dgm:spPr/>
    </dgm:pt>
    <dgm:pt modelId="{72BF07C6-8770-4400-A23A-6A23854BA798}" type="pres">
      <dgm:prSet presAssocID="{31AA445D-DF6B-483F-BEBD-A1DB1E2C1989}" presName="textaccent10" presStyleCnt="0"/>
      <dgm:spPr/>
    </dgm:pt>
    <dgm:pt modelId="{C648B59A-09B4-478B-BD1F-720FD3713551}" type="pres">
      <dgm:prSet presAssocID="{31AA445D-DF6B-483F-BEBD-A1DB1E2C1989}" presName="accentRepeatNode" presStyleLbl="solidAlignAcc1" presStyleIdx="18" presStyleCnt="22"/>
      <dgm:spPr/>
    </dgm:pt>
    <dgm:pt modelId="{146577EF-DA9E-4177-9FD2-09E4A4E81689}" type="pres">
      <dgm:prSet presAssocID="{1091269D-6EF3-45C1-A597-2132D5B15C86}" presName="image10" presStyleCnt="0"/>
      <dgm:spPr/>
    </dgm:pt>
    <dgm:pt modelId="{1B75727E-52A9-4EF4-9A57-B0CDACAC9B2B}" type="pres">
      <dgm:prSet presAssocID="{1091269D-6EF3-45C1-A597-2132D5B15C86}" presName="imageRepeatNode" presStyleLbl="alignAcc1" presStyleIdx="9" presStyleCnt="11"/>
      <dgm:spPr/>
    </dgm:pt>
    <dgm:pt modelId="{41BD583A-BC99-4703-B00D-954FC4DCEBE6}" type="pres">
      <dgm:prSet presAssocID="{1091269D-6EF3-45C1-A597-2132D5B15C86}" presName="imageaccent10" presStyleCnt="0"/>
      <dgm:spPr/>
    </dgm:pt>
    <dgm:pt modelId="{BD2979AA-8FFF-4C42-B200-617022C68A18}" type="pres">
      <dgm:prSet presAssocID="{1091269D-6EF3-45C1-A597-2132D5B15C86}" presName="accentRepeatNode" presStyleLbl="solidAlignAcc1" presStyleIdx="19" presStyleCnt="22"/>
      <dgm:spPr/>
    </dgm:pt>
    <dgm:pt modelId="{D4992F71-D409-41B3-B763-6BCC56E1B94E}" type="pres">
      <dgm:prSet presAssocID="{9FCC007C-0A1E-4FFF-A248-9D9B63F1039A}" presName="text11" presStyleCnt="0"/>
      <dgm:spPr/>
    </dgm:pt>
    <dgm:pt modelId="{032273A8-EA88-47B0-8C49-FCF71F769419}" type="pres">
      <dgm:prSet presAssocID="{9FCC007C-0A1E-4FFF-A248-9D9B63F1039A}" presName="textRepeatNode" presStyleLbl="alignNode1" presStyleIdx="10" presStyleCnt="11">
        <dgm:presLayoutVars>
          <dgm:chMax val="0"/>
          <dgm:chPref val="0"/>
          <dgm:bulletEnabled val="1"/>
        </dgm:presLayoutVars>
      </dgm:prSet>
      <dgm:spPr/>
    </dgm:pt>
    <dgm:pt modelId="{67B140AE-B7E9-4A70-BC63-F766B46EC6A0}" type="pres">
      <dgm:prSet presAssocID="{9FCC007C-0A1E-4FFF-A248-9D9B63F1039A}" presName="textaccent11" presStyleCnt="0"/>
      <dgm:spPr/>
    </dgm:pt>
    <dgm:pt modelId="{7B5191AE-F504-40A7-AB9E-D6267954282E}" type="pres">
      <dgm:prSet presAssocID="{9FCC007C-0A1E-4FFF-A248-9D9B63F1039A}" presName="accentRepeatNode" presStyleLbl="solidAlignAcc1" presStyleIdx="20" presStyleCnt="22"/>
      <dgm:spPr/>
    </dgm:pt>
    <dgm:pt modelId="{89B8D412-454B-4CAE-AA7C-7C2769EDD472}" type="pres">
      <dgm:prSet presAssocID="{AB020DD0-1AAF-4F5A-9705-1422C38A1B9D}" presName="image11" presStyleCnt="0"/>
      <dgm:spPr/>
    </dgm:pt>
    <dgm:pt modelId="{F2E0840F-4642-47E5-A92E-47FF7ABE9774}" type="pres">
      <dgm:prSet presAssocID="{AB020DD0-1AAF-4F5A-9705-1422C38A1B9D}" presName="imageRepeatNode" presStyleLbl="alignAcc1" presStyleIdx="10" presStyleCnt="11"/>
      <dgm:spPr/>
    </dgm:pt>
    <dgm:pt modelId="{66C5D365-FFF6-4A65-97FF-31169F889E87}" type="pres">
      <dgm:prSet presAssocID="{AB020DD0-1AAF-4F5A-9705-1422C38A1B9D}" presName="imageaccent11" presStyleCnt="0"/>
      <dgm:spPr/>
    </dgm:pt>
    <dgm:pt modelId="{80444F95-C619-4A14-B439-5C8AF8A838D0}" type="pres">
      <dgm:prSet presAssocID="{AB020DD0-1AAF-4F5A-9705-1422C38A1B9D}" presName="accentRepeatNode" presStyleLbl="solidAlignAcc1" presStyleIdx="21" presStyleCnt="22"/>
      <dgm:spPr/>
    </dgm:pt>
  </dgm:ptLst>
  <dgm:cxnLst>
    <dgm:cxn modelId="{674B020F-79ED-4797-B119-246EB90E4FF8}" type="presOf" srcId="{C4810BEC-621A-4DF1-8699-8C8F55FEC92E}" destId="{9C8E6B91-DC94-4F66-B583-27A552A91737}" srcOrd="0" destOrd="0" presId="urn:microsoft.com/office/officeart/2008/layout/HexagonCluster"/>
    <dgm:cxn modelId="{6EBD871B-57C3-4E6B-A397-8F4E21E3AEE3}" srcId="{FCB6A136-6F06-45D6-8D11-5EFE8277D988}" destId="{31AA445D-DF6B-483F-BEBD-A1DB1E2C1989}" srcOrd="9" destOrd="0" parTransId="{687C6408-113D-4E9E-BB0E-45BC43B6EA7B}" sibTransId="{1091269D-6EF3-45C1-A597-2132D5B15C86}"/>
    <dgm:cxn modelId="{4B84181D-873F-4C43-8CB8-784E0B78A096}" type="presOf" srcId="{F3AA1D8C-0046-453E-A1FC-B3553D8C69F0}" destId="{011DC766-D43C-4364-A940-1F34E82AAC9E}" srcOrd="0" destOrd="0" presId="urn:microsoft.com/office/officeart/2008/layout/HexagonCluster"/>
    <dgm:cxn modelId="{93ED6530-0C39-463D-9522-01064AB74E53}" srcId="{FCB6A136-6F06-45D6-8D11-5EFE8277D988}" destId="{E917A854-BF26-4E32-B4F0-223CA37B5DF1}" srcOrd="3" destOrd="0" parTransId="{DF3DBEDB-3E25-4C4D-8A93-C53DF074DACF}" sibTransId="{E25DF82A-EC52-4317-BFB4-EDCCD30F430D}"/>
    <dgm:cxn modelId="{D64C4831-EB3D-4A61-BE1B-615DC48F1DF2}" type="presOf" srcId="{9A8E4F10-3904-450B-A19D-B608A529E9E7}" destId="{B60AE248-C245-4584-AB24-11432D9AA24A}" srcOrd="0" destOrd="0" presId="urn:microsoft.com/office/officeart/2008/layout/HexagonCluster"/>
    <dgm:cxn modelId="{05F04B3F-5858-4030-BE5C-0105327C1F75}" type="presOf" srcId="{A8E6971F-CB9E-4557-A66A-EF77DD8CDBD4}" destId="{113D6FAF-B341-4C34-BC22-418688B27EDE}" srcOrd="0" destOrd="0" presId="urn:microsoft.com/office/officeart/2008/layout/HexagonCluster"/>
    <dgm:cxn modelId="{606DB45B-7726-40E7-B75D-0C5773E5CB86}" type="presOf" srcId="{E917A854-BF26-4E32-B4F0-223CA37B5DF1}" destId="{35E873BF-BC88-4885-A9B9-37AD88303EEC}" srcOrd="0" destOrd="0" presId="urn:microsoft.com/office/officeart/2008/layout/HexagonCluster"/>
    <dgm:cxn modelId="{DF2D655F-BDB3-494F-8A28-2B6862E51516}" type="presOf" srcId="{1091269D-6EF3-45C1-A597-2132D5B15C86}" destId="{1B75727E-52A9-4EF4-9A57-B0CDACAC9B2B}" srcOrd="0" destOrd="0" presId="urn:microsoft.com/office/officeart/2008/layout/HexagonCluster"/>
    <dgm:cxn modelId="{713B1542-6717-4057-A858-54DFEA675B6D}" type="presOf" srcId="{31AA445D-DF6B-483F-BEBD-A1DB1E2C1989}" destId="{92D62923-B49E-485F-9E1D-9D19A734D291}" srcOrd="0" destOrd="0" presId="urn:microsoft.com/office/officeart/2008/layout/HexagonCluster"/>
    <dgm:cxn modelId="{F6284F63-F7F6-4D3A-825D-96B0CECE9FE4}" type="presOf" srcId="{2C368D49-9B71-4279-8785-DEC78026FAE5}" destId="{71376E16-9816-40C7-A598-D308F224219A}" srcOrd="0" destOrd="0" presId="urn:microsoft.com/office/officeart/2008/layout/HexagonCluster"/>
    <dgm:cxn modelId="{6759856A-EC0B-4823-87B3-F69B0745673B}" type="presOf" srcId="{245FA1D3-B7A4-45FD-932D-1E2C9CEF5058}" destId="{CAEFEC71-9584-46C3-9EF2-C3FEB88F1B8A}" srcOrd="0" destOrd="0" presId="urn:microsoft.com/office/officeart/2008/layout/HexagonCluster"/>
    <dgm:cxn modelId="{59D2F551-A9D5-4E24-ABA3-AF26904FD966}" type="presOf" srcId="{CE9A4F16-6FED-4121-A1BB-FE41403BFAC1}" destId="{93D75CF3-CDC5-462B-B1AE-5DFA42498C47}" srcOrd="0" destOrd="0" presId="urn:microsoft.com/office/officeart/2008/layout/HexagonCluster"/>
    <dgm:cxn modelId="{8AA25772-FE2D-4D10-8D98-C5CC8272BDEA}" srcId="{FCB6A136-6F06-45D6-8D11-5EFE8277D988}" destId="{9A8E4F10-3904-450B-A19D-B608A529E9E7}" srcOrd="1" destOrd="0" parTransId="{66FD75F3-FCDF-44DD-877B-7412DE389AAF}" sibTransId="{2759624B-C529-4791-8F31-C829E50448C2}"/>
    <dgm:cxn modelId="{E4B1E573-F91F-4C0C-94F9-0C5B8BFD4971}" type="presOf" srcId="{17D6E7ED-E92D-4289-BB93-C6786C9EB43B}" destId="{6D42FEB4-0897-43D0-AA91-FD049CC8F82F}" srcOrd="0" destOrd="0" presId="urn:microsoft.com/office/officeart/2008/layout/HexagonCluster"/>
    <dgm:cxn modelId="{60984A58-3D55-43C8-BA51-759BB6CF511A}" type="presOf" srcId="{AE6E4AE7-7D75-40B1-ABE2-09CFA78921B9}" destId="{C4B802D1-721E-4D24-A57B-3817A2547D57}" srcOrd="0" destOrd="0" presId="urn:microsoft.com/office/officeart/2008/layout/HexagonCluster"/>
    <dgm:cxn modelId="{EF306E78-196C-4F9E-80DE-8A7FCFE21410}" type="presOf" srcId="{E25DF82A-EC52-4317-BFB4-EDCCD30F430D}" destId="{40A68FCA-0A2E-4E71-BA14-DDDA427831F6}" srcOrd="0" destOrd="0" presId="urn:microsoft.com/office/officeart/2008/layout/HexagonCluster"/>
    <dgm:cxn modelId="{26A2177A-F8DA-491D-A204-F2C04738786B}" type="presOf" srcId="{FCB6A136-6F06-45D6-8D11-5EFE8277D988}" destId="{4FC1B01C-9E5A-45CC-B607-56FDFDFD7FB3}" srcOrd="0" destOrd="0" presId="urn:microsoft.com/office/officeart/2008/layout/HexagonCluster"/>
    <dgm:cxn modelId="{43D8087B-5B3C-43BD-A80A-FD2B4F81B566}" srcId="{FCB6A136-6F06-45D6-8D11-5EFE8277D988}" destId="{9FCC007C-0A1E-4FFF-A248-9D9B63F1039A}" srcOrd="10" destOrd="0" parTransId="{EDE18FE0-8694-418E-96CC-F50D0203E8AE}" sibTransId="{AB020DD0-1AAF-4F5A-9705-1422C38A1B9D}"/>
    <dgm:cxn modelId="{D89AE47D-B785-432B-8E5D-35016A59E45B}" srcId="{FCB6A136-6F06-45D6-8D11-5EFE8277D988}" destId="{CE9A4F16-6FED-4121-A1BB-FE41403BFAC1}" srcOrd="6" destOrd="0" parTransId="{D5760376-B18D-4539-A781-61A4924BA44F}" sibTransId="{12708565-7395-4615-A2BB-B400C948D869}"/>
    <dgm:cxn modelId="{1EED0B83-0FB5-4C42-AB0F-1EBB8DA07002}" type="presOf" srcId="{350184A1-F622-4F34-BD9B-7033921CFB65}" destId="{65BDA3D9-E823-4D60-BE4B-8CA515219EFF}" srcOrd="0" destOrd="0" presId="urn:microsoft.com/office/officeart/2008/layout/HexagonCluster"/>
    <dgm:cxn modelId="{16D95997-65F2-4F75-B734-DBA6EC1EDE40}" srcId="{FCB6A136-6F06-45D6-8D11-5EFE8277D988}" destId="{17D6E7ED-E92D-4289-BB93-C6786C9EB43B}" srcOrd="8" destOrd="0" parTransId="{4635E1E5-9987-4EE7-B078-CA1089341222}" sibTransId="{350184A1-F622-4F34-BD9B-7033921CFB65}"/>
    <dgm:cxn modelId="{E7E99497-FD55-4FD1-B6A1-A9124308D2D1}" srcId="{FCB6A136-6F06-45D6-8D11-5EFE8277D988}" destId="{C4810BEC-621A-4DF1-8699-8C8F55FEC92E}" srcOrd="0" destOrd="0" parTransId="{F6DB4854-B509-42FC-B14E-3D0767F6B4A8}" sibTransId="{2C368D49-9B71-4279-8785-DEC78026FAE5}"/>
    <dgm:cxn modelId="{174C0B98-E1DC-485B-B2E0-F74E746F5DF9}" type="presOf" srcId="{9FCC007C-0A1E-4FFF-A248-9D9B63F1039A}" destId="{032273A8-EA88-47B0-8C49-FCF71F769419}" srcOrd="0" destOrd="0" presId="urn:microsoft.com/office/officeart/2008/layout/HexagonCluster"/>
    <dgm:cxn modelId="{92B96F99-A82B-40AC-BB0F-3BBCA1913B4B}" srcId="{FCB6A136-6F06-45D6-8D11-5EFE8277D988}" destId="{F3AA1D8C-0046-453E-A1FC-B3553D8C69F0}" srcOrd="5" destOrd="0" parTransId="{8390FBED-6DD0-4E2E-B880-8628DE8D9522}" sibTransId="{245FA1D3-B7A4-45FD-932D-1E2C9CEF5058}"/>
    <dgm:cxn modelId="{A8F5949A-EA01-43D6-9458-CAA162AB815C}" type="presOf" srcId="{12708565-7395-4615-A2BB-B400C948D869}" destId="{76D0A107-26DE-4103-AADF-60E6989212C3}" srcOrd="0" destOrd="0" presId="urn:microsoft.com/office/officeart/2008/layout/HexagonCluster"/>
    <dgm:cxn modelId="{0C0874A0-4A54-4E45-AADE-18ACA189B6A3}" type="presOf" srcId="{2759624B-C529-4791-8F31-C829E50448C2}" destId="{10E83929-9C92-41F6-8C2F-76029D03DFD0}" srcOrd="0" destOrd="0" presId="urn:microsoft.com/office/officeart/2008/layout/HexagonCluster"/>
    <dgm:cxn modelId="{1026DFA6-C149-4DFB-A842-039B5B85CD65}" srcId="{FCB6A136-6F06-45D6-8D11-5EFE8277D988}" destId="{26D46880-89EA-4878-ADD1-4D9A9C41BFAF}" srcOrd="2" destOrd="0" parTransId="{4A0962CA-3AC5-44D9-B32A-23FF78612102}" sibTransId="{55ABFC61-BB45-4B15-946F-224F3C0FCBDE}"/>
    <dgm:cxn modelId="{865A8FB1-CA02-4531-9D2A-62667FDE6F82}" srcId="{FCB6A136-6F06-45D6-8D11-5EFE8277D988}" destId="{A8E6971F-CB9E-4557-A66A-EF77DD8CDBD4}" srcOrd="7" destOrd="0" parTransId="{A30ED0B1-16D9-4AEC-9D1A-7C74B5FE2A89}" sibTransId="{C1696723-0D3E-4106-AE13-80CA43C290DB}"/>
    <dgm:cxn modelId="{B59F31B4-CBAB-4FCC-B8A6-299C10EFD977}" type="presOf" srcId="{C1696723-0D3E-4106-AE13-80CA43C290DB}" destId="{D889F8F4-B8A4-44AC-A07A-CFE17FC8CBC4}" srcOrd="0" destOrd="0" presId="urn:microsoft.com/office/officeart/2008/layout/HexagonCluster"/>
    <dgm:cxn modelId="{EE94AAB5-E98B-401C-922D-A9BAB0B2FA68}" type="presOf" srcId="{509451A8-1EE1-4ECF-8EFF-EAF52139C1A6}" destId="{E49F9094-0215-4388-B061-E65E128A0FD2}" srcOrd="0" destOrd="0" presId="urn:microsoft.com/office/officeart/2008/layout/HexagonCluster"/>
    <dgm:cxn modelId="{0917B6BD-0F9A-4AED-891F-32B4B50231A6}" type="presOf" srcId="{55ABFC61-BB45-4B15-946F-224F3C0FCBDE}" destId="{93283E67-003D-4483-813B-EA99790184D7}" srcOrd="0" destOrd="0" presId="urn:microsoft.com/office/officeart/2008/layout/HexagonCluster"/>
    <dgm:cxn modelId="{675476D1-46CF-4BB1-A906-7E1482E51A6B}" srcId="{FCB6A136-6F06-45D6-8D11-5EFE8277D988}" destId="{AE6E4AE7-7D75-40B1-ABE2-09CFA78921B9}" srcOrd="4" destOrd="0" parTransId="{65B8E766-C74B-48A6-9373-DCC4C8146DB6}" sibTransId="{509451A8-1EE1-4ECF-8EFF-EAF52139C1A6}"/>
    <dgm:cxn modelId="{3B70B7F2-8B8C-47EF-B7CA-46ABD4F527B1}" type="presOf" srcId="{AB020DD0-1AAF-4F5A-9705-1422C38A1B9D}" destId="{F2E0840F-4642-47E5-A92E-47FF7ABE9774}" srcOrd="0" destOrd="0" presId="urn:microsoft.com/office/officeart/2008/layout/HexagonCluster"/>
    <dgm:cxn modelId="{E55405FC-9B55-45F5-83E1-FCE0550AEB0B}" type="presOf" srcId="{26D46880-89EA-4878-ADD1-4D9A9C41BFAF}" destId="{80E78927-F4D4-4346-A476-8CF771EC016D}" srcOrd="0" destOrd="0" presId="urn:microsoft.com/office/officeart/2008/layout/HexagonCluster"/>
    <dgm:cxn modelId="{F467C3CC-0BD0-4224-972E-DD345D84AE48}" type="presParOf" srcId="{4FC1B01C-9E5A-45CC-B607-56FDFDFD7FB3}" destId="{AC6B074C-A2E8-466C-986C-EB60D4554815}" srcOrd="0" destOrd="0" presId="urn:microsoft.com/office/officeart/2008/layout/HexagonCluster"/>
    <dgm:cxn modelId="{0B590EF5-F828-45E8-8E15-88D80C0B7A3B}" type="presParOf" srcId="{AC6B074C-A2E8-466C-986C-EB60D4554815}" destId="{9C8E6B91-DC94-4F66-B583-27A552A91737}" srcOrd="0" destOrd="0" presId="urn:microsoft.com/office/officeart/2008/layout/HexagonCluster"/>
    <dgm:cxn modelId="{A4B77793-0DA2-4F6D-A41D-1548DF386FC2}" type="presParOf" srcId="{4FC1B01C-9E5A-45CC-B607-56FDFDFD7FB3}" destId="{9A40E95F-06E8-44D3-AEDA-6C081582EEC2}" srcOrd="1" destOrd="0" presId="urn:microsoft.com/office/officeart/2008/layout/HexagonCluster"/>
    <dgm:cxn modelId="{7DB28E32-AE07-473D-B412-29B8EEA1CEC4}" type="presParOf" srcId="{9A40E95F-06E8-44D3-AEDA-6C081582EEC2}" destId="{01179E90-8D28-4D9B-B0A3-487478B968CA}" srcOrd="0" destOrd="0" presId="urn:microsoft.com/office/officeart/2008/layout/HexagonCluster"/>
    <dgm:cxn modelId="{EA8DD104-AFDF-4F50-8F01-8CFAAAB8F80D}" type="presParOf" srcId="{4FC1B01C-9E5A-45CC-B607-56FDFDFD7FB3}" destId="{6BCEA7CE-4DA2-4F89-BEF0-902D5B556F8E}" srcOrd="2" destOrd="0" presId="urn:microsoft.com/office/officeart/2008/layout/HexagonCluster"/>
    <dgm:cxn modelId="{65B1965D-441E-453F-ADAD-0F9E22372308}" type="presParOf" srcId="{6BCEA7CE-4DA2-4F89-BEF0-902D5B556F8E}" destId="{71376E16-9816-40C7-A598-D308F224219A}" srcOrd="0" destOrd="0" presId="urn:microsoft.com/office/officeart/2008/layout/HexagonCluster"/>
    <dgm:cxn modelId="{6F67B679-CAE1-4B20-9167-C051DD757220}" type="presParOf" srcId="{4FC1B01C-9E5A-45CC-B607-56FDFDFD7FB3}" destId="{93856A88-3E84-4ADD-9A22-9DF069D42638}" srcOrd="3" destOrd="0" presId="urn:microsoft.com/office/officeart/2008/layout/HexagonCluster"/>
    <dgm:cxn modelId="{AE7BED00-0BB4-475A-A395-9BD29CECB00D}" type="presParOf" srcId="{93856A88-3E84-4ADD-9A22-9DF069D42638}" destId="{81461879-8D56-4108-87EE-BAD3627127B8}" srcOrd="0" destOrd="0" presId="urn:microsoft.com/office/officeart/2008/layout/HexagonCluster"/>
    <dgm:cxn modelId="{A29CFA47-205C-439D-9E8A-67EE1E28E5B0}" type="presParOf" srcId="{4FC1B01C-9E5A-45CC-B607-56FDFDFD7FB3}" destId="{4E9EFFF1-EFE7-499C-8BAD-AC325B232B22}" srcOrd="4" destOrd="0" presId="urn:microsoft.com/office/officeart/2008/layout/HexagonCluster"/>
    <dgm:cxn modelId="{9DFC05F8-EFB6-4511-B2A0-5DDAC244F62B}" type="presParOf" srcId="{4E9EFFF1-EFE7-499C-8BAD-AC325B232B22}" destId="{B60AE248-C245-4584-AB24-11432D9AA24A}" srcOrd="0" destOrd="0" presId="urn:microsoft.com/office/officeart/2008/layout/HexagonCluster"/>
    <dgm:cxn modelId="{8F42F52E-E270-4753-9644-8624DE2C0947}" type="presParOf" srcId="{4FC1B01C-9E5A-45CC-B607-56FDFDFD7FB3}" destId="{D2E368E9-8D9F-4F80-AE2A-1134BD2759A3}" srcOrd="5" destOrd="0" presId="urn:microsoft.com/office/officeart/2008/layout/HexagonCluster"/>
    <dgm:cxn modelId="{536F726F-E0AE-44C0-8C74-23404F9212C3}" type="presParOf" srcId="{D2E368E9-8D9F-4F80-AE2A-1134BD2759A3}" destId="{BA102611-DFCE-45B3-AFEE-EC2DE0D691AA}" srcOrd="0" destOrd="0" presId="urn:microsoft.com/office/officeart/2008/layout/HexagonCluster"/>
    <dgm:cxn modelId="{20A45376-85E2-4D7D-8902-28B39F0579D2}" type="presParOf" srcId="{4FC1B01C-9E5A-45CC-B607-56FDFDFD7FB3}" destId="{6826E757-F09D-405B-B821-960AA27DB0EE}" srcOrd="6" destOrd="0" presId="urn:microsoft.com/office/officeart/2008/layout/HexagonCluster"/>
    <dgm:cxn modelId="{6505635D-F8F3-4A82-9BE1-8ACA024E1047}" type="presParOf" srcId="{6826E757-F09D-405B-B821-960AA27DB0EE}" destId="{10E83929-9C92-41F6-8C2F-76029D03DFD0}" srcOrd="0" destOrd="0" presId="urn:microsoft.com/office/officeart/2008/layout/HexagonCluster"/>
    <dgm:cxn modelId="{85180559-FC10-46DF-A5AE-68BD6F8BDA88}" type="presParOf" srcId="{4FC1B01C-9E5A-45CC-B607-56FDFDFD7FB3}" destId="{EDEAFFA6-5D7F-4E8C-A18D-3382D9B7F29B}" srcOrd="7" destOrd="0" presId="urn:microsoft.com/office/officeart/2008/layout/HexagonCluster"/>
    <dgm:cxn modelId="{1500C69E-3706-497F-80DB-E98ACD471398}" type="presParOf" srcId="{EDEAFFA6-5D7F-4E8C-A18D-3382D9B7F29B}" destId="{9FF2DCE7-D078-4694-977A-D483608C2687}" srcOrd="0" destOrd="0" presId="urn:microsoft.com/office/officeart/2008/layout/HexagonCluster"/>
    <dgm:cxn modelId="{A2D811D6-0550-4456-B08C-CA403D96ADDC}" type="presParOf" srcId="{4FC1B01C-9E5A-45CC-B607-56FDFDFD7FB3}" destId="{852EA864-54C3-451E-A1FE-AA640CF383FC}" srcOrd="8" destOrd="0" presId="urn:microsoft.com/office/officeart/2008/layout/HexagonCluster"/>
    <dgm:cxn modelId="{2AAAD9F0-A4B5-477A-B1FE-9EDDF1D9DC58}" type="presParOf" srcId="{852EA864-54C3-451E-A1FE-AA640CF383FC}" destId="{80E78927-F4D4-4346-A476-8CF771EC016D}" srcOrd="0" destOrd="0" presId="urn:microsoft.com/office/officeart/2008/layout/HexagonCluster"/>
    <dgm:cxn modelId="{C29C177F-EFC8-4B4F-AEFA-4533884DF9D0}" type="presParOf" srcId="{4FC1B01C-9E5A-45CC-B607-56FDFDFD7FB3}" destId="{84F5D190-03B5-4F5B-A97E-A95E26453153}" srcOrd="9" destOrd="0" presId="urn:microsoft.com/office/officeart/2008/layout/HexagonCluster"/>
    <dgm:cxn modelId="{55C34C9C-A8CD-4FD3-9FEE-F3086F47B136}" type="presParOf" srcId="{84F5D190-03B5-4F5B-A97E-A95E26453153}" destId="{F99C68B9-6AB9-45A7-B876-ED05A3D5B7DA}" srcOrd="0" destOrd="0" presId="urn:microsoft.com/office/officeart/2008/layout/HexagonCluster"/>
    <dgm:cxn modelId="{168C56EB-E647-4304-B8E3-27E59409C064}" type="presParOf" srcId="{4FC1B01C-9E5A-45CC-B607-56FDFDFD7FB3}" destId="{FB42FFD1-7DF5-4580-8E8B-A71E1169E850}" srcOrd="10" destOrd="0" presId="urn:microsoft.com/office/officeart/2008/layout/HexagonCluster"/>
    <dgm:cxn modelId="{D4A805BA-F391-492F-8661-1D3E351185D6}" type="presParOf" srcId="{FB42FFD1-7DF5-4580-8E8B-A71E1169E850}" destId="{93283E67-003D-4483-813B-EA99790184D7}" srcOrd="0" destOrd="0" presId="urn:microsoft.com/office/officeart/2008/layout/HexagonCluster"/>
    <dgm:cxn modelId="{DC0E9266-4961-4B54-AC82-36E715F512CB}" type="presParOf" srcId="{4FC1B01C-9E5A-45CC-B607-56FDFDFD7FB3}" destId="{91C69DAC-ED64-44BD-B5C7-0E0CF91A1556}" srcOrd="11" destOrd="0" presId="urn:microsoft.com/office/officeart/2008/layout/HexagonCluster"/>
    <dgm:cxn modelId="{6F589B83-650F-4617-AC48-A4ABD6C3BDFB}" type="presParOf" srcId="{91C69DAC-ED64-44BD-B5C7-0E0CF91A1556}" destId="{D5B15BFC-C09F-4C54-B97A-8F56258156E2}" srcOrd="0" destOrd="0" presId="urn:microsoft.com/office/officeart/2008/layout/HexagonCluster"/>
    <dgm:cxn modelId="{77E1CAF3-472F-4EC6-9E6E-FA37174DDD79}" type="presParOf" srcId="{4FC1B01C-9E5A-45CC-B607-56FDFDFD7FB3}" destId="{3AFE9875-E12D-40D3-96D5-5CF1FA6AAADA}" srcOrd="12" destOrd="0" presId="urn:microsoft.com/office/officeart/2008/layout/HexagonCluster"/>
    <dgm:cxn modelId="{FB4CD491-EDE8-4941-A782-9B4100CF8530}" type="presParOf" srcId="{3AFE9875-E12D-40D3-96D5-5CF1FA6AAADA}" destId="{35E873BF-BC88-4885-A9B9-37AD88303EEC}" srcOrd="0" destOrd="0" presId="urn:microsoft.com/office/officeart/2008/layout/HexagonCluster"/>
    <dgm:cxn modelId="{4ABA80B8-4519-4AD9-9CCA-724B6D1253D8}" type="presParOf" srcId="{4FC1B01C-9E5A-45CC-B607-56FDFDFD7FB3}" destId="{A8500D6F-E405-4A65-A003-8D82E222B8BF}" srcOrd="13" destOrd="0" presId="urn:microsoft.com/office/officeart/2008/layout/HexagonCluster"/>
    <dgm:cxn modelId="{4580ECEB-AC6A-4B5E-B506-C852A4A8CFD9}" type="presParOf" srcId="{A8500D6F-E405-4A65-A003-8D82E222B8BF}" destId="{BAE481E5-6DBC-4B66-9CFA-94F8762F3C4A}" srcOrd="0" destOrd="0" presId="urn:microsoft.com/office/officeart/2008/layout/HexagonCluster"/>
    <dgm:cxn modelId="{C155A09A-0B32-406D-9C1A-92BD3CE68BD1}" type="presParOf" srcId="{4FC1B01C-9E5A-45CC-B607-56FDFDFD7FB3}" destId="{CEE3EFC1-985B-4040-B834-BCF8B58F3F01}" srcOrd="14" destOrd="0" presId="urn:microsoft.com/office/officeart/2008/layout/HexagonCluster"/>
    <dgm:cxn modelId="{BBD03269-F1B9-456C-A2A6-BA1D8A6C4659}" type="presParOf" srcId="{CEE3EFC1-985B-4040-B834-BCF8B58F3F01}" destId="{40A68FCA-0A2E-4E71-BA14-DDDA427831F6}" srcOrd="0" destOrd="0" presId="urn:microsoft.com/office/officeart/2008/layout/HexagonCluster"/>
    <dgm:cxn modelId="{8BA24734-4B68-4A23-A295-67D9BCF2615E}" type="presParOf" srcId="{4FC1B01C-9E5A-45CC-B607-56FDFDFD7FB3}" destId="{96D6FAA3-D812-40FA-85E6-68863251CBFE}" srcOrd="15" destOrd="0" presId="urn:microsoft.com/office/officeart/2008/layout/HexagonCluster"/>
    <dgm:cxn modelId="{B2C5A92F-1C81-423D-8773-9ACABD128957}" type="presParOf" srcId="{96D6FAA3-D812-40FA-85E6-68863251CBFE}" destId="{B2DFC884-9FCC-45EA-82CA-3A8524092A75}" srcOrd="0" destOrd="0" presId="urn:microsoft.com/office/officeart/2008/layout/HexagonCluster"/>
    <dgm:cxn modelId="{D2D09632-275A-4AB0-86DA-16D5005F1CD7}" type="presParOf" srcId="{4FC1B01C-9E5A-45CC-B607-56FDFDFD7FB3}" destId="{E8284BB4-E2CA-4EA6-A5C9-D724CA539C8B}" srcOrd="16" destOrd="0" presId="urn:microsoft.com/office/officeart/2008/layout/HexagonCluster"/>
    <dgm:cxn modelId="{20FCC615-6DFA-4D5D-BFAB-9CE406CC3638}" type="presParOf" srcId="{E8284BB4-E2CA-4EA6-A5C9-D724CA539C8B}" destId="{C4B802D1-721E-4D24-A57B-3817A2547D57}" srcOrd="0" destOrd="0" presId="urn:microsoft.com/office/officeart/2008/layout/HexagonCluster"/>
    <dgm:cxn modelId="{0B148C6C-5724-4407-8B06-5D6BA5AA3352}" type="presParOf" srcId="{4FC1B01C-9E5A-45CC-B607-56FDFDFD7FB3}" destId="{528CD802-548A-4531-BF4D-A9AA01CCD245}" srcOrd="17" destOrd="0" presId="urn:microsoft.com/office/officeart/2008/layout/HexagonCluster"/>
    <dgm:cxn modelId="{E02D2607-976F-4A8A-A8BF-29C16F239F51}" type="presParOf" srcId="{528CD802-548A-4531-BF4D-A9AA01CCD245}" destId="{24F79770-182E-49EE-8723-8EDF34188658}" srcOrd="0" destOrd="0" presId="urn:microsoft.com/office/officeart/2008/layout/HexagonCluster"/>
    <dgm:cxn modelId="{E5AF0DCC-15B8-4ECE-84BC-4FD443786A2B}" type="presParOf" srcId="{4FC1B01C-9E5A-45CC-B607-56FDFDFD7FB3}" destId="{3AAE7EB7-3ED6-41B6-9F83-ABFD074F9B10}" srcOrd="18" destOrd="0" presId="urn:microsoft.com/office/officeart/2008/layout/HexagonCluster"/>
    <dgm:cxn modelId="{DC0F2358-6DCA-427C-9DA2-5BC4AE03C931}" type="presParOf" srcId="{3AAE7EB7-3ED6-41B6-9F83-ABFD074F9B10}" destId="{E49F9094-0215-4388-B061-E65E128A0FD2}" srcOrd="0" destOrd="0" presId="urn:microsoft.com/office/officeart/2008/layout/HexagonCluster"/>
    <dgm:cxn modelId="{D060C8BB-EB5A-45BF-B86C-74FB0BC24CAF}" type="presParOf" srcId="{4FC1B01C-9E5A-45CC-B607-56FDFDFD7FB3}" destId="{1C5D740C-8A92-4DFB-B282-C6B051564A86}" srcOrd="19" destOrd="0" presId="urn:microsoft.com/office/officeart/2008/layout/HexagonCluster"/>
    <dgm:cxn modelId="{2070E233-0F0A-4DD0-B6F1-0775BB6AE0E2}" type="presParOf" srcId="{1C5D740C-8A92-4DFB-B282-C6B051564A86}" destId="{8C728B09-7231-43CC-847B-87E0D708C57C}" srcOrd="0" destOrd="0" presId="urn:microsoft.com/office/officeart/2008/layout/HexagonCluster"/>
    <dgm:cxn modelId="{F800BF5D-AD73-431B-8B50-23422F1BD7F2}" type="presParOf" srcId="{4FC1B01C-9E5A-45CC-B607-56FDFDFD7FB3}" destId="{DF8DCDE1-0E44-4BAF-8695-7262A9B7F4C7}" srcOrd="20" destOrd="0" presId="urn:microsoft.com/office/officeart/2008/layout/HexagonCluster"/>
    <dgm:cxn modelId="{4CA39439-95A1-493D-82D2-981F5860C60E}" type="presParOf" srcId="{DF8DCDE1-0E44-4BAF-8695-7262A9B7F4C7}" destId="{011DC766-D43C-4364-A940-1F34E82AAC9E}" srcOrd="0" destOrd="0" presId="urn:microsoft.com/office/officeart/2008/layout/HexagonCluster"/>
    <dgm:cxn modelId="{A540C61F-F288-41A3-AB5F-ECEE7D63F47A}" type="presParOf" srcId="{4FC1B01C-9E5A-45CC-B607-56FDFDFD7FB3}" destId="{6C501FFE-5A7A-47E4-A8D9-80C1A059424E}" srcOrd="21" destOrd="0" presId="urn:microsoft.com/office/officeart/2008/layout/HexagonCluster"/>
    <dgm:cxn modelId="{629E5FD4-5BB3-4A47-B159-840CE5E34381}" type="presParOf" srcId="{6C501FFE-5A7A-47E4-A8D9-80C1A059424E}" destId="{2A8C58AD-EC09-43F9-B8B5-88E73043DB6E}" srcOrd="0" destOrd="0" presId="urn:microsoft.com/office/officeart/2008/layout/HexagonCluster"/>
    <dgm:cxn modelId="{DB14F2CC-580C-404E-AC32-09D1D5D06C9B}" type="presParOf" srcId="{4FC1B01C-9E5A-45CC-B607-56FDFDFD7FB3}" destId="{EA5F966F-08F5-4197-9F91-466AA12901CD}" srcOrd="22" destOrd="0" presId="urn:microsoft.com/office/officeart/2008/layout/HexagonCluster"/>
    <dgm:cxn modelId="{2E9F5E62-8376-47CB-9AE8-E39BA80EC655}" type="presParOf" srcId="{EA5F966F-08F5-4197-9F91-466AA12901CD}" destId="{CAEFEC71-9584-46C3-9EF2-C3FEB88F1B8A}" srcOrd="0" destOrd="0" presId="urn:microsoft.com/office/officeart/2008/layout/HexagonCluster"/>
    <dgm:cxn modelId="{F89109E6-5E80-4EE7-95E9-6F6E20CD04D3}" type="presParOf" srcId="{4FC1B01C-9E5A-45CC-B607-56FDFDFD7FB3}" destId="{0C830DD2-4E4F-4DCB-9C46-D3502F157E90}" srcOrd="23" destOrd="0" presId="urn:microsoft.com/office/officeart/2008/layout/HexagonCluster"/>
    <dgm:cxn modelId="{C934A939-4D12-442B-8BEE-8C765CF3C175}" type="presParOf" srcId="{0C830DD2-4E4F-4DCB-9C46-D3502F157E90}" destId="{8BBECFA0-D348-4770-9FE9-60F08613FCC3}" srcOrd="0" destOrd="0" presId="urn:microsoft.com/office/officeart/2008/layout/HexagonCluster"/>
    <dgm:cxn modelId="{2A2B98DE-410C-47FE-B1D1-565AF31244FF}" type="presParOf" srcId="{4FC1B01C-9E5A-45CC-B607-56FDFDFD7FB3}" destId="{84014E38-F5FD-450F-827E-56CFFADA1BBA}" srcOrd="24" destOrd="0" presId="urn:microsoft.com/office/officeart/2008/layout/HexagonCluster"/>
    <dgm:cxn modelId="{04B412F2-4C49-4C08-8DEC-01CB8CC0A324}" type="presParOf" srcId="{84014E38-F5FD-450F-827E-56CFFADA1BBA}" destId="{93D75CF3-CDC5-462B-B1AE-5DFA42498C47}" srcOrd="0" destOrd="0" presId="urn:microsoft.com/office/officeart/2008/layout/HexagonCluster"/>
    <dgm:cxn modelId="{F1E81FF9-9A83-4E2F-B2B1-910C53589C0A}" type="presParOf" srcId="{4FC1B01C-9E5A-45CC-B607-56FDFDFD7FB3}" destId="{9EEBD5D8-12AE-4FDD-96C4-FBF02B7364AD}" srcOrd="25" destOrd="0" presId="urn:microsoft.com/office/officeart/2008/layout/HexagonCluster"/>
    <dgm:cxn modelId="{936D5AC2-57A7-4EA1-90C9-5F1C0621F2B1}" type="presParOf" srcId="{9EEBD5D8-12AE-4FDD-96C4-FBF02B7364AD}" destId="{629BAFFD-8C77-4213-B895-ACCA67BC4D3C}" srcOrd="0" destOrd="0" presId="urn:microsoft.com/office/officeart/2008/layout/HexagonCluster"/>
    <dgm:cxn modelId="{9E24EE99-9FE1-4F3C-B75C-CA5B30CF8E91}" type="presParOf" srcId="{4FC1B01C-9E5A-45CC-B607-56FDFDFD7FB3}" destId="{55DDE5FE-4211-484D-998F-0D5452F023F1}" srcOrd="26" destOrd="0" presId="urn:microsoft.com/office/officeart/2008/layout/HexagonCluster"/>
    <dgm:cxn modelId="{93BBA834-90C9-47F7-B9D7-D1A38F868CD4}" type="presParOf" srcId="{55DDE5FE-4211-484D-998F-0D5452F023F1}" destId="{76D0A107-26DE-4103-AADF-60E6989212C3}" srcOrd="0" destOrd="0" presId="urn:microsoft.com/office/officeart/2008/layout/HexagonCluster"/>
    <dgm:cxn modelId="{40781DBA-792E-4887-9A3D-5462C91D74B7}" type="presParOf" srcId="{4FC1B01C-9E5A-45CC-B607-56FDFDFD7FB3}" destId="{72F95FB4-0E91-4657-B8E6-53471CEEDBBE}" srcOrd="27" destOrd="0" presId="urn:microsoft.com/office/officeart/2008/layout/HexagonCluster"/>
    <dgm:cxn modelId="{456BF14A-2F72-4365-9C72-2AA737F7A5BF}" type="presParOf" srcId="{72F95FB4-0E91-4657-B8E6-53471CEEDBBE}" destId="{6694694C-C9FD-411D-B594-91E5361496DA}" srcOrd="0" destOrd="0" presId="urn:microsoft.com/office/officeart/2008/layout/HexagonCluster"/>
    <dgm:cxn modelId="{6EB7BE39-3A26-48BB-8398-FA41EEE4926A}" type="presParOf" srcId="{4FC1B01C-9E5A-45CC-B607-56FDFDFD7FB3}" destId="{73550004-8B8A-48F2-A837-54E99B148B85}" srcOrd="28" destOrd="0" presId="urn:microsoft.com/office/officeart/2008/layout/HexagonCluster"/>
    <dgm:cxn modelId="{DB15B74D-9F66-4A3D-87A9-0515F64C98F8}" type="presParOf" srcId="{73550004-8B8A-48F2-A837-54E99B148B85}" destId="{113D6FAF-B341-4C34-BC22-418688B27EDE}" srcOrd="0" destOrd="0" presId="urn:microsoft.com/office/officeart/2008/layout/HexagonCluster"/>
    <dgm:cxn modelId="{065CE7E5-89E8-4E81-A389-19A346F31EBF}" type="presParOf" srcId="{4FC1B01C-9E5A-45CC-B607-56FDFDFD7FB3}" destId="{691D8BB6-D2D9-424D-93B9-C3E4177C0F92}" srcOrd="29" destOrd="0" presId="urn:microsoft.com/office/officeart/2008/layout/HexagonCluster"/>
    <dgm:cxn modelId="{4C9A13F2-8CCD-4D8E-9801-4AD365130557}" type="presParOf" srcId="{691D8BB6-D2D9-424D-93B9-C3E4177C0F92}" destId="{2ACC26BD-33B4-4886-B40D-0068697121BF}" srcOrd="0" destOrd="0" presId="urn:microsoft.com/office/officeart/2008/layout/HexagonCluster"/>
    <dgm:cxn modelId="{FF3BFB85-BBFA-468D-8B90-220BCA11B4B6}" type="presParOf" srcId="{4FC1B01C-9E5A-45CC-B607-56FDFDFD7FB3}" destId="{0B868348-0FB4-4F96-8402-93A575D5C318}" srcOrd="30" destOrd="0" presId="urn:microsoft.com/office/officeart/2008/layout/HexagonCluster"/>
    <dgm:cxn modelId="{0BEE83E7-4712-4408-9155-5F91E2AE5916}" type="presParOf" srcId="{0B868348-0FB4-4F96-8402-93A575D5C318}" destId="{D889F8F4-B8A4-44AC-A07A-CFE17FC8CBC4}" srcOrd="0" destOrd="0" presId="urn:microsoft.com/office/officeart/2008/layout/HexagonCluster"/>
    <dgm:cxn modelId="{9CB2B13A-E05F-4738-88AB-E88BC9630582}" type="presParOf" srcId="{4FC1B01C-9E5A-45CC-B607-56FDFDFD7FB3}" destId="{FEA889CD-8EE7-4F35-B78A-B091AA1DA5EE}" srcOrd="31" destOrd="0" presId="urn:microsoft.com/office/officeart/2008/layout/HexagonCluster"/>
    <dgm:cxn modelId="{30ACD820-8728-4DCA-8198-F004CD26A887}" type="presParOf" srcId="{FEA889CD-8EE7-4F35-B78A-B091AA1DA5EE}" destId="{14FB430D-118D-4C81-95EF-A6576A9B2FD1}" srcOrd="0" destOrd="0" presId="urn:microsoft.com/office/officeart/2008/layout/HexagonCluster"/>
    <dgm:cxn modelId="{EA6D65B3-558B-494F-B3D4-AB08E0937838}" type="presParOf" srcId="{4FC1B01C-9E5A-45CC-B607-56FDFDFD7FB3}" destId="{82A37FE3-E435-4FA9-BA5F-710457A2DF03}" srcOrd="32" destOrd="0" presId="urn:microsoft.com/office/officeart/2008/layout/HexagonCluster"/>
    <dgm:cxn modelId="{3C67190B-E369-4532-8162-2304E77620B7}" type="presParOf" srcId="{82A37FE3-E435-4FA9-BA5F-710457A2DF03}" destId="{6D42FEB4-0897-43D0-AA91-FD049CC8F82F}" srcOrd="0" destOrd="0" presId="urn:microsoft.com/office/officeart/2008/layout/HexagonCluster"/>
    <dgm:cxn modelId="{D4122620-1AFD-4CB3-80BD-0CCE917C0D1A}" type="presParOf" srcId="{4FC1B01C-9E5A-45CC-B607-56FDFDFD7FB3}" destId="{73088D87-5643-42FF-BE41-0F92FBBAC891}" srcOrd="33" destOrd="0" presId="urn:microsoft.com/office/officeart/2008/layout/HexagonCluster"/>
    <dgm:cxn modelId="{013F8CFA-E5BB-4749-B563-2133BB18A182}" type="presParOf" srcId="{73088D87-5643-42FF-BE41-0F92FBBAC891}" destId="{64D2F869-268B-4F60-8661-116BC9A3A2CD}" srcOrd="0" destOrd="0" presId="urn:microsoft.com/office/officeart/2008/layout/HexagonCluster"/>
    <dgm:cxn modelId="{62E0B9F7-9A45-48D4-9048-FA837F1AA3D0}" type="presParOf" srcId="{4FC1B01C-9E5A-45CC-B607-56FDFDFD7FB3}" destId="{02A1A7CC-78DA-4D7B-B290-DE4F681F8825}" srcOrd="34" destOrd="0" presId="urn:microsoft.com/office/officeart/2008/layout/HexagonCluster"/>
    <dgm:cxn modelId="{050AC3DE-0C39-48A4-92A7-34C465C5A1DE}" type="presParOf" srcId="{02A1A7CC-78DA-4D7B-B290-DE4F681F8825}" destId="{65BDA3D9-E823-4D60-BE4B-8CA515219EFF}" srcOrd="0" destOrd="0" presId="urn:microsoft.com/office/officeart/2008/layout/HexagonCluster"/>
    <dgm:cxn modelId="{7B887FF0-A3AA-4A36-806B-8272DBF255A7}" type="presParOf" srcId="{4FC1B01C-9E5A-45CC-B607-56FDFDFD7FB3}" destId="{6EDCA60F-07AA-42E4-B557-57086DC3C562}" srcOrd="35" destOrd="0" presId="urn:microsoft.com/office/officeart/2008/layout/HexagonCluster"/>
    <dgm:cxn modelId="{AD37C63D-D705-4BBE-9B8D-33F98207D012}" type="presParOf" srcId="{6EDCA60F-07AA-42E4-B557-57086DC3C562}" destId="{A5093989-7EE6-48EC-AF1A-E8FAFA63F09E}" srcOrd="0" destOrd="0" presId="urn:microsoft.com/office/officeart/2008/layout/HexagonCluster"/>
    <dgm:cxn modelId="{41C3A166-6738-4B9B-BD27-52C1FD6E98DB}" type="presParOf" srcId="{4FC1B01C-9E5A-45CC-B607-56FDFDFD7FB3}" destId="{044EC182-BFEE-48BC-A76B-5E50E9460452}" srcOrd="36" destOrd="0" presId="urn:microsoft.com/office/officeart/2008/layout/HexagonCluster"/>
    <dgm:cxn modelId="{DBA99597-C917-4E7D-BFA0-77081F385475}" type="presParOf" srcId="{044EC182-BFEE-48BC-A76B-5E50E9460452}" destId="{92D62923-B49E-485F-9E1D-9D19A734D291}" srcOrd="0" destOrd="0" presId="urn:microsoft.com/office/officeart/2008/layout/HexagonCluster"/>
    <dgm:cxn modelId="{67EB04AC-8106-420E-AD00-BC729B615941}" type="presParOf" srcId="{4FC1B01C-9E5A-45CC-B607-56FDFDFD7FB3}" destId="{72BF07C6-8770-4400-A23A-6A23854BA798}" srcOrd="37" destOrd="0" presId="urn:microsoft.com/office/officeart/2008/layout/HexagonCluster"/>
    <dgm:cxn modelId="{643D9A65-3C8C-448E-B709-1CD740EA17D0}" type="presParOf" srcId="{72BF07C6-8770-4400-A23A-6A23854BA798}" destId="{C648B59A-09B4-478B-BD1F-720FD3713551}" srcOrd="0" destOrd="0" presId="urn:microsoft.com/office/officeart/2008/layout/HexagonCluster"/>
    <dgm:cxn modelId="{E94E3FA2-C3F7-4BFF-85A4-35839C981C43}" type="presParOf" srcId="{4FC1B01C-9E5A-45CC-B607-56FDFDFD7FB3}" destId="{146577EF-DA9E-4177-9FD2-09E4A4E81689}" srcOrd="38" destOrd="0" presId="urn:microsoft.com/office/officeart/2008/layout/HexagonCluster"/>
    <dgm:cxn modelId="{552D951C-F991-41CC-BB3F-66E800217836}" type="presParOf" srcId="{146577EF-DA9E-4177-9FD2-09E4A4E81689}" destId="{1B75727E-52A9-4EF4-9A57-B0CDACAC9B2B}" srcOrd="0" destOrd="0" presId="urn:microsoft.com/office/officeart/2008/layout/HexagonCluster"/>
    <dgm:cxn modelId="{0980930F-5986-47CF-820E-F888DB926F8F}" type="presParOf" srcId="{4FC1B01C-9E5A-45CC-B607-56FDFDFD7FB3}" destId="{41BD583A-BC99-4703-B00D-954FC4DCEBE6}" srcOrd="39" destOrd="0" presId="urn:microsoft.com/office/officeart/2008/layout/HexagonCluster"/>
    <dgm:cxn modelId="{C5538361-43F7-4041-A9D4-A6176ECF8FEA}" type="presParOf" srcId="{41BD583A-BC99-4703-B00D-954FC4DCEBE6}" destId="{BD2979AA-8FFF-4C42-B200-617022C68A18}" srcOrd="0" destOrd="0" presId="urn:microsoft.com/office/officeart/2008/layout/HexagonCluster"/>
    <dgm:cxn modelId="{C145995A-0C8F-481D-B037-7FB62E3D2644}" type="presParOf" srcId="{4FC1B01C-9E5A-45CC-B607-56FDFDFD7FB3}" destId="{D4992F71-D409-41B3-B763-6BCC56E1B94E}" srcOrd="40" destOrd="0" presId="urn:microsoft.com/office/officeart/2008/layout/HexagonCluster"/>
    <dgm:cxn modelId="{D0954246-2285-4213-8F05-1DD84D3E33EE}" type="presParOf" srcId="{D4992F71-D409-41B3-B763-6BCC56E1B94E}" destId="{032273A8-EA88-47B0-8C49-FCF71F769419}" srcOrd="0" destOrd="0" presId="urn:microsoft.com/office/officeart/2008/layout/HexagonCluster"/>
    <dgm:cxn modelId="{10217D57-FC61-4B21-88D7-EBC3153B7B3B}" type="presParOf" srcId="{4FC1B01C-9E5A-45CC-B607-56FDFDFD7FB3}" destId="{67B140AE-B7E9-4A70-BC63-F766B46EC6A0}" srcOrd="41" destOrd="0" presId="urn:microsoft.com/office/officeart/2008/layout/HexagonCluster"/>
    <dgm:cxn modelId="{57D01B88-4B60-415E-8B68-1841C6B4DDFD}" type="presParOf" srcId="{67B140AE-B7E9-4A70-BC63-F766B46EC6A0}" destId="{7B5191AE-F504-40A7-AB9E-D6267954282E}" srcOrd="0" destOrd="0" presId="urn:microsoft.com/office/officeart/2008/layout/HexagonCluster"/>
    <dgm:cxn modelId="{B11D6947-3B14-4B88-9E23-50D2C580D084}" type="presParOf" srcId="{4FC1B01C-9E5A-45CC-B607-56FDFDFD7FB3}" destId="{89B8D412-454B-4CAE-AA7C-7C2769EDD472}" srcOrd="42" destOrd="0" presId="urn:microsoft.com/office/officeart/2008/layout/HexagonCluster"/>
    <dgm:cxn modelId="{14A1037A-8483-4F4C-A2CE-A637F29EF558}" type="presParOf" srcId="{89B8D412-454B-4CAE-AA7C-7C2769EDD472}" destId="{F2E0840F-4642-47E5-A92E-47FF7ABE9774}" srcOrd="0" destOrd="0" presId="urn:microsoft.com/office/officeart/2008/layout/HexagonCluster"/>
    <dgm:cxn modelId="{E5A3C7F4-D33A-497E-A3CA-8E1DACA417FA}" type="presParOf" srcId="{4FC1B01C-9E5A-45CC-B607-56FDFDFD7FB3}" destId="{66C5D365-FFF6-4A65-97FF-31169F889E87}" srcOrd="43" destOrd="0" presId="urn:microsoft.com/office/officeart/2008/layout/HexagonCluster"/>
    <dgm:cxn modelId="{F47E1EB9-D13D-47B0-A26B-AE609E32E22E}" type="presParOf" srcId="{66C5D365-FFF6-4A65-97FF-31169F889E87}" destId="{80444F95-C619-4A14-B439-5C8AF8A838D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2466AA-EBDC-4343-8556-C09F697188AB}"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GB"/>
        </a:p>
      </dgm:t>
    </dgm:pt>
    <dgm:pt modelId="{CF1E2905-1BFA-4DCE-8E02-B268AB8EE105}">
      <dgm:prSet phldrT="[Text]"/>
      <dgm:spPr/>
      <dgm:t>
        <a:bodyPr/>
        <a:lstStyle/>
        <a:p>
          <a:r>
            <a:rPr lang="en-GB"/>
            <a:t>Pandemic Hiatus</a:t>
          </a:r>
        </a:p>
      </dgm:t>
    </dgm:pt>
    <dgm:pt modelId="{4B4C85FD-8B19-412E-85CB-5C2CEE39E409}" type="parTrans" cxnId="{9A663CF3-CEE2-4B1F-B10B-B6312D0F1C68}">
      <dgm:prSet/>
      <dgm:spPr/>
      <dgm:t>
        <a:bodyPr/>
        <a:lstStyle/>
        <a:p>
          <a:endParaRPr lang="en-GB"/>
        </a:p>
      </dgm:t>
    </dgm:pt>
    <dgm:pt modelId="{588A5013-4DE2-4BF9-AB28-580FA5B33AF7}" type="sibTrans" cxnId="{9A663CF3-CEE2-4B1F-B10B-B6312D0F1C68}">
      <dgm:prSet/>
      <dgm:spPr/>
      <dgm:t>
        <a:bodyPr/>
        <a:lstStyle/>
        <a:p>
          <a:endParaRPr lang="en-GB"/>
        </a:p>
      </dgm:t>
    </dgm:pt>
    <dgm:pt modelId="{A1FAB18A-0F65-46E5-854A-1B7AD7C86A9D}">
      <dgm:prSet phldrT="[Text]"/>
      <dgm:spPr/>
      <dgm:t>
        <a:bodyPr/>
        <a:lstStyle/>
        <a:p>
          <a:r>
            <a:rPr lang="en-GB"/>
            <a:t>Few students on campus</a:t>
          </a:r>
        </a:p>
      </dgm:t>
    </dgm:pt>
    <dgm:pt modelId="{417BFB70-5223-4B85-AADB-DFB926F9800B}" type="parTrans" cxnId="{EF96F50B-B10E-4B80-BAC1-111594F15F5C}">
      <dgm:prSet/>
      <dgm:spPr/>
      <dgm:t>
        <a:bodyPr/>
        <a:lstStyle/>
        <a:p>
          <a:endParaRPr lang="en-GB"/>
        </a:p>
      </dgm:t>
    </dgm:pt>
    <dgm:pt modelId="{94C3A81A-2F70-48FB-BDCE-C47ABA23BE1D}" type="sibTrans" cxnId="{EF96F50B-B10E-4B80-BAC1-111594F15F5C}">
      <dgm:prSet/>
      <dgm:spPr/>
      <dgm:t>
        <a:bodyPr/>
        <a:lstStyle/>
        <a:p>
          <a:endParaRPr lang="en-GB"/>
        </a:p>
      </dgm:t>
    </dgm:pt>
    <dgm:pt modelId="{C43DBCA0-5809-422C-B44C-72AA7F47D125}">
      <dgm:prSet phldrT="[Text]"/>
      <dgm:spPr/>
      <dgm:t>
        <a:bodyPr/>
        <a:lstStyle/>
        <a:p>
          <a:r>
            <a:rPr lang="en-GB"/>
            <a:t>New Arrivals</a:t>
          </a:r>
        </a:p>
      </dgm:t>
    </dgm:pt>
    <dgm:pt modelId="{576C9523-5849-40E2-A6E3-0BDD74B79417}" type="parTrans" cxnId="{DBB159E2-829D-4B97-930D-9B454FB4237B}">
      <dgm:prSet/>
      <dgm:spPr/>
      <dgm:t>
        <a:bodyPr/>
        <a:lstStyle/>
        <a:p>
          <a:endParaRPr lang="en-GB"/>
        </a:p>
      </dgm:t>
    </dgm:pt>
    <dgm:pt modelId="{150CE01E-006C-414D-B9D8-8102127AD19D}" type="sibTrans" cxnId="{DBB159E2-829D-4B97-930D-9B454FB4237B}">
      <dgm:prSet/>
      <dgm:spPr/>
      <dgm:t>
        <a:bodyPr/>
        <a:lstStyle/>
        <a:p>
          <a:endParaRPr lang="en-GB"/>
        </a:p>
      </dgm:t>
    </dgm:pt>
    <dgm:pt modelId="{3B0DABFB-7448-41F8-AA37-97460D07AA15}">
      <dgm:prSet phldrT="[Text]"/>
      <dgm:spPr/>
      <dgm:t>
        <a:bodyPr/>
        <a:lstStyle/>
        <a:p>
          <a:r>
            <a:rPr lang="en-GB"/>
            <a:t>Student Life and the beginnings of campus memory</a:t>
          </a:r>
        </a:p>
      </dgm:t>
    </dgm:pt>
    <dgm:pt modelId="{F018AD59-23D5-416C-A486-C26C36605084}" type="parTrans" cxnId="{34CE24CC-7156-4FD1-A987-04EEE2E03E58}">
      <dgm:prSet/>
      <dgm:spPr/>
      <dgm:t>
        <a:bodyPr/>
        <a:lstStyle/>
        <a:p>
          <a:endParaRPr lang="en-GB"/>
        </a:p>
      </dgm:t>
    </dgm:pt>
    <dgm:pt modelId="{71D6AC6F-93E7-473A-8588-D8D9CD473BC1}" type="sibTrans" cxnId="{34CE24CC-7156-4FD1-A987-04EEE2E03E58}">
      <dgm:prSet/>
      <dgm:spPr/>
      <dgm:t>
        <a:bodyPr/>
        <a:lstStyle/>
        <a:p>
          <a:endParaRPr lang="en-GB"/>
        </a:p>
      </dgm:t>
    </dgm:pt>
    <dgm:pt modelId="{B2D8DB15-7CEB-4039-B589-379E86ACF66E}">
      <dgm:prSet phldrT="[Text]"/>
      <dgm:spPr/>
      <dgm:t>
        <a:bodyPr/>
        <a:lstStyle/>
        <a:p>
          <a:r>
            <a:rPr lang="en-GB"/>
            <a:t>Flow of campus activity interrupted</a:t>
          </a:r>
        </a:p>
      </dgm:t>
    </dgm:pt>
    <dgm:pt modelId="{62BAC8C9-40B9-456F-BC45-5716F435928A}" type="parTrans" cxnId="{8E92415C-9AE1-42AB-87DD-BF5C2092BAD5}">
      <dgm:prSet/>
      <dgm:spPr/>
      <dgm:t>
        <a:bodyPr/>
        <a:lstStyle/>
        <a:p>
          <a:endParaRPr lang="en-GB"/>
        </a:p>
      </dgm:t>
    </dgm:pt>
    <dgm:pt modelId="{CFE3214B-DB92-4A1B-8C14-CF80197A3841}" type="sibTrans" cxnId="{8E92415C-9AE1-42AB-87DD-BF5C2092BAD5}">
      <dgm:prSet/>
      <dgm:spPr/>
      <dgm:t>
        <a:bodyPr/>
        <a:lstStyle/>
        <a:p>
          <a:endParaRPr lang="en-GB"/>
        </a:p>
      </dgm:t>
    </dgm:pt>
    <dgm:pt modelId="{55C5FC16-AF7A-4434-88B6-96CE69090035}">
      <dgm:prSet phldrT="[Text]"/>
      <dgm:spPr/>
      <dgm:t>
        <a:bodyPr/>
        <a:lstStyle/>
        <a:p>
          <a:r>
            <a:rPr lang="en-GB"/>
            <a:t>Y1-3 UG and PG students new on campus</a:t>
          </a:r>
        </a:p>
      </dgm:t>
    </dgm:pt>
    <dgm:pt modelId="{376E30E3-DC92-477B-A302-1DD2DAB71DCA}" type="parTrans" cxnId="{D62DB818-147D-41BF-9479-AABC84D6037B}">
      <dgm:prSet/>
      <dgm:spPr/>
      <dgm:t>
        <a:bodyPr/>
        <a:lstStyle/>
        <a:p>
          <a:endParaRPr lang="en-GB"/>
        </a:p>
      </dgm:t>
    </dgm:pt>
    <dgm:pt modelId="{0443BBF3-E81E-4AD7-BD60-7803AB0E23A7}" type="sibTrans" cxnId="{D62DB818-147D-41BF-9479-AABC84D6037B}">
      <dgm:prSet/>
      <dgm:spPr/>
      <dgm:t>
        <a:bodyPr/>
        <a:lstStyle/>
        <a:p>
          <a:endParaRPr lang="en-GB"/>
        </a:p>
      </dgm:t>
    </dgm:pt>
    <dgm:pt modelId="{967DB515-CCFD-41B7-8027-A4338D20351F}">
      <dgm:prSet phldrT="[Text]"/>
      <dgm:spPr/>
      <dgm:t>
        <a:bodyPr/>
        <a:lstStyle/>
        <a:p>
          <a:r>
            <a:rPr lang="en-GB"/>
            <a:t>Campus discovery</a:t>
          </a:r>
        </a:p>
      </dgm:t>
    </dgm:pt>
    <dgm:pt modelId="{E79F8A49-7739-475C-B234-AD0B341E7422}" type="parTrans" cxnId="{D31FC516-4DC3-41DB-9FEF-16EE91EC792D}">
      <dgm:prSet/>
      <dgm:spPr/>
      <dgm:t>
        <a:bodyPr/>
        <a:lstStyle/>
        <a:p>
          <a:endParaRPr lang="en-GB"/>
        </a:p>
      </dgm:t>
    </dgm:pt>
    <dgm:pt modelId="{BB0D238F-CD0C-4AAB-B326-8C5B54C472D2}" type="sibTrans" cxnId="{D31FC516-4DC3-41DB-9FEF-16EE91EC792D}">
      <dgm:prSet/>
      <dgm:spPr/>
      <dgm:t>
        <a:bodyPr/>
        <a:lstStyle/>
        <a:p>
          <a:endParaRPr lang="en-GB"/>
        </a:p>
      </dgm:t>
    </dgm:pt>
    <dgm:pt modelId="{093256A7-5860-4F1D-B7F7-0287BCAC8B5A}">
      <dgm:prSet phldrT="[Text]"/>
      <dgm:spPr/>
      <dgm:t>
        <a:bodyPr/>
        <a:lstStyle/>
        <a:p>
          <a:r>
            <a:rPr lang="en-GB"/>
            <a:t>Students arriving from different pandemic regulations</a:t>
          </a:r>
        </a:p>
      </dgm:t>
    </dgm:pt>
    <dgm:pt modelId="{A239F356-A471-467E-895A-1851E8CC1271}" type="parTrans" cxnId="{1452C32B-9232-42B6-AA40-27FD3BCA08BF}">
      <dgm:prSet/>
      <dgm:spPr/>
      <dgm:t>
        <a:bodyPr/>
        <a:lstStyle/>
        <a:p>
          <a:endParaRPr lang="en-GB"/>
        </a:p>
      </dgm:t>
    </dgm:pt>
    <dgm:pt modelId="{000E1C3F-A5D0-41BA-B048-05B6C208F7F4}" type="sibTrans" cxnId="{1452C32B-9232-42B6-AA40-27FD3BCA08BF}">
      <dgm:prSet/>
      <dgm:spPr/>
      <dgm:t>
        <a:bodyPr/>
        <a:lstStyle/>
        <a:p>
          <a:endParaRPr lang="en-GB"/>
        </a:p>
      </dgm:t>
    </dgm:pt>
    <dgm:pt modelId="{29BCC71E-071B-4729-9F1D-0455FA883C47}">
      <dgm:prSet phldrT="[Text]"/>
      <dgm:spPr/>
      <dgm:t>
        <a:bodyPr/>
        <a:lstStyle/>
        <a:p>
          <a:r>
            <a:rPr lang="en-GB"/>
            <a:t>No campus flow</a:t>
          </a:r>
        </a:p>
      </dgm:t>
    </dgm:pt>
    <dgm:pt modelId="{E7EA7DD6-2D16-424B-B559-8B05272108DD}" type="parTrans" cxnId="{38CF169E-784E-4CB8-9987-458F62740696}">
      <dgm:prSet/>
      <dgm:spPr/>
      <dgm:t>
        <a:bodyPr/>
        <a:lstStyle/>
        <a:p>
          <a:endParaRPr lang="en-GB"/>
        </a:p>
      </dgm:t>
    </dgm:pt>
    <dgm:pt modelId="{6170AE70-678F-43FB-8ED9-70A1ACA533B5}" type="sibTrans" cxnId="{38CF169E-784E-4CB8-9987-458F62740696}">
      <dgm:prSet/>
      <dgm:spPr/>
      <dgm:t>
        <a:bodyPr/>
        <a:lstStyle/>
        <a:p>
          <a:endParaRPr lang="en-GB"/>
        </a:p>
      </dgm:t>
    </dgm:pt>
    <dgm:pt modelId="{7440690D-EE16-422A-9F19-62C65883B14B}">
      <dgm:prSet phldrT="[Text]"/>
      <dgm:spPr/>
      <dgm:t>
        <a:bodyPr/>
        <a:lstStyle/>
        <a:p>
          <a:r>
            <a:rPr lang="en-GB"/>
            <a:t>No pre-existing campus memory</a:t>
          </a:r>
        </a:p>
      </dgm:t>
    </dgm:pt>
    <dgm:pt modelId="{AF843841-8F4B-457E-8092-28C6AC2592A0}" type="parTrans" cxnId="{1AFB24BB-FC08-420A-B80D-5B4F7BE8D1B9}">
      <dgm:prSet/>
      <dgm:spPr/>
      <dgm:t>
        <a:bodyPr/>
        <a:lstStyle/>
        <a:p>
          <a:endParaRPr lang="en-GB"/>
        </a:p>
      </dgm:t>
    </dgm:pt>
    <dgm:pt modelId="{24072217-B002-498A-82E6-05902B600DB2}" type="sibTrans" cxnId="{1AFB24BB-FC08-420A-B80D-5B4F7BE8D1B9}">
      <dgm:prSet/>
      <dgm:spPr/>
      <dgm:t>
        <a:bodyPr/>
        <a:lstStyle/>
        <a:p>
          <a:endParaRPr lang="en-GB"/>
        </a:p>
      </dgm:t>
    </dgm:pt>
    <dgm:pt modelId="{B54E07DC-5D0A-4C91-A937-E2DB97F093CC}">
      <dgm:prSet phldrT="[Text]"/>
      <dgm:spPr/>
      <dgm:t>
        <a:bodyPr/>
        <a:lstStyle/>
        <a:p>
          <a:r>
            <a:rPr lang="en-GB"/>
            <a:t>Anxiety around re-integration</a:t>
          </a:r>
        </a:p>
      </dgm:t>
    </dgm:pt>
    <dgm:pt modelId="{5C1DF464-CA70-4A5F-AA1D-BDBCCD3B56D8}" type="parTrans" cxnId="{17886EBE-E2F6-451E-A4EB-098FD35FE235}">
      <dgm:prSet/>
      <dgm:spPr/>
      <dgm:t>
        <a:bodyPr/>
        <a:lstStyle/>
        <a:p>
          <a:endParaRPr lang="en-GB"/>
        </a:p>
      </dgm:t>
    </dgm:pt>
    <dgm:pt modelId="{0BAB315A-395F-47A1-B34F-22FB08EA495C}" type="sibTrans" cxnId="{17886EBE-E2F6-451E-A4EB-098FD35FE235}">
      <dgm:prSet/>
      <dgm:spPr/>
      <dgm:t>
        <a:bodyPr/>
        <a:lstStyle/>
        <a:p>
          <a:endParaRPr lang="en-GB"/>
        </a:p>
      </dgm:t>
    </dgm:pt>
    <dgm:pt modelId="{BA14C941-2261-47BA-81DC-CBA0F47C865F}">
      <dgm:prSet phldrT="[Text]"/>
      <dgm:spPr/>
      <dgm:t>
        <a:bodyPr/>
        <a:lstStyle/>
        <a:p>
          <a:r>
            <a:rPr lang="en-GB"/>
            <a:t>Long cycle to re-establish flow</a:t>
          </a:r>
        </a:p>
      </dgm:t>
    </dgm:pt>
    <dgm:pt modelId="{CD95F586-9626-4FAD-B86E-553530D9A693}" type="parTrans" cxnId="{BA495104-90A0-42F4-8F20-1FAE57F5E8FB}">
      <dgm:prSet/>
      <dgm:spPr/>
      <dgm:t>
        <a:bodyPr/>
        <a:lstStyle/>
        <a:p>
          <a:endParaRPr lang="en-GB"/>
        </a:p>
      </dgm:t>
    </dgm:pt>
    <dgm:pt modelId="{ED4E9494-1552-49B5-B9DD-F10DBEB3360A}" type="sibTrans" cxnId="{BA495104-90A0-42F4-8F20-1FAE57F5E8FB}">
      <dgm:prSet/>
      <dgm:spPr/>
      <dgm:t>
        <a:bodyPr/>
        <a:lstStyle/>
        <a:p>
          <a:endParaRPr lang="en-GB"/>
        </a:p>
      </dgm:t>
    </dgm:pt>
    <dgm:pt modelId="{341B9D86-2F0A-46AF-A125-87E703FD6094}">
      <dgm:prSet phldrT="[Text]"/>
      <dgm:spPr/>
      <dgm:t>
        <a:bodyPr/>
        <a:lstStyle/>
        <a:p>
          <a:r>
            <a:rPr lang="en-GB"/>
            <a:t>Staff re-engaging on campus </a:t>
          </a:r>
        </a:p>
      </dgm:t>
    </dgm:pt>
    <dgm:pt modelId="{12722C71-3C4E-4C49-8CC2-67EA565D5324}" type="parTrans" cxnId="{5DB1712D-2D76-4794-83DB-411DB0551AD0}">
      <dgm:prSet/>
      <dgm:spPr/>
      <dgm:t>
        <a:bodyPr/>
        <a:lstStyle/>
        <a:p>
          <a:endParaRPr lang="en-GB"/>
        </a:p>
      </dgm:t>
    </dgm:pt>
    <dgm:pt modelId="{CAD22F36-E7BE-4D6F-B013-A4D647AC89EE}" type="sibTrans" cxnId="{5DB1712D-2D76-4794-83DB-411DB0551AD0}">
      <dgm:prSet/>
      <dgm:spPr/>
      <dgm:t>
        <a:bodyPr/>
        <a:lstStyle/>
        <a:p>
          <a:endParaRPr lang="en-GB"/>
        </a:p>
      </dgm:t>
    </dgm:pt>
    <dgm:pt modelId="{CBD06328-B03A-47B3-990C-60B5A38095F9}">
      <dgm:prSet phldrT="[Text]"/>
      <dgm:spPr/>
      <dgm:t>
        <a:bodyPr/>
        <a:lstStyle/>
        <a:p>
          <a:r>
            <a:rPr lang="en-GB"/>
            <a:t>Identifying good practice (Staff)</a:t>
          </a:r>
        </a:p>
      </dgm:t>
    </dgm:pt>
    <dgm:pt modelId="{9826E692-A788-4932-A88A-5AD5E4EAA844}" type="parTrans" cxnId="{A3729A7F-5AE6-499B-84FA-BB2104C6E75A}">
      <dgm:prSet/>
      <dgm:spPr/>
      <dgm:t>
        <a:bodyPr/>
        <a:lstStyle/>
        <a:p>
          <a:endParaRPr lang="en-GB"/>
        </a:p>
      </dgm:t>
    </dgm:pt>
    <dgm:pt modelId="{F010E7CB-9759-4DB5-8AB7-A8F15D35F9AB}" type="sibTrans" cxnId="{A3729A7F-5AE6-499B-84FA-BB2104C6E75A}">
      <dgm:prSet/>
      <dgm:spPr/>
      <dgm:t>
        <a:bodyPr/>
        <a:lstStyle/>
        <a:p>
          <a:endParaRPr lang="en-GB"/>
        </a:p>
      </dgm:t>
    </dgm:pt>
    <dgm:pt modelId="{8E3B6881-35E5-48DB-8AC6-6F52FCFE8467}">
      <dgm:prSet phldrT="[Text]"/>
      <dgm:spPr/>
      <dgm:t>
        <a:bodyPr/>
        <a:lstStyle/>
        <a:p>
          <a:r>
            <a:rPr lang="en-GB"/>
            <a:t>Integrate staff efforts to maximise impact</a:t>
          </a:r>
        </a:p>
      </dgm:t>
    </dgm:pt>
    <dgm:pt modelId="{6F1A3872-B641-4C2A-BB2F-3DBD464E178A}" type="parTrans" cxnId="{9F68B399-57FB-40CD-BA55-FB1506BE95F3}">
      <dgm:prSet/>
      <dgm:spPr/>
      <dgm:t>
        <a:bodyPr/>
        <a:lstStyle/>
        <a:p>
          <a:endParaRPr lang="en-GB"/>
        </a:p>
      </dgm:t>
    </dgm:pt>
    <dgm:pt modelId="{E650626D-6FFB-4554-9448-F1FA5C2677ED}" type="sibTrans" cxnId="{9F68B399-57FB-40CD-BA55-FB1506BE95F3}">
      <dgm:prSet/>
      <dgm:spPr/>
      <dgm:t>
        <a:bodyPr/>
        <a:lstStyle/>
        <a:p>
          <a:endParaRPr lang="en-GB"/>
        </a:p>
      </dgm:t>
    </dgm:pt>
    <dgm:pt modelId="{BE89128E-05A2-483F-A6B8-9EE93229DD95}" type="pres">
      <dgm:prSet presAssocID="{9D2466AA-EBDC-4343-8556-C09F697188AB}" presName="Name0" presStyleCnt="0">
        <dgm:presLayoutVars>
          <dgm:dir/>
          <dgm:resizeHandles val="exact"/>
        </dgm:presLayoutVars>
      </dgm:prSet>
      <dgm:spPr/>
    </dgm:pt>
    <dgm:pt modelId="{D1F31DDB-BF9B-4F99-826E-422899170B53}" type="pres">
      <dgm:prSet presAssocID="{9D2466AA-EBDC-4343-8556-C09F697188AB}" presName="cycle" presStyleCnt="0"/>
      <dgm:spPr/>
    </dgm:pt>
    <dgm:pt modelId="{9E4F6338-8D2C-4D88-98A0-2F5A212F1B2A}" type="pres">
      <dgm:prSet presAssocID="{CF1E2905-1BFA-4DCE-8E02-B268AB8EE105}" presName="nodeFirstNode" presStyleLbl="node1" presStyleIdx="0" presStyleCnt="4">
        <dgm:presLayoutVars>
          <dgm:bulletEnabled val="1"/>
        </dgm:presLayoutVars>
      </dgm:prSet>
      <dgm:spPr/>
    </dgm:pt>
    <dgm:pt modelId="{2EF5C5AF-4E66-4F50-AA15-D5956F7FEE23}" type="pres">
      <dgm:prSet presAssocID="{588A5013-4DE2-4BF9-AB28-580FA5B33AF7}" presName="sibTransFirstNode" presStyleLbl="bgShp" presStyleIdx="0" presStyleCnt="1"/>
      <dgm:spPr/>
    </dgm:pt>
    <dgm:pt modelId="{187CF927-239B-4A72-914A-5FC936C30B02}" type="pres">
      <dgm:prSet presAssocID="{C43DBCA0-5809-422C-B44C-72AA7F47D125}" presName="nodeFollowingNodes" presStyleLbl="node1" presStyleIdx="1" presStyleCnt="4">
        <dgm:presLayoutVars>
          <dgm:bulletEnabled val="1"/>
        </dgm:presLayoutVars>
      </dgm:prSet>
      <dgm:spPr/>
    </dgm:pt>
    <dgm:pt modelId="{B9CE0161-B75D-4C4B-8256-23563E0FE457}" type="pres">
      <dgm:prSet presAssocID="{967DB515-CCFD-41B7-8027-A4338D20351F}" presName="nodeFollowingNodes" presStyleLbl="node1" presStyleIdx="2" presStyleCnt="4">
        <dgm:presLayoutVars>
          <dgm:bulletEnabled val="1"/>
        </dgm:presLayoutVars>
      </dgm:prSet>
      <dgm:spPr/>
    </dgm:pt>
    <dgm:pt modelId="{1BFFC626-A65B-47DA-84FB-4233DEBDA07D}" type="pres">
      <dgm:prSet presAssocID="{3B0DABFB-7448-41F8-AA37-97460D07AA15}" presName="nodeFollowingNodes" presStyleLbl="node1" presStyleIdx="3" presStyleCnt="4">
        <dgm:presLayoutVars>
          <dgm:bulletEnabled val="1"/>
        </dgm:presLayoutVars>
      </dgm:prSet>
      <dgm:spPr/>
    </dgm:pt>
  </dgm:ptLst>
  <dgm:cxnLst>
    <dgm:cxn modelId="{BA495104-90A0-42F4-8F20-1FAE57F5E8FB}" srcId="{3B0DABFB-7448-41F8-AA37-97460D07AA15}" destId="{BA14C941-2261-47BA-81DC-CBA0F47C865F}" srcOrd="0" destOrd="0" parTransId="{CD95F586-9626-4FAD-B86E-553530D9A693}" sibTransId="{ED4E9494-1552-49B5-B9DD-F10DBEB3360A}"/>
    <dgm:cxn modelId="{E3D37108-ED24-4C38-958F-C4429850531A}" type="presOf" srcId="{9D2466AA-EBDC-4343-8556-C09F697188AB}" destId="{BE89128E-05A2-483F-A6B8-9EE93229DD95}" srcOrd="0" destOrd="0" presId="urn:microsoft.com/office/officeart/2005/8/layout/cycle3"/>
    <dgm:cxn modelId="{EF96F50B-B10E-4B80-BAC1-111594F15F5C}" srcId="{CF1E2905-1BFA-4DCE-8E02-B268AB8EE105}" destId="{A1FAB18A-0F65-46E5-854A-1B7AD7C86A9D}" srcOrd="0" destOrd="0" parTransId="{417BFB70-5223-4B85-AADB-DFB926F9800B}" sibTransId="{94C3A81A-2F70-48FB-BDCE-C47ABA23BE1D}"/>
    <dgm:cxn modelId="{D31FC516-4DC3-41DB-9FEF-16EE91EC792D}" srcId="{9D2466AA-EBDC-4343-8556-C09F697188AB}" destId="{967DB515-CCFD-41B7-8027-A4338D20351F}" srcOrd="2" destOrd="0" parTransId="{E79F8A49-7739-475C-B234-AD0B341E7422}" sibTransId="{BB0D238F-CD0C-4AAB-B326-8C5B54C472D2}"/>
    <dgm:cxn modelId="{D62DB818-147D-41BF-9479-AABC84D6037B}" srcId="{C43DBCA0-5809-422C-B44C-72AA7F47D125}" destId="{55C5FC16-AF7A-4434-88B6-96CE69090035}" srcOrd="0" destOrd="0" parTransId="{376E30E3-DC92-477B-A302-1DD2DAB71DCA}" sibTransId="{0443BBF3-E81E-4AD7-BD60-7803AB0E23A7}"/>
    <dgm:cxn modelId="{A9113C29-D1A0-450E-AA72-D624E60A2342}" type="presOf" srcId="{093256A7-5860-4F1D-B7F7-0287BCAC8B5A}" destId="{187CF927-239B-4A72-914A-5FC936C30B02}" srcOrd="0" destOrd="2" presId="urn:microsoft.com/office/officeart/2005/8/layout/cycle3"/>
    <dgm:cxn modelId="{1452C32B-9232-42B6-AA40-27FD3BCA08BF}" srcId="{C43DBCA0-5809-422C-B44C-72AA7F47D125}" destId="{093256A7-5860-4F1D-B7F7-0287BCAC8B5A}" srcOrd="1" destOrd="0" parTransId="{A239F356-A471-467E-895A-1851E8CC1271}" sibTransId="{000E1C3F-A5D0-41BA-B048-05B6C208F7F4}"/>
    <dgm:cxn modelId="{5DB1712D-2D76-4794-83DB-411DB0551AD0}" srcId="{C43DBCA0-5809-422C-B44C-72AA7F47D125}" destId="{341B9D86-2F0A-46AF-A125-87E703FD6094}" srcOrd="2" destOrd="0" parTransId="{12722C71-3C4E-4C49-8CC2-67EA565D5324}" sibTransId="{CAD22F36-E7BE-4D6F-B013-A4D647AC89EE}"/>
    <dgm:cxn modelId="{20B7BE2F-C73B-4C44-943A-5E7C927460FC}" type="presOf" srcId="{7440690D-EE16-422A-9F19-62C65883B14B}" destId="{B9CE0161-B75D-4C4B-8256-23563E0FE457}" srcOrd="0" destOrd="2" presId="urn:microsoft.com/office/officeart/2005/8/layout/cycle3"/>
    <dgm:cxn modelId="{8B746737-F280-417F-89E4-03AB3B0E7757}" type="presOf" srcId="{CBD06328-B03A-47B3-990C-60B5A38095F9}" destId="{B9CE0161-B75D-4C4B-8256-23563E0FE457}" srcOrd="0" destOrd="4" presId="urn:microsoft.com/office/officeart/2005/8/layout/cycle3"/>
    <dgm:cxn modelId="{8E92415C-9AE1-42AB-87DD-BF5C2092BAD5}" srcId="{CF1E2905-1BFA-4DCE-8E02-B268AB8EE105}" destId="{B2D8DB15-7CEB-4039-B589-379E86ACF66E}" srcOrd="1" destOrd="0" parTransId="{62BAC8C9-40B9-456F-BC45-5716F435928A}" sibTransId="{CFE3214B-DB92-4A1B-8C14-CF80197A3841}"/>
    <dgm:cxn modelId="{48260C70-2477-40EE-86D7-206D3D428CF7}" type="presOf" srcId="{CF1E2905-1BFA-4DCE-8E02-B268AB8EE105}" destId="{9E4F6338-8D2C-4D88-98A0-2F5A212F1B2A}" srcOrd="0" destOrd="0" presId="urn:microsoft.com/office/officeart/2005/8/layout/cycle3"/>
    <dgm:cxn modelId="{CA05297B-AEBA-4DCC-90AF-409233502A82}" type="presOf" srcId="{341B9D86-2F0A-46AF-A125-87E703FD6094}" destId="{187CF927-239B-4A72-914A-5FC936C30B02}" srcOrd="0" destOrd="3" presId="urn:microsoft.com/office/officeart/2005/8/layout/cycle3"/>
    <dgm:cxn modelId="{C4323A7F-5784-4275-83A6-B085CD31BA7E}" type="presOf" srcId="{B2D8DB15-7CEB-4039-B589-379E86ACF66E}" destId="{9E4F6338-8D2C-4D88-98A0-2F5A212F1B2A}" srcOrd="0" destOrd="2" presId="urn:microsoft.com/office/officeart/2005/8/layout/cycle3"/>
    <dgm:cxn modelId="{A3729A7F-5AE6-499B-84FA-BB2104C6E75A}" srcId="{967DB515-CCFD-41B7-8027-A4338D20351F}" destId="{CBD06328-B03A-47B3-990C-60B5A38095F9}" srcOrd="3" destOrd="0" parTransId="{9826E692-A788-4932-A88A-5AD5E4EAA844}" sibTransId="{F010E7CB-9759-4DB5-8AB7-A8F15D35F9AB}"/>
    <dgm:cxn modelId="{2799D884-AFB0-470A-A8CF-1412B72773D4}" type="presOf" srcId="{967DB515-CCFD-41B7-8027-A4338D20351F}" destId="{B9CE0161-B75D-4C4B-8256-23563E0FE457}" srcOrd="0" destOrd="0" presId="urn:microsoft.com/office/officeart/2005/8/layout/cycle3"/>
    <dgm:cxn modelId="{D7E9FE95-7844-4A79-8307-6E6AF84C5D40}" type="presOf" srcId="{55C5FC16-AF7A-4434-88B6-96CE69090035}" destId="{187CF927-239B-4A72-914A-5FC936C30B02}" srcOrd="0" destOrd="1" presId="urn:microsoft.com/office/officeart/2005/8/layout/cycle3"/>
    <dgm:cxn modelId="{A0C7F298-3FAB-4999-A95E-2A9DD2692CDF}" type="presOf" srcId="{C43DBCA0-5809-422C-B44C-72AA7F47D125}" destId="{187CF927-239B-4A72-914A-5FC936C30B02}" srcOrd="0" destOrd="0" presId="urn:microsoft.com/office/officeart/2005/8/layout/cycle3"/>
    <dgm:cxn modelId="{9F68B399-57FB-40CD-BA55-FB1506BE95F3}" srcId="{3B0DABFB-7448-41F8-AA37-97460D07AA15}" destId="{8E3B6881-35E5-48DB-8AC6-6F52FCFE8467}" srcOrd="1" destOrd="0" parTransId="{6F1A3872-B641-4C2A-BB2F-3DBD464E178A}" sibTransId="{E650626D-6FFB-4554-9448-F1FA5C2677ED}"/>
    <dgm:cxn modelId="{38CF169E-784E-4CB8-9987-458F62740696}" srcId="{967DB515-CCFD-41B7-8027-A4338D20351F}" destId="{29BCC71E-071B-4729-9F1D-0455FA883C47}" srcOrd="0" destOrd="0" parTransId="{E7EA7DD6-2D16-424B-B559-8B05272108DD}" sibTransId="{6170AE70-678F-43FB-8ED9-70A1ACA533B5}"/>
    <dgm:cxn modelId="{3211BEB5-3319-4B7D-B812-6EAD07D294F2}" type="presOf" srcId="{BA14C941-2261-47BA-81DC-CBA0F47C865F}" destId="{1BFFC626-A65B-47DA-84FB-4233DEBDA07D}" srcOrd="0" destOrd="1" presId="urn:microsoft.com/office/officeart/2005/8/layout/cycle3"/>
    <dgm:cxn modelId="{1AFB24BB-FC08-420A-B80D-5B4F7BE8D1B9}" srcId="{967DB515-CCFD-41B7-8027-A4338D20351F}" destId="{7440690D-EE16-422A-9F19-62C65883B14B}" srcOrd="1" destOrd="0" parTransId="{AF843841-8F4B-457E-8092-28C6AC2592A0}" sibTransId="{24072217-B002-498A-82E6-05902B600DB2}"/>
    <dgm:cxn modelId="{17886EBE-E2F6-451E-A4EB-098FD35FE235}" srcId="{967DB515-CCFD-41B7-8027-A4338D20351F}" destId="{B54E07DC-5D0A-4C91-A937-E2DB97F093CC}" srcOrd="2" destOrd="0" parTransId="{5C1DF464-CA70-4A5F-AA1D-BDBCCD3B56D8}" sibTransId="{0BAB315A-395F-47A1-B34F-22FB08EA495C}"/>
    <dgm:cxn modelId="{34CE24CC-7156-4FD1-A987-04EEE2E03E58}" srcId="{9D2466AA-EBDC-4343-8556-C09F697188AB}" destId="{3B0DABFB-7448-41F8-AA37-97460D07AA15}" srcOrd="3" destOrd="0" parTransId="{F018AD59-23D5-416C-A486-C26C36605084}" sibTransId="{71D6AC6F-93E7-473A-8588-D8D9CD473BC1}"/>
    <dgm:cxn modelId="{DBB159E2-829D-4B97-930D-9B454FB4237B}" srcId="{9D2466AA-EBDC-4343-8556-C09F697188AB}" destId="{C43DBCA0-5809-422C-B44C-72AA7F47D125}" srcOrd="1" destOrd="0" parTransId="{576C9523-5849-40E2-A6E3-0BDD74B79417}" sibTransId="{150CE01E-006C-414D-B9D8-8102127AD19D}"/>
    <dgm:cxn modelId="{CD09B6E5-3EB3-43D9-9006-F268E822164A}" type="presOf" srcId="{3B0DABFB-7448-41F8-AA37-97460D07AA15}" destId="{1BFFC626-A65B-47DA-84FB-4233DEBDA07D}" srcOrd="0" destOrd="0" presId="urn:microsoft.com/office/officeart/2005/8/layout/cycle3"/>
    <dgm:cxn modelId="{9A663CF3-CEE2-4B1F-B10B-B6312D0F1C68}" srcId="{9D2466AA-EBDC-4343-8556-C09F697188AB}" destId="{CF1E2905-1BFA-4DCE-8E02-B268AB8EE105}" srcOrd="0" destOrd="0" parTransId="{4B4C85FD-8B19-412E-85CB-5C2CEE39E409}" sibTransId="{588A5013-4DE2-4BF9-AB28-580FA5B33AF7}"/>
    <dgm:cxn modelId="{D4EB8AF3-6B29-46FA-8242-F28F03604D62}" type="presOf" srcId="{588A5013-4DE2-4BF9-AB28-580FA5B33AF7}" destId="{2EF5C5AF-4E66-4F50-AA15-D5956F7FEE23}" srcOrd="0" destOrd="0" presId="urn:microsoft.com/office/officeart/2005/8/layout/cycle3"/>
    <dgm:cxn modelId="{7187FBF4-F874-438A-B3DD-841618FBEEB2}" type="presOf" srcId="{29BCC71E-071B-4729-9F1D-0455FA883C47}" destId="{B9CE0161-B75D-4C4B-8256-23563E0FE457}" srcOrd="0" destOrd="1" presId="urn:microsoft.com/office/officeart/2005/8/layout/cycle3"/>
    <dgm:cxn modelId="{45B5B8FA-A8C9-46FA-8464-0DA773CE8088}" type="presOf" srcId="{B54E07DC-5D0A-4C91-A937-E2DB97F093CC}" destId="{B9CE0161-B75D-4C4B-8256-23563E0FE457}" srcOrd="0" destOrd="3" presId="urn:microsoft.com/office/officeart/2005/8/layout/cycle3"/>
    <dgm:cxn modelId="{1B0EE2FC-56DF-4F54-A0C9-B00641140C2F}" type="presOf" srcId="{8E3B6881-35E5-48DB-8AC6-6F52FCFE8467}" destId="{1BFFC626-A65B-47DA-84FB-4233DEBDA07D}" srcOrd="0" destOrd="2" presId="urn:microsoft.com/office/officeart/2005/8/layout/cycle3"/>
    <dgm:cxn modelId="{80C91EFE-23A8-4536-A14F-B3CD8CB1C1AA}" type="presOf" srcId="{A1FAB18A-0F65-46E5-854A-1B7AD7C86A9D}" destId="{9E4F6338-8D2C-4D88-98A0-2F5A212F1B2A}" srcOrd="0" destOrd="1" presId="urn:microsoft.com/office/officeart/2005/8/layout/cycle3"/>
    <dgm:cxn modelId="{7B9D2F2A-2CFB-4BDE-89B0-9B09C7014B71}" type="presParOf" srcId="{BE89128E-05A2-483F-A6B8-9EE93229DD95}" destId="{D1F31DDB-BF9B-4F99-826E-422899170B53}" srcOrd="0" destOrd="0" presId="urn:microsoft.com/office/officeart/2005/8/layout/cycle3"/>
    <dgm:cxn modelId="{A15A3E71-3C44-42B6-B0AD-8873F6A7EA07}" type="presParOf" srcId="{D1F31DDB-BF9B-4F99-826E-422899170B53}" destId="{9E4F6338-8D2C-4D88-98A0-2F5A212F1B2A}" srcOrd="0" destOrd="0" presId="urn:microsoft.com/office/officeart/2005/8/layout/cycle3"/>
    <dgm:cxn modelId="{0C18A32B-5457-437F-8334-0D6EDF323949}" type="presParOf" srcId="{D1F31DDB-BF9B-4F99-826E-422899170B53}" destId="{2EF5C5AF-4E66-4F50-AA15-D5956F7FEE23}" srcOrd="1" destOrd="0" presId="urn:microsoft.com/office/officeart/2005/8/layout/cycle3"/>
    <dgm:cxn modelId="{A6E62920-2033-4676-B283-881BB2CAC1D1}" type="presParOf" srcId="{D1F31DDB-BF9B-4F99-826E-422899170B53}" destId="{187CF927-239B-4A72-914A-5FC936C30B02}" srcOrd="2" destOrd="0" presId="urn:microsoft.com/office/officeart/2005/8/layout/cycle3"/>
    <dgm:cxn modelId="{A0744008-2A56-4395-BB88-435F1D8969DF}" type="presParOf" srcId="{D1F31DDB-BF9B-4F99-826E-422899170B53}" destId="{B9CE0161-B75D-4C4B-8256-23563E0FE457}" srcOrd="3" destOrd="0" presId="urn:microsoft.com/office/officeart/2005/8/layout/cycle3"/>
    <dgm:cxn modelId="{6576C51B-F949-44FB-B1E2-F4486A577C81}" type="presParOf" srcId="{D1F31DDB-BF9B-4F99-826E-422899170B53}" destId="{1BFFC626-A65B-47DA-84FB-4233DEBDA07D}"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CE3284-0C61-4694-B0E2-78CDE4596727}" type="doc">
      <dgm:prSet loTypeId="urn:microsoft.com/office/officeart/2016/7/layout/RepeatingBendingProcessNew" loCatId="process" qsTypeId="urn:microsoft.com/office/officeart/2005/8/quickstyle/simple1" qsCatId="simple" csTypeId="urn:microsoft.com/office/officeart/2005/8/colors/colorful5" csCatId="colorful" phldr="1"/>
      <dgm:spPr/>
    </dgm:pt>
    <dgm:pt modelId="{68F8D6BB-36E3-4FE0-85C2-EC5C85A5EBCE}">
      <dgm:prSet phldrT="[Text]"/>
      <dgm:spPr/>
      <dgm:t>
        <a:bodyPr/>
        <a:lstStyle/>
        <a:p>
          <a:r>
            <a:rPr lang="en-GB" b="1" dirty="0"/>
            <a:t>Identify your key themes:</a:t>
          </a:r>
        </a:p>
        <a:p>
          <a:r>
            <a:rPr lang="en-GB"/>
            <a:t>- Demographics and pressures</a:t>
          </a:r>
        </a:p>
        <a:p>
          <a:r>
            <a:rPr lang="en-GB"/>
            <a:t>- Settings and engagement opportunities</a:t>
          </a:r>
        </a:p>
        <a:p>
          <a:r>
            <a:rPr lang="en-GB"/>
            <a:t>- Existing best practise/opportunities</a:t>
          </a:r>
        </a:p>
      </dgm:t>
    </dgm:pt>
    <dgm:pt modelId="{865B5A2B-90A3-4A30-86A1-8BB8812270C4}" type="parTrans" cxnId="{28C8326D-7D08-4E86-BFC4-C4F6FD340933}">
      <dgm:prSet/>
      <dgm:spPr/>
      <dgm:t>
        <a:bodyPr/>
        <a:lstStyle/>
        <a:p>
          <a:endParaRPr lang="en-GB"/>
        </a:p>
      </dgm:t>
    </dgm:pt>
    <dgm:pt modelId="{9DE1879F-9518-40FE-B91D-853E542FCC88}" type="sibTrans" cxnId="{28C8326D-7D08-4E86-BFC4-C4F6FD340933}">
      <dgm:prSet/>
      <dgm:spPr/>
      <dgm:t>
        <a:bodyPr/>
        <a:lstStyle/>
        <a:p>
          <a:endParaRPr lang="en-GB"/>
        </a:p>
      </dgm:t>
    </dgm:pt>
    <dgm:pt modelId="{6AE12FDB-E199-4AFF-AF52-3CA73508B848}">
      <dgm:prSet phldrT="[Text]"/>
      <dgm:spPr/>
      <dgm:t>
        <a:bodyPr/>
        <a:lstStyle/>
        <a:p>
          <a:pPr rtl="0"/>
          <a:r>
            <a:rPr lang="en-GB" b="1">
              <a:latin typeface="Arial" panose="020B0604020202020204"/>
            </a:rPr>
            <a:t>Integrate and develop</a:t>
          </a:r>
          <a:r>
            <a:rPr lang="en-GB" b="1"/>
            <a:t>:</a:t>
          </a:r>
        </a:p>
        <a:p>
          <a:pPr rtl="0"/>
          <a:r>
            <a:rPr lang="en-GB"/>
            <a:t>- </a:t>
          </a:r>
          <a:r>
            <a:rPr lang="en-GB">
              <a:latin typeface="Arial" panose="020B0604020202020204"/>
            </a:rPr>
            <a:t>Develop activity around </a:t>
          </a:r>
          <a:r>
            <a:rPr lang="en-GB"/>
            <a:t>what works well</a:t>
          </a:r>
        </a:p>
        <a:p>
          <a:r>
            <a:rPr lang="en-GB" dirty="0"/>
            <a:t>- Identify additional support for other options</a:t>
          </a:r>
        </a:p>
        <a:p>
          <a:r>
            <a:rPr lang="en-GB"/>
            <a:t>Review changes (internal and external</a:t>
          </a:r>
          <a:r>
            <a:rPr lang="en-GB">
              <a:latin typeface="Arial" panose="020B0604020202020204"/>
            </a:rPr>
            <a:t>)</a:t>
          </a:r>
          <a:r>
            <a:rPr lang="en-GB"/>
            <a:t> and coordinate</a:t>
          </a:r>
        </a:p>
        <a:p>
          <a:endParaRPr lang="en-GB"/>
        </a:p>
      </dgm:t>
    </dgm:pt>
    <dgm:pt modelId="{B3A4636C-9C33-4274-BC11-B2FE9476DE31}" type="parTrans" cxnId="{A3631A1F-983C-40B6-808E-C4F0A5D138B8}">
      <dgm:prSet/>
      <dgm:spPr/>
      <dgm:t>
        <a:bodyPr/>
        <a:lstStyle/>
        <a:p>
          <a:endParaRPr lang="en-GB"/>
        </a:p>
      </dgm:t>
    </dgm:pt>
    <dgm:pt modelId="{79978593-35FA-4156-90CF-BE4EC801432B}" type="sibTrans" cxnId="{A3631A1F-983C-40B6-808E-C4F0A5D138B8}">
      <dgm:prSet/>
      <dgm:spPr/>
      <dgm:t>
        <a:bodyPr/>
        <a:lstStyle/>
        <a:p>
          <a:endParaRPr lang="en-GB"/>
        </a:p>
      </dgm:t>
    </dgm:pt>
    <dgm:pt modelId="{FF333A68-5030-41AB-9EA0-96A183AADCC6}">
      <dgm:prSet phldrT="[Text]"/>
      <dgm:spPr/>
      <dgm:t>
        <a:bodyPr/>
        <a:lstStyle/>
        <a:p>
          <a:r>
            <a:rPr lang="en-GB" b="1"/>
            <a:t>Embed and Expand:</a:t>
          </a:r>
        </a:p>
        <a:p>
          <a:r>
            <a:rPr lang="en-GB" b="0"/>
            <a:t>-Expand established activities, respond to student feedback</a:t>
          </a:r>
        </a:p>
        <a:p>
          <a:r>
            <a:rPr lang="en-GB" b="0"/>
            <a:t>- Build resilience through multiple small interventions</a:t>
          </a:r>
        </a:p>
        <a:p>
          <a:pPr rtl="0"/>
          <a:r>
            <a:rPr lang="en-GB" b="0"/>
            <a:t>- Coordinate activities and highlight</a:t>
          </a:r>
          <a:r>
            <a:rPr lang="en-GB">
              <a:latin typeface="Arial" panose="020B0604020202020204"/>
            </a:rPr>
            <a:t> to wider </a:t>
          </a:r>
          <a:r>
            <a:rPr lang="en-GB" dirty="0">
              <a:latin typeface="Arial" panose="020B0604020202020204"/>
            </a:rPr>
            <a:t>institution</a:t>
          </a:r>
        </a:p>
        <a:p>
          <a:pPr rtl="0"/>
          <a:r>
            <a:rPr lang="en-GB" dirty="0">
              <a:latin typeface="Arial" panose="020B0604020202020204"/>
            </a:rPr>
            <a:t>- Allow and support resituating of activity into wider student services structure</a:t>
          </a:r>
          <a:endParaRPr lang="en-GB" dirty="0"/>
        </a:p>
      </dgm:t>
    </dgm:pt>
    <dgm:pt modelId="{21CC3AAC-2DD6-4402-9D28-A3283A1EAF59}" type="parTrans" cxnId="{297E7E23-5D7B-40B6-8A54-1F28F2AA91C0}">
      <dgm:prSet/>
      <dgm:spPr/>
      <dgm:t>
        <a:bodyPr/>
        <a:lstStyle/>
        <a:p>
          <a:endParaRPr lang="en-GB"/>
        </a:p>
      </dgm:t>
    </dgm:pt>
    <dgm:pt modelId="{317D282A-91D4-4739-8E3B-455A8E61AC83}" type="sibTrans" cxnId="{297E7E23-5D7B-40B6-8A54-1F28F2AA91C0}">
      <dgm:prSet/>
      <dgm:spPr/>
      <dgm:t>
        <a:bodyPr/>
        <a:lstStyle/>
        <a:p>
          <a:endParaRPr lang="en-GB"/>
        </a:p>
      </dgm:t>
    </dgm:pt>
    <dgm:pt modelId="{1027EF6C-7EA4-4954-8BE6-5B017B7E3B48}">
      <dgm:prSet phldrT="[Text]"/>
      <dgm:spPr/>
      <dgm:t>
        <a:bodyPr/>
        <a:lstStyle/>
        <a:p>
          <a:r>
            <a:rPr lang="en-GB" b="1"/>
            <a:t>Establish a base:</a:t>
          </a:r>
        </a:p>
        <a:p>
          <a:r>
            <a:rPr lang="en-GB" dirty="0"/>
            <a:t>- Create your first interventions, don’t be afraid to experiment </a:t>
          </a:r>
        </a:p>
        <a:p>
          <a:r>
            <a:rPr lang="en-GB"/>
            <a:t>- Review and integrate other activity within the programme of events</a:t>
          </a:r>
        </a:p>
      </dgm:t>
    </dgm:pt>
    <dgm:pt modelId="{91F5CAB9-3FA8-4488-A46B-F68B57539D1E}" type="sibTrans" cxnId="{5202D062-5D6D-4EE3-B5C1-D6DA851CB409}">
      <dgm:prSet/>
      <dgm:spPr/>
      <dgm:t>
        <a:bodyPr/>
        <a:lstStyle/>
        <a:p>
          <a:endParaRPr lang="en-GB"/>
        </a:p>
      </dgm:t>
    </dgm:pt>
    <dgm:pt modelId="{865DE7B7-9D5D-4D91-BDFC-E1D715938BEE}" type="parTrans" cxnId="{5202D062-5D6D-4EE3-B5C1-D6DA851CB409}">
      <dgm:prSet/>
      <dgm:spPr/>
      <dgm:t>
        <a:bodyPr/>
        <a:lstStyle/>
        <a:p>
          <a:endParaRPr lang="en-GB"/>
        </a:p>
      </dgm:t>
    </dgm:pt>
    <dgm:pt modelId="{75823EE9-AD3E-414B-80DF-7818BFE0F5FB}" type="pres">
      <dgm:prSet presAssocID="{2CCE3284-0C61-4694-B0E2-78CDE4596727}" presName="Name0" presStyleCnt="0">
        <dgm:presLayoutVars>
          <dgm:dir/>
          <dgm:resizeHandles val="exact"/>
        </dgm:presLayoutVars>
      </dgm:prSet>
      <dgm:spPr/>
    </dgm:pt>
    <dgm:pt modelId="{F316AFDB-18E6-454F-A44C-4D68FE1B1E92}" type="pres">
      <dgm:prSet presAssocID="{68F8D6BB-36E3-4FE0-85C2-EC5C85A5EBCE}" presName="node" presStyleLbl="node1" presStyleIdx="0" presStyleCnt="4" custScaleY="139209">
        <dgm:presLayoutVars>
          <dgm:bulletEnabled val="1"/>
        </dgm:presLayoutVars>
      </dgm:prSet>
      <dgm:spPr/>
    </dgm:pt>
    <dgm:pt modelId="{9681A845-244E-4FDD-8DD1-6E2294C78B50}" type="pres">
      <dgm:prSet presAssocID="{9DE1879F-9518-40FE-B91D-853E542FCC88}" presName="sibTrans" presStyleLbl="sibTrans1D1" presStyleIdx="0" presStyleCnt="3"/>
      <dgm:spPr/>
    </dgm:pt>
    <dgm:pt modelId="{18CE1A5A-75D4-469B-8049-17768D8B877F}" type="pres">
      <dgm:prSet presAssocID="{9DE1879F-9518-40FE-B91D-853E542FCC88}" presName="connectorText" presStyleLbl="sibTrans1D1" presStyleIdx="0" presStyleCnt="3"/>
      <dgm:spPr/>
    </dgm:pt>
    <dgm:pt modelId="{3B98F62E-5EC1-4CFD-B4DC-90A98B40C49E}" type="pres">
      <dgm:prSet presAssocID="{1027EF6C-7EA4-4954-8BE6-5B017B7E3B48}" presName="node" presStyleLbl="node1" presStyleIdx="1" presStyleCnt="4" custScaleY="139049">
        <dgm:presLayoutVars>
          <dgm:bulletEnabled val="1"/>
        </dgm:presLayoutVars>
      </dgm:prSet>
      <dgm:spPr/>
    </dgm:pt>
    <dgm:pt modelId="{B693783E-2B69-4A8D-9716-4676AFC54998}" type="pres">
      <dgm:prSet presAssocID="{91F5CAB9-3FA8-4488-A46B-F68B57539D1E}" presName="sibTrans" presStyleLbl="sibTrans1D1" presStyleIdx="1" presStyleCnt="3"/>
      <dgm:spPr/>
    </dgm:pt>
    <dgm:pt modelId="{E469BE46-62A1-425E-A092-DE1562E52468}" type="pres">
      <dgm:prSet presAssocID="{91F5CAB9-3FA8-4488-A46B-F68B57539D1E}" presName="connectorText" presStyleLbl="sibTrans1D1" presStyleIdx="1" presStyleCnt="3"/>
      <dgm:spPr/>
    </dgm:pt>
    <dgm:pt modelId="{CDF5D135-BDC0-444C-BBD8-2F57271D2682}" type="pres">
      <dgm:prSet presAssocID="{6AE12FDB-E199-4AFF-AF52-3CA73508B848}" presName="node" presStyleLbl="node1" presStyleIdx="2" presStyleCnt="4" custScaleY="138889">
        <dgm:presLayoutVars>
          <dgm:bulletEnabled val="1"/>
        </dgm:presLayoutVars>
      </dgm:prSet>
      <dgm:spPr/>
    </dgm:pt>
    <dgm:pt modelId="{ECE992DB-3A47-493D-BFCA-33168EC90211}" type="pres">
      <dgm:prSet presAssocID="{79978593-35FA-4156-90CF-BE4EC801432B}" presName="sibTrans" presStyleLbl="sibTrans1D1" presStyleIdx="2" presStyleCnt="3"/>
      <dgm:spPr/>
    </dgm:pt>
    <dgm:pt modelId="{07F3789D-603B-416A-ABBE-6D01F0D917BB}" type="pres">
      <dgm:prSet presAssocID="{79978593-35FA-4156-90CF-BE4EC801432B}" presName="connectorText" presStyleLbl="sibTrans1D1" presStyleIdx="2" presStyleCnt="3"/>
      <dgm:spPr/>
    </dgm:pt>
    <dgm:pt modelId="{F385C8C4-9529-42F0-99C6-4C524F624290}" type="pres">
      <dgm:prSet presAssocID="{FF333A68-5030-41AB-9EA0-96A183AADCC6}" presName="node" presStyleLbl="node1" presStyleIdx="3" presStyleCnt="4" custScaleY="138730">
        <dgm:presLayoutVars>
          <dgm:bulletEnabled val="1"/>
        </dgm:presLayoutVars>
      </dgm:prSet>
      <dgm:spPr/>
    </dgm:pt>
  </dgm:ptLst>
  <dgm:cxnLst>
    <dgm:cxn modelId="{DE38D80F-581E-4DA1-ADE7-A9D0A29BF97F}" type="presOf" srcId="{FF333A68-5030-41AB-9EA0-96A183AADCC6}" destId="{F385C8C4-9529-42F0-99C6-4C524F624290}" srcOrd="0" destOrd="0" presId="urn:microsoft.com/office/officeart/2016/7/layout/RepeatingBendingProcessNew"/>
    <dgm:cxn modelId="{5EE1391D-A493-4655-A38A-EF7E571BCEBD}" type="presOf" srcId="{9DE1879F-9518-40FE-B91D-853E542FCC88}" destId="{18CE1A5A-75D4-469B-8049-17768D8B877F}" srcOrd="1" destOrd="0" presId="urn:microsoft.com/office/officeart/2016/7/layout/RepeatingBendingProcessNew"/>
    <dgm:cxn modelId="{A3631A1F-983C-40B6-808E-C4F0A5D138B8}" srcId="{2CCE3284-0C61-4694-B0E2-78CDE4596727}" destId="{6AE12FDB-E199-4AFF-AF52-3CA73508B848}" srcOrd="2" destOrd="0" parTransId="{B3A4636C-9C33-4274-BC11-B2FE9476DE31}" sibTransId="{79978593-35FA-4156-90CF-BE4EC801432B}"/>
    <dgm:cxn modelId="{297E7E23-5D7B-40B6-8A54-1F28F2AA91C0}" srcId="{2CCE3284-0C61-4694-B0E2-78CDE4596727}" destId="{FF333A68-5030-41AB-9EA0-96A183AADCC6}" srcOrd="3" destOrd="0" parTransId="{21CC3AAC-2DD6-4402-9D28-A3283A1EAF59}" sibTransId="{317D282A-91D4-4739-8E3B-455A8E61AC83}"/>
    <dgm:cxn modelId="{5202D062-5D6D-4EE3-B5C1-D6DA851CB409}" srcId="{2CCE3284-0C61-4694-B0E2-78CDE4596727}" destId="{1027EF6C-7EA4-4954-8BE6-5B017B7E3B48}" srcOrd="1" destOrd="0" parTransId="{865DE7B7-9D5D-4D91-BDFC-E1D715938BEE}" sibTransId="{91F5CAB9-3FA8-4488-A46B-F68B57539D1E}"/>
    <dgm:cxn modelId="{AD7E926B-A725-4BBE-B22B-28722D7B0850}" type="presOf" srcId="{6AE12FDB-E199-4AFF-AF52-3CA73508B848}" destId="{CDF5D135-BDC0-444C-BBD8-2F57271D2682}" srcOrd="0" destOrd="0" presId="urn:microsoft.com/office/officeart/2016/7/layout/RepeatingBendingProcessNew"/>
    <dgm:cxn modelId="{28C8326D-7D08-4E86-BFC4-C4F6FD340933}" srcId="{2CCE3284-0C61-4694-B0E2-78CDE4596727}" destId="{68F8D6BB-36E3-4FE0-85C2-EC5C85A5EBCE}" srcOrd="0" destOrd="0" parTransId="{865B5A2B-90A3-4A30-86A1-8BB8812270C4}" sibTransId="{9DE1879F-9518-40FE-B91D-853E542FCC88}"/>
    <dgm:cxn modelId="{75E7A657-55F4-4832-98E1-82051821E805}" type="presOf" srcId="{68F8D6BB-36E3-4FE0-85C2-EC5C85A5EBCE}" destId="{F316AFDB-18E6-454F-A44C-4D68FE1B1E92}" srcOrd="0" destOrd="0" presId="urn:microsoft.com/office/officeart/2016/7/layout/RepeatingBendingProcessNew"/>
    <dgm:cxn modelId="{A44D7B93-6957-49C9-9695-49D13AC4B48A}" type="presOf" srcId="{91F5CAB9-3FA8-4488-A46B-F68B57539D1E}" destId="{E469BE46-62A1-425E-A092-DE1562E52468}" srcOrd="1" destOrd="0" presId="urn:microsoft.com/office/officeart/2016/7/layout/RepeatingBendingProcessNew"/>
    <dgm:cxn modelId="{FFFC4C97-63C5-4A81-A5C2-D8843C626042}" type="presOf" srcId="{1027EF6C-7EA4-4954-8BE6-5B017B7E3B48}" destId="{3B98F62E-5EC1-4CFD-B4DC-90A98B40C49E}" srcOrd="0" destOrd="0" presId="urn:microsoft.com/office/officeart/2016/7/layout/RepeatingBendingProcessNew"/>
    <dgm:cxn modelId="{8440A9A6-3C54-4B89-A01E-1D2BC9033C16}" type="presOf" srcId="{79978593-35FA-4156-90CF-BE4EC801432B}" destId="{07F3789D-603B-416A-ABBE-6D01F0D917BB}" srcOrd="1" destOrd="0" presId="urn:microsoft.com/office/officeart/2016/7/layout/RepeatingBendingProcessNew"/>
    <dgm:cxn modelId="{546A53A8-34A5-481A-8EA5-243D26E34F03}" type="presOf" srcId="{2CCE3284-0C61-4694-B0E2-78CDE4596727}" destId="{75823EE9-AD3E-414B-80DF-7818BFE0F5FB}" srcOrd="0" destOrd="0" presId="urn:microsoft.com/office/officeart/2016/7/layout/RepeatingBendingProcessNew"/>
    <dgm:cxn modelId="{82691DD8-8839-4497-9882-71DCAB4B6B37}" type="presOf" srcId="{91F5CAB9-3FA8-4488-A46B-F68B57539D1E}" destId="{B693783E-2B69-4A8D-9716-4676AFC54998}" srcOrd="0" destOrd="0" presId="urn:microsoft.com/office/officeart/2016/7/layout/RepeatingBendingProcessNew"/>
    <dgm:cxn modelId="{524965F4-AC1C-43F5-B0AB-FE9A3A48435C}" type="presOf" srcId="{9DE1879F-9518-40FE-B91D-853E542FCC88}" destId="{9681A845-244E-4FDD-8DD1-6E2294C78B50}" srcOrd="0" destOrd="0" presId="urn:microsoft.com/office/officeart/2016/7/layout/RepeatingBendingProcessNew"/>
    <dgm:cxn modelId="{025257FB-8DC2-43AD-A749-2193EA37B475}" type="presOf" srcId="{79978593-35FA-4156-90CF-BE4EC801432B}" destId="{ECE992DB-3A47-493D-BFCA-33168EC90211}" srcOrd="0" destOrd="0" presId="urn:microsoft.com/office/officeart/2016/7/layout/RepeatingBendingProcessNew"/>
    <dgm:cxn modelId="{B3A34B56-D3D9-484A-B590-72E4F5E1CE7B}" type="presParOf" srcId="{75823EE9-AD3E-414B-80DF-7818BFE0F5FB}" destId="{F316AFDB-18E6-454F-A44C-4D68FE1B1E92}" srcOrd="0" destOrd="0" presId="urn:microsoft.com/office/officeart/2016/7/layout/RepeatingBendingProcessNew"/>
    <dgm:cxn modelId="{44AFBFBF-E72A-43BF-AE04-48C9F05653B6}" type="presParOf" srcId="{75823EE9-AD3E-414B-80DF-7818BFE0F5FB}" destId="{9681A845-244E-4FDD-8DD1-6E2294C78B50}" srcOrd="1" destOrd="0" presId="urn:microsoft.com/office/officeart/2016/7/layout/RepeatingBendingProcessNew"/>
    <dgm:cxn modelId="{D2F8688B-36C3-4F08-B50D-A5AE810C9FA9}" type="presParOf" srcId="{9681A845-244E-4FDD-8DD1-6E2294C78B50}" destId="{18CE1A5A-75D4-469B-8049-17768D8B877F}" srcOrd="0" destOrd="0" presId="urn:microsoft.com/office/officeart/2016/7/layout/RepeatingBendingProcessNew"/>
    <dgm:cxn modelId="{5BAA46E2-4258-4621-B329-E04DAD83156C}" type="presParOf" srcId="{75823EE9-AD3E-414B-80DF-7818BFE0F5FB}" destId="{3B98F62E-5EC1-4CFD-B4DC-90A98B40C49E}" srcOrd="2" destOrd="0" presId="urn:microsoft.com/office/officeart/2016/7/layout/RepeatingBendingProcessNew"/>
    <dgm:cxn modelId="{E8C2148F-2DE1-49F5-A216-48A845720B3E}" type="presParOf" srcId="{75823EE9-AD3E-414B-80DF-7818BFE0F5FB}" destId="{B693783E-2B69-4A8D-9716-4676AFC54998}" srcOrd="3" destOrd="0" presId="urn:microsoft.com/office/officeart/2016/7/layout/RepeatingBendingProcessNew"/>
    <dgm:cxn modelId="{38DCAA0F-17BE-423B-9DB3-5F2C561A072A}" type="presParOf" srcId="{B693783E-2B69-4A8D-9716-4676AFC54998}" destId="{E469BE46-62A1-425E-A092-DE1562E52468}" srcOrd="0" destOrd="0" presId="urn:microsoft.com/office/officeart/2016/7/layout/RepeatingBendingProcessNew"/>
    <dgm:cxn modelId="{D21D5146-7362-4C82-B1F3-D698358166D2}" type="presParOf" srcId="{75823EE9-AD3E-414B-80DF-7818BFE0F5FB}" destId="{CDF5D135-BDC0-444C-BBD8-2F57271D2682}" srcOrd="4" destOrd="0" presId="urn:microsoft.com/office/officeart/2016/7/layout/RepeatingBendingProcessNew"/>
    <dgm:cxn modelId="{D107A8B0-90E4-4D97-AA53-51D5AF8323A6}" type="presParOf" srcId="{75823EE9-AD3E-414B-80DF-7818BFE0F5FB}" destId="{ECE992DB-3A47-493D-BFCA-33168EC90211}" srcOrd="5" destOrd="0" presId="urn:microsoft.com/office/officeart/2016/7/layout/RepeatingBendingProcessNew"/>
    <dgm:cxn modelId="{5C528C19-B7B1-4FA8-9396-EDFC092A2D87}" type="presParOf" srcId="{ECE992DB-3A47-493D-BFCA-33168EC90211}" destId="{07F3789D-603B-416A-ABBE-6D01F0D917BB}" srcOrd="0" destOrd="0" presId="urn:microsoft.com/office/officeart/2016/7/layout/RepeatingBendingProcessNew"/>
    <dgm:cxn modelId="{78DA4075-9A4E-443D-9809-B516DE710B29}" type="presParOf" srcId="{75823EE9-AD3E-414B-80DF-7818BFE0F5FB}" destId="{F385C8C4-9529-42F0-99C6-4C524F624290}" srcOrd="6"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4E231-7436-4361-B5C6-8A8671C4A54A}">
      <dsp:nvSpPr>
        <dsp:cNvPr id="0" name=""/>
        <dsp:cNvSpPr/>
      </dsp:nvSpPr>
      <dsp:spPr>
        <a:xfrm>
          <a:off x="1083" y="0"/>
          <a:ext cx="1685211" cy="45114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n-GB" sz="1200" kern="1200"/>
            <a:t>Sport</a:t>
          </a:r>
        </a:p>
        <a:p>
          <a:pPr marL="57150" lvl="1" indent="-57150" algn="l" defTabSz="400050">
            <a:lnSpc>
              <a:spcPct val="90000"/>
            </a:lnSpc>
            <a:spcBef>
              <a:spcPct val="0"/>
            </a:spcBef>
            <a:spcAft>
              <a:spcPct val="15000"/>
            </a:spcAft>
            <a:buChar char="•"/>
          </a:pPr>
          <a:r>
            <a:rPr lang="en-GB" sz="900" kern="1200"/>
            <a:t>Intramural leagues</a:t>
          </a:r>
        </a:p>
        <a:p>
          <a:pPr marL="57150" lvl="1" indent="-57150" algn="l" defTabSz="400050">
            <a:lnSpc>
              <a:spcPct val="90000"/>
            </a:lnSpc>
            <a:spcBef>
              <a:spcPct val="0"/>
            </a:spcBef>
            <a:spcAft>
              <a:spcPct val="15000"/>
            </a:spcAft>
            <a:buChar char="•"/>
          </a:pPr>
          <a:r>
            <a:rPr lang="en-GB" sz="900" kern="1200"/>
            <a:t>Olympia Active taster sessions</a:t>
          </a:r>
        </a:p>
        <a:p>
          <a:pPr marL="57150" lvl="1" indent="-57150" algn="l" defTabSz="400050" rtl="0">
            <a:lnSpc>
              <a:spcPct val="90000"/>
            </a:lnSpc>
            <a:spcBef>
              <a:spcPct val="0"/>
            </a:spcBef>
            <a:spcAft>
              <a:spcPct val="15000"/>
            </a:spcAft>
            <a:buChar char="•"/>
          </a:pPr>
          <a:r>
            <a:rPr lang="en-GB" sz="900" kern="1200" dirty="0">
              <a:latin typeface="Arial" panose="020B0604020202020204"/>
            </a:rPr>
            <a:t>Female Fridays</a:t>
          </a:r>
        </a:p>
        <a:p>
          <a:pPr marL="57150" lvl="1" indent="-57150" algn="l" defTabSz="400050" rtl="0">
            <a:lnSpc>
              <a:spcPct val="90000"/>
            </a:lnSpc>
            <a:spcBef>
              <a:spcPct val="0"/>
            </a:spcBef>
            <a:spcAft>
              <a:spcPct val="15000"/>
            </a:spcAft>
            <a:buChar char="•"/>
          </a:pPr>
          <a:r>
            <a:rPr lang="en-GB" sz="900" kern="1200" dirty="0">
              <a:latin typeface="Arial" panose="020B0604020202020204"/>
            </a:rPr>
            <a:t>Adventure for Wellbeing</a:t>
          </a:r>
        </a:p>
        <a:p>
          <a:pPr marL="57150" lvl="1" indent="-57150" algn="l" defTabSz="400050" rtl="0">
            <a:lnSpc>
              <a:spcPct val="90000"/>
            </a:lnSpc>
            <a:spcBef>
              <a:spcPct val="0"/>
            </a:spcBef>
            <a:spcAft>
              <a:spcPct val="15000"/>
            </a:spcAft>
            <a:buChar char="•"/>
          </a:pPr>
          <a:r>
            <a:rPr lang="en-GB" sz="900" kern="1200">
              <a:latin typeface="Arial" panose="020B0604020202020204"/>
            </a:rPr>
            <a:t>Multi-format delivery (in person and online)</a:t>
          </a:r>
          <a:endParaRPr lang="en-GB" sz="900" kern="1200"/>
        </a:p>
        <a:p>
          <a:pPr marL="57150" lvl="1" indent="-57150" algn="l" defTabSz="400050" rtl="0">
            <a:lnSpc>
              <a:spcPct val="90000"/>
            </a:lnSpc>
            <a:spcBef>
              <a:spcPct val="0"/>
            </a:spcBef>
            <a:spcAft>
              <a:spcPct val="15000"/>
            </a:spcAft>
            <a:buChar char="•"/>
          </a:pPr>
          <a:r>
            <a:rPr lang="en-GB" sz="900" kern="1200"/>
            <a:t>Community football </a:t>
          </a:r>
          <a:r>
            <a:rPr lang="en-GB" sz="900" kern="1200">
              <a:latin typeface="Arial" panose="020B0604020202020204"/>
            </a:rPr>
            <a:t>activities</a:t>
          </a:r>
        </a:p>
        <a:p>
          <a:pPr marL="57150" lvl="1" indent="-57150" algn="l" defTabSz="400050" rtl="0">
            <a:lnSpc>
              <a:spcPct val="90000"/>
            </a:lnSpc>
            <a:spcBef>
              <a:spcPct val="0"/>
            </a:spcBef>
            <a:spcAft>
              <a:spcPct val="15000"/>
            </a:spcAft>
            <a:buChar char="•"/>
          </a:pPr>
          <a:r>
            <a:rPr lang="en-GB" sz="900" kern="1200">
              <a:latin typeface="Arial" panose="020B0604020202020204"/>
            </a:rPr>
            <a:t>Loan out of equipment (e.g. Table Tennis)</a:t>
          </a:r>
          <a:endParaRPr lang="en-GB" sz="900" kern="1200"/>
        </a:p>
      </dsp:txBody>
      <dsp:txXfrm>
        <a:off x="1083" y="1804563"/>
        <a:ext cx="1685211" cy="1804563"/>
      </dsp:txXfrm>
    </dsp:sp>
    <dsp:sp modelId="{31DF8629-ED94-40AC-8E23-CA97CCC25C99}">
      <dsp:nvSpPr>
        <dsp:cNvPr id="0" name=""/>
        <dsp:cNvSpPr/>
      </dsp:nvSpPr>
      <dsp:spPr>
        <a:xfrm>
          <a:off x="92539" y="270684"/>
          <a:ext cx="1502299" cy="1502299"/>
        </a:xfrm>
        <a:prstGeom prst="ellipse">
          <a:avLst/>
        </a:prstGeom>
        <a:blipFill>
          <a:blip xmlns:r="http://schemas.openxmlformats.org/officeDocument/2006/relationships" r:embed="rId1"/>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818D0-EEE4-41DA-B9D0-30FF10C5B51D}">
      <dsp:nvSpPr>
        <dsp:cNvPr id="0" name=""/>
        <dsp:cNvSpPr/>
      </dsp:nvSpPr>
      <dsp:spPr>
        <a:xfrm>
          <a:off x="1736850" y="0"/>
          <a:ext cx="1685211" cy="451140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n-GB" sz="1200" kern="1200"/>
            <a:t>Campus Activity</a:t>
          </a:r>
        </a:p>
        <a:p>
          <a:pPr marL="57150" lvl="1" indent="-57150" algn="l" defTabSz="400050">
            <a:lnSpc>
              <a:spcPct val="90000"/>
            </a:lnSpc>
            <a:spcBef>
              <a:spcPct val="0"/>
            </a:spcBef>
            <a:spcAft>
              <a:spcPct val="15000"/>
            </a:spcAft>
            <a:buChar char="•"/>
          </a:pPr>
          <a:r>
            <a:rPr lang="en-GB" sz="900" kern="1200"/>
            <a:t>International transitions events include home students</a:t>
          </a:r>
        </a:p>
        <a:p>
          <a:pPr marL="57150" lvl="1" indent="-57150" algn="l" defTabSz="400050">
            <a:lnSpc>
              <a:spcPct val="90000"/>
            </a:lnSpc>
            <a:spcBef>
              <a:spcPct val="0"/>
            </a:spcBef>
            <a:spcAft>
              <a:spcPct val="15000"/>
            </a:spcAft>
            <a:buChar char="•"/>
          </a:pPr>
          <a:r>
            <a:rPr lang="en-GB" sz="900" kern="1200"/>
            <a:t>Weekly FIKA and crafting sessions for decompression</a:t>
          </a:r>
        </a:p>
        <a:p>
          <a:pPr marL="57150" lvl="1" indent="-57150" algn="l" defTabSz="400050">
            <a:lnSpc>
              <a:spcPct val="90000"/>
            </a:lnSpc>
            <a:spcBef>
              <a:spcPct val="0"/>
            </a:spcBef>
            <a:spcAft>
              <a:spcPct val="15000"/>
            </a:spcAft>
            <a:buChar char="•"/>
          </a:pPr>
          <a:r>
            <a:rPr lang="en-GB" sz="900" kern="1200"/>
            <a:t>Free Short Yoga and meditation classes</a:t>
          </a:r>
        </a:p>
        <a:p>
          <a:pPr marL="57150" lvl="1" indent="-57150" algn="l" defTabSz="400050" rtl="0">
            <a:lnSpc>
              <a:spcPct val="90000"/>
            </a:lnSpc>
            <a:spcBef>
              <a:spcPct val="0"/>
            </a:spcBef>
            <a:spcAft>
              <a:spcPct val="15000"/>
            </a:spcAft>
            <a:buChar char="•"/>
          </a:pPr>
          <a:r>
            <a:rPr lang="en-GB" sz="900" kern="1200">
              <a:latin typeface="Arial" panose="020B0604020202020204"/>
            </a:rPr>
            <a:t>Lifestyle support and drop-ins</a:t>
          </a:r>
          <a:endParaRPr lang="en-GB" sz="900" kern="1200"/>
        </a:p>
        <a:p>
          <a:pPr marL="57150" lvl="1" indent="-57150" algn="l" defTabSz="400050">
            <a:lnSpc>
              <a:spcPct val="90000"/>
            </a:lnSpc>
            <a:spcBef>
              <a:spcPct val="0"/>
            </a:spcBef>
            <a:spcAft>
              <a:spcPct val="15000"/>
            </a:spcAft>
            <a:buChar char="•"/>
          </a:pPr>
          <a:r>
            <a:rPr lang="en-GB" sz="900" kern="1200"/>
            <a:t>PAWS for Thought</a:t>
          </a:r>
        </a:p>
      </dsp:txBody>
      <dsp:txXfrm>
        <a:off x="1736850" y="1804563"/>
        <a:ext cx="1685211" cy="1804563"/>
      </dsp:txXfrm>
    </dsp:sp>
    <dsp:sp modelId="{31E7263E-482C-49E7-8DEF-5D643617F283}">
      <dsp:nvSpPr>
        <dsp:cNvPr id="0" name=""/>
        <dsp:cNvSpPr/>
      </dsp:nvSpPr>
      <dsp:spPr>
        <a:xfrm>
          <a:off x="1828306" y="270684"/>
          <a:ext cx="1502299" cy="1502299"/>
        </a:xfrm>
        <a:prstGeom prst="ellipse">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DFF3E-DDE2-4FEA-8F10-442473B7B5DD}">
      <dsp:nvSpPr>
        <dsp:cNvPr id="0" name=""/>
        <dsp:cNvSpPr/>
      </dsp:nvSpPr>
      <dsp:spPr>
        <a:xfrm>
          <a:off x="3472618" y="0"/>
          <a:ext cx="1685211" cy="451140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n-GB" sz="1200" kern="1200"/>
            <a:t>Community Engagement</a:t>
          </a:r>
        </a:p>
        <a:p>
          <a:pPr marL="57150" lvl="1" indent="-57150" algn="l" defTabSz="400050">
            <a:lnSpc>
              <a:spcPct val="90000"/>
            </a:lnSpc>
            <a:spcBef>
              <a:spcPct val="0"/>
            </a:spcBef>
            <a:spcAft>
              <a:spcPct val="15000"/>
            </a:spcAft>
            <a:buChar char="•"/>
          </a:pPr>
          <a:r>
            <a:rPr lang="en-GB" sz="900" kern="1200"/>
            <a:t>Clinics</a:t>
          </a:r>
        </a:p>
        <a:p>
          <a:pPr marL="57150" lvl="1" indent="-57150" algn="l" defTabSz="400050">
            <a:lnSpc>
              <a:spcPct val="90000"/>
            </a:lnSpc>
            <a:spcBef>
              <a:spcPct val="0"/>
            </a:spcBef>
            <a:spcAft>
              <a:spcPct val="15000"/>
            </a:spcAft>
            <a:buChar char="•"/>
          </a:pPr>
          <a:r>
            <a:rPr lang="en-GB" sz="900" kern="1200"/>
            <a:t>Project work</a:t>
          </a:r>
        </a:p>
        <a:p>
          <a:pPr marL="57150" lvl="1" indent="-57150" algn="l" defTabSz="400050">
            <a:lnSpc>
              <a:spcPct val="90000"/>
            </a:lnSpc>
            <a:spcBef>
              <a:spcPct val="0"/>
            </a:spcBef>
            <a:spcAft>
              <a:spcPct val="15000"/>
            </a:spcAft>
            <a:buChar char="•"/>
          </a:pPr>
          <a:r>
            <a:rPr lang="en-GB" sz="900" kern="1200"/>
            <a:t>Volunteering</a:t>
          </a:r>
        </a:p>
        <a:p>
          <a:pPr marL="57150" lvl="1" indent="-57150" algn="l" defTabSz="400050">
            <a:lnSpc>
              <a:spcPct val="90000"/>
            </a:lnSpc>
            <a:spcBef>
              <a:spcPct val="0"/>
            </a:spcBef>
            <a:spcAft>
              <a:spcPct val="15000"/>
            </a:spcAft>
            <a:buChar char="•"/>
          </a:pPr>
          <a:r>
            <a:rPr lang="en-GB" sz="900" kern="1200"/>
            <a:t>Local services coordination</a:t>
          </a:r>
        </a:p>
        <a:p>
          <a:pPr marL="57150" lvl="1" indent="-57150" algn="l" defTabSz="400050" rtl="0">
            <a:lnSpc>
              <a:spcPct val="90000"/>
            </a:lnSpc>
            <a:spcBef>
              <a:spcPct val="0"/>
            </a:spcBef>
            <a:spcAft>
              <a:spcPct val="15000"/>
            </a:spcAft>
            <a:buChar char="•"/>
          </a:pPr>
          <a:r>
            <a:rPr lang="en-GB" sz="900" kern="1200" dirty="0">
              <a:latin typeface="Arial" panose="020B0604020202020204"/>
            </a:rPr>
            <a:t>Shared events</a:t>
          </a:r>
        </a:p>
      </dsp:txBody>
      <dsp:txXfrm>
        <a:off x="3472618" y="1804563"/>
        <a:ext cx="1685211" cy="1804563"/>
      </dsp:txXfrm>
    </dsp:sp>
    <dsp:sp modelId="{5E702035-2D1C-469E-AFAB-FEF44DF51D57}">
      <dsp:nvSpPr>
        <dsp:cNvPr id="0" name=""/>
        <dsp:cNvSpPr/>
      </dsp:nvSpPr>
      <dsp:spPr>
        <a:xfrm>
          <a:off x="3564074" y="270684"/>
          <a:ext cx="1502299" cy="150229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AEC9D5-8C5B-4301-AB85-122087A00F89}">
      <dsp:nvSpPr>
        <dsp:cNvPr id="0" name=""/>
        <dsp:cNvSpPr/>
      </dsp:nvSpPr>
      <dsp:spPr>
        <a:xfrm>
          <a:off x="206356" y="3609127"/>
          <a:ext cx="4746199" cy="676711"/>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E6B91-DC94-4F66-B583-27A552A91737}">
      <dsp:nvSpPr>
        <dsp:cNvPr id="0" name=""/>
        <dsp:cNvSpPr/>
      </dsp:nvSpPr>
      <dsp:spPr>
        <a:xfrm>
          <a:off x="1686399" y="2224224"/>
          <a:ext cx="1559348" cy="1338847"/>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Schools </a:t>
          </a:r>
        </a:p>
      </dsp:txBody>
      <dsp:txXfrm>
        <a:off x="1927915" y="2431588"/>
        <a:ext cx="1076316" cy="924119"/>
      </dsp:txXfrm>
    </dsp:sp>
    <dsp:sp modelId="{01179E90-8D28-4D9B-B0A3-487478B968CA}">
      <dsp:nvSpPr>
        <dsp:cNvPr id="0" name=""/>
        <dsp:cNvSpPr/>
      </dsp:nvSpPr>
      <dsp:spPr>
        <a:xfrm>
          <a:off x="1723870" y="2822752"/>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376E16-9816-40C7-A598-D308F224219A}">
      <dsp:nvSpPr>
        <dsp:cNvPr id="0" name=""/>
        <dsp:cNvSpPr/>
      </dsp:nvSpPr>
      <dsp:spPr>
        <a:xfrm>
          <a:off x="345148" y="1484558"/>
          <a:ext cx="1559348" cy="1338847"/>
        </a:xfrm>
        <a:prstGeom prst="hexagon">
          <a:avLst>
            <a:gd name="adj" fmla="val 25000"/>
            <a:gd name="vf" fmla="val 115470"/>
          </a:avLst>
        </a:prstGeom>
        <a:blipFill>
          <a:blip xmlns:r="http://schemas.openxmlformats.org/officeDocument/2006/relationships" r:embed="rId1"/>
          <a:srcRect/>
          <a:stretch>
            <a:fillRect l="-15000" r="-15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461879-8D56-4108-87EE-BAD3627127B8}">
      <dsp:nvSpPr>
        <dsp:cNvPr id="0" name=""/>
        <dsp:cNvSpPr/>
      </dsp:nvSpPr>
      <dsp:spPr>
        <a:xfrm>
          <a:off x="1412577" y="2645023"/>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29076"/>
              <a:satOff val="4762"/>
              <a:lumOff val="-7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0AE248-C245-4584-AB24-11432D9AA24A}">
      <dsp:nvSpPr>
        <dsp:cNvPr id="0" name=""/>
        <dsp:cNvSpPr/>
      </dsp:nvSpPr>
      <dsp:spPr>
        <a:xfrm>
          <a:off x="3028611" y="1479984"/>
          <a:ext cx="1559348" cy="1338847"/>
        </a:xfrm>
        <a:prstGeom prst="hexagon">
          <a:avLst>
            <a:gd name="adj" fmla="val 25000"/>
            <a:gd name="vf" fmla="val 115470"/>
          </a:avLst>
        </a:prstGeom>
        <a:solidFill>
          <a:schemeClr val="accent3">
            <a:hueOff val="271060"/>
            <a:satOff val="10000"/>
            <a:lumOff val="-1471"/>
            <a:alphaOff val="0"/>
          </a:schemeClr>
        </a:solidFill>
        <a:ln w="12700" cap="flat" cmpd="sng" algn="ctr">
          <a:solidFill>
            <a:schemeClr val="accent3">
              <a:hueOff val="271060"/>
              <a:satOff val="1000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Core CCI Activity</a:t>
          </a:r>
        </a:p>
      </dsp:txBody>
      <dsp:txXfrm>
        <a:off x="3270127" y="1687348"/>
        <a:ext cx="1076316" cy="924119"/>
      </dsp:txXfrm>
    </dsp:sp>
    <dsp:sp modelId="{BA102611-DFCE-45B3-AFEE-EC2DE0D691AA}">
      <dsp:nvSpPr>
        <dsp:cNvPr id="0" name=""/>
        <dsp:cNvSpPr/>
      </dsp:nvSpPr>
      <dsp:spPr>
        <a:xfrm>
          <a:off x="4101804" y="2638489"/>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58152"/>
              <a:satOff val="9524"/>
              <a:lumOff val="-14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83929-9C92-41F6-8C2F-76029D03DFD0}">
      <dsp:nvSpPr>
        <dsp:cNvPr id="0" name=""/>
        <dsp:cNvSpPr/>
      </dsp:nvSpPr>
      <dsp:spPr>
        <a:xfrm>
          <a:off x="4369862" y="2221611"/>
          <a:ext cx="1559348" cy="133884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271060"/>
              <a:satOff val="10000"/>
              <a:lumOff val="-1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2DCE7-D078-4694-977A-D483608C2687}">
      <dsp:nvSpPr>
        <dsp:cNvPr id="0" name=""/>
        <dsp:cNvSpPr/>
      </dsp:nvSpPr>
      <dsp:spPr>
        <a:xfrm>
          <a:off x="4407332" y="2817525"/>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87228"/>
              <a:satOff val="14286"/>
              <a:lumOff val="-21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78927-F4D4-4346-A476-8CF771EC016D}">
      <dsp:nvSpPr>
        <dsp:cNvPr id="0" name=""/>
        <dsp:cNvSpPr/>
      </dsp:nvSpPr>
      <dsp:spPr>
        <a:xfrm>
          <a:off x="1686399" y="744239"/>
          <a:ext cx="1559348" cy="1338847"/>
        </a:xfrm>
        <a:prstGeom prst="hexagon">
          <a:avLst>
            <a:gd name="adj" fmla="val 25000"/>
            <a:gd name="vf" fmla="val 115470"/>
          </a:avLst>
        </a:prstGeom>
        <a:solidFill>
          <a:schemeClr val="accent3">
            <a:hueOff val="542120"/>
            <a:satOff val="20000"/>
            <a:lumOff val="-2941"/>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Student Journey and Student Success</a:t>
          </a:r>
        </a:p>
      </dsp:txBody>
      <dsp:txXfrm>
        <a:off x="1927915" y="951603"/>
        <a:ext cx="1076316" cy="924119"/>
      </dsp:txXfrm>
    </dsp:sp>
    <dsp:sp modelId="{F99C68B9-6AB9-45A7-B876-ED05A3D5B7DA}">
      <dsp:nvSpPr>
        <dsp:cNvPr id="0" name=""/>
        <dsp:cNvSpPr/>
      </dsp:nvSpPr>
      <dsp:spPr>
        <a:xfrm>
          <a:off x="2748063" y="762535"/>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516305"/>
              <a:satOff val="19048"/>
              <a:lumOff val="-28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283E67-003D-4483-813B-EA99790184D7}">
      <dsp:nvSpPr>
        <dsp:cNvPr id="0" name=""/>
        <dsp:cNvSpPr/>
      </dsp:nvSpPr>
      <dsp:spPr>
        <a:xfrm>
          <a:off x="3028611" y="0"/>
          <a:ext cx="1559348" cy="1338847"/>
        </a:xfrm>
        <a:prstGeom prst="hexagon">
          <a:avLst>
            <a:gd name="adj" fmla="val 25000"/>
            <a:gd name="vf" fmla="val 115470"/>
          </a:avLst>
        </a:prstGeom>
        <a:blipFill>
          <a:blip xmlns:r="http://schemas.openxmlformats.org/officeDocument/2006/relationships" r:embed="rId3"/>
          <a:srcRect/>
          <a:stretch>
            <a:fillRect l="-7000" r="-7000"/>
          </a:stretch>
        </a:blip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B15BFC-C09F-4C54-B97A-8F56258156E2}">
      <dsp:nvSpPr>
        <dsp:cNvPr id="0" name=""/>
        <dsp:cNvSpPr/>
      </dsp:nvSpPr>
      <dsp:spPr>
        <a:xfrm>
          <a:off x="3072807" y="593300"/>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645381"/>
              <a:satOff val="23810"/>
              <a:lumOff val="-35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873BF-BC88-4885-A9B9-37AD88303EEC}">
      <dsp:nvSpPr>
        <dsp:cNvPr id="0" name=""/>
        <dsp:cNvSpPr/>
      </dsp:nvSpPr>
      <dsp:spPr>
        <a:xfrm>
          <a:off x="4369862" y="741626"/>
          <a:ext cx="1559348" cy="1338847"/>
        </a:xfrm>
        <a:prstGeom prst="hexagon">
          <a:avLst>
            <a:gd name="adj" fmla="val 25000"/>
            <a:gd name="vf" fmla="val 115470"/>
          </a:avLst>
        </a:prstGeom>
        <a:solidFill>
          <a:schemeClr val="accent3">
            <a:hueOff val="813180"/>
            <a:satOff val="30000"/>
            <a:lumOff val="-4412"/>
            <a:alphaOff val="0"/>
          </a:schemeClr>
        </a:solidFill>
        <a:ln w="12700" cap="flat" cmpd="sng" algn="ctr">
          <a:solidFill>
            <a:schemeClr val="accent3">
              <a:hueOff val="813180"/>
              <a:satOff val="30000"/>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Wider Student and Library Services</a:t>
          </a:r>
        </a:p>
      </dsp:txBody>
      <dsp:txXfrm>
        <a:off x="4611378" y="948990"/>
        <a:ext cx="1076316" cy="924119"/>
      </dsp:txXfrm>
    </dsp:sp>
    <dsp:sp modelId="{BAE481E5-6DBC-4B66-9CFA-94F8762F3C4A}">
      <dsp:nvSpPr>
        <dsp:cNvPr id="0" name=""/>
        <dsp:cNvSpPr/>
      </dsp:nvSpPr>
      <dsp:spPr>
        <a:xfrm>
          <a:off x="5718799" y="1334273"/>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774457"/>
              <a:satOff val="28571"/>
              <a:lumOff val="-42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A68FCA-0A2E-4E71-BA14-DDDA427831F6}">
      <dsp:nvSpPr>
        <dsp:cNvPr id="0" name=""/>
        <dsp:cNvSpPr/>
      </dsp:nvSpPr>
      <dsp:spPr>
        <a:xfrm>
          <a:off x="5711113" y="1494360"/>
          <a:ext cx="1559348" cy="133884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12700" cap="flat" cmpd="sng" algn="ctr">
          <a:solidFill>
            <a:schemeClr val="accent3">
              <a:hueOff val="813180"/>
              <a:satOff val="30000"/>
              <a:lumOff val="-4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DFC884-9FCC-45EA-82CA-3A8524092A75}">
      <dsp:nvSpPr>
        <dsp:cNvPr id="0" name=""/>
        <dsp:cNvSpPr/>
      </dsp:nvSpPr>
      <dsp:spPr>
        <a:xfrm>
          <a:off x="6014720" y="1517883"/>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802D1-721E-4D24-A57B-3817A2547D57}">
      <dsp:nvSpPr>
        <dsp:cNvPr id="0" name=""/>
        <dsp:cNvSpPr/>
      </dsp:nvSpPr>
      <dsp:spPr>
        <a:xfrm>
          <a:off x="5711113" y="14375"/>
          <a:ext cx="1559348" cy="1338847"/>
        </a:xfrm>
        <a:prstGeom prst="hexagon">
          <a:avLst>
            <a:gd name="adj" fmla="val 25000"/>
            <a:gd name="vf" fmla="val 115470"/>
          </a:avLst>
        </a:prstGeom>
        <a:solidFill>
          <a:schemeClr val="accent3">
            <a:hueOff val="1084240"/>
            <a:satOff val="40000"/>
            <a:lumOff val="-5882"/>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Multi-campus activity</a:t>
          </a:r>
        </a:p>
      </dsp:txBody>
      <dsp:txXfrm>
        <a:off x="5952629" y="221739"/>
        <a:ext cx="1076316" cy="924119"/>
      </dsp:txXfrm>
    </dsp:sp>
    <dsp:sp modelId="{24F79770-182E-49EE-8723-8EDF34188658}">
      <dsp:nvSpPr>
        <dsp:cNvPr id="0" name=""/>
        <dsp:cNvSpPr/>
      </dsp:nvSpPr>
      <dsp:spPr>
        <a:xfrm>
          <a:off x="7060050" y="614210"/>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032609"/>
              <a:satOff val="38095"/>
              <a:lumOff val="-56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9F9094-0215-4388-B061-E65E128A0FD2}">
      <dsp:nvSpPr>
        <dsp:cNvPr id="0" name=""/>
        <dsp:cNvSpPr/>
      </dsp:nvSpPr>
      <dsp:spPr>
        <a:xfrm>
          <a:off x="7053324" y="761228"/>
          <a:ext cx="1559348" cy="133884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728B09-7231-43CC-847B-87E0D708C57C}">
      <dsp:nvSpPr>
        <dsp:cNvPr id="0" name=""/>
        <dsp:cNvSpPr/>
      </dsp:nvSpPr>
      <dsp:spPr>
        <a:xfrm>
          <a:off x="7363657" y="790632"/>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161685"/>
              <a:satOff val="42857"/>
              <a:lumOff val="-63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1DC766-D43C-4364-A940-1F34E82AAC9E}">
      <dsp:nvSpPr>
        <dsp:cNvPr id="0" name=""/>
        <dsp:cNvSpPr/>
      </dsp:nvSpPr>
      <dsp:spPr>
        <a:xfrm>
          <a:off x="7053324" y="2238599"/>
          <a:ext cx="1559348" cy="1338847"/>
        </a:xfrm>
        <a:prstGeom prst="hexagon">
          <a:avLst>
            <a:gd name="adj" fmla="val 25000"/>
            <a:gd name="vf" fmla="val 115470"/>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Faith leadership and liaison</a:t>
          </a:r>
        </a:p>
      </dsp:txBody>
      <dsp:txXfrm>
        <a:off x="7294840" y="2445963"/>
        <a:ext cx="1076316" cy="924119"/>
      </dsp:txXfrm>
    </dsp:sp>
    <dsp:sp modelId="{2A8C58AD-EC09-43F9-B8B5-88E73043DB6E}">
      <dsp:nvSpPr>
        <dsp:cNvPr id="0" name=""/>
        <dsp:cNvSpPr/>
      </dsp:nvSpPr>
      <dsp:spPr>
        <a:xfrm>
          <a:off x="7361735" y="3411479"/>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290761"/>
              <a:satOff val="47619"/>
              <a:lumOff val="-70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EFEC71-9584-46C3-9EF2-C3FEB88F1B8A}">
      <dsp:nvSpPr>
        <dsp:cNvPr id="0" name=""/>
        <dsp:cNvSpPr/>
      </dsp:nvSpPr>
      <dsp:spPr>
        <a:xfrm>
          <a:off x="5711113" y="2971731"/>
          <a:ext cx="1559348" cy="133884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9000" r="-29000"/>
          </a:stretch>
        </a:blip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BECFA0-D348-4770-9FE9-60F08613FCC3}">
      <dsp:nvSpPr>
        <dsp:cNvPr id="0" name=""/>
        <dsp:cNvSpPr/>
      </dsp:nvSpPr>
      <dsp:spPr>
        <a:xfrm>
          <a:off x="7072540" y="3559151"/>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419838"/>
              <a:satOff val="52381"/>
              <a:lumOff val="-77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D75CF3-CDC5-462B-B1AE-5DFA42498C47}">
      <dsp:nvSpPr>
        <dsp:cNvPr id="0" name=""/>
        <dsp:cNvSpPr/>
      </dsp:nvSpPr>
      <dsp:spPr>
        <a:xfrm>
          <a:off x="3027650" y="2963237"/>
          <a:ext cx="1559348" cy="1338847"/>
        </a:xfrm>
        <a:prstGeom prst="hexagon">
          <a:avLst>
            <a:gd name="adj" fmla="val 25000"/>
            <a:gd name="vf" fmla="val 115470"/>
          </a:avLst>
        </a:prstGeom>
        <a:solidFill>
          <a:schemeClr val="accent3">
            <a:hueOff val="1626359"/>
            <a:satOff val="60000"/>
            <a:lumOff val="-8824"/>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Transitions: In, Onward and progression</a:t>
          </a:r>
        </a:p>
      </dsp:txBody>
      <dsp:txXfrm>
        <a:off x="3269166" y="3170601"/>
        <a:ext cx="1076316" cy="924119"/>
      </dsp:txXfrm>
    </dsp:sp>
    <dsp:sp modelId="{629BAFFD-8C77-4213-B895-ACCA67BC4D3C}">
      <dsp:nvSpPr>
        <dsp:cNvPr id="0" name=""/>
        <dsp:cNvSpPr/>
      </dsp:nvSpPr>
      <dsp:spPr>
        <a:xfrm>
          <a:off x="3071846" y="3556537"/>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548914"/>
              <a:satOff val="57143"/>
              <a:lumOff val="-84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D0A107-26DE-4103-AADF-60E6989212C3}">
      <dsp:nvSpPr>
        <dsp:cNvPr id="0" name=""/>
        <dsp:cNvSpPr/>
      </dsp:nvSpPr>
      <dsp:spPr>
        <a:xfrm>
          <a:off x="1685438" y="3707476"/>
          <a:ext cx="1559348" cy="133884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5000" r="-15000"/>
          </a:stretch>
        </a:blip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94694C-C9FD-411D-B594-91E5361496DA}">
      <dsp:nvSpPr>
        <dsp:cNvPr id="0" name=""/>
        <dsp:cNvSpPr/>
      </dsp:nvSpPr>
      <dsp:spPr>
        <a:xfrm>
          <a:off x="2747102" y="3726425"/>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677990"/>
              <a:satOff val="61905"/>
              <a:lumOff val="-91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D6FAF-B341-4C34-BC22-418688B27EDE}">
      <dsp:nvSpPr>
        <dsp:cNvPr id="0" name=""/>
        <dsp:cNvSpPr/>
      </dsp:nvSpPr>
      <dsp:spPr>
        <a:xfrm>
          <a:off x="8387850" y="2988720"/>
          <a:ext cx="1559348" cy="1338847"/>
        </a:xfrm>
        <a:prstGeom prst="hexagon">
          <a:avLst>
            <a:gd name="adj" fmla="val 25000"/>
            <a:gd name="vf" fmla="val 115470"/>
          </a:avLst>
        </a:prstGeom>
        <a:solidFill>
          <a:schemeClr val="accent3">
            <a:hueOff val="1897419"/>
            <a:satOff val="70000"/>
            <a:lumOff val="-10294"/>
            <a:alphaOff val="0"/>
          </a:schemeClr>
        </a:solidFill>
        <a:ln w="12700" cap="flat" cmpd="sng" algn="ctr">
          <a:solidFill>
            <a:schemeClr val="accent3">
              <a:hueOff val="1897419"/>
              <a:satOff val="70000"/>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Student Union</a:t>
          </a:r>
        </a:p>
      </dsp:txBody>
      <dsp:txXfrm>
        <a:off x="8629366" y="3196084"/>
        <a:ext cx="1076316" cy="924119"/>
      </dsp:txXfrm>
    </dsp:sp>
    <dsp:sp modelId="{2ACC26BD-33B4-4886-B40D-0068697121BF}">
      <dsp:nvSpPr>
        <dsp:cNvPr id="0" name=""/>
        <dsp:cNvSpPr/>
      </dsp:nvSpPr>
      <dsp:spPr>
        <a:xfrm>
          <a:off x="8697221" y="4161600"/>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89F8F4-B8A4-44AC-A07A-CFE17FC8CBC4}">
      <dsp:nvSpPr>
        <dsp:cNvPr id="0" name=""/>
        <dsp:cNvSpPr/>
      </dsp:nvSpPr>
      <dsp:spPr>
        <a:xfrm>
          <a:off x="7046599" y="3721851"/>
          <a:ext cx="1559348" cy="1338847"/>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1897419"/>
              <a:satOff val="70000"/>
              <a:lumOff val="-10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FB430D-118D-4C81-95EF-A6576A9B2FD1}">
      <dsp:nvSpPr>
        <dsp:cNvPr id="0" name=""/>
        <dsp:cNvSpPr/>
      </dsp:nvSpPr>
      <dsp:spPr>
        <a:xfrm>
          <a:off x="8408026" y="4309271"/>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936142"/>
              <a:satOff val="71429"/>
              <a:lumOff val="-105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2FEB4-0897-43D0-AA91-FD049CC8F82F}">
      <dsp:nvSpPr>
        <dsp:cNvPr id="0" name=""/>
        <dsp:cNvSpPr/>
      </dsp:nvSpPr>
      <dsp:spPr>
        <a:xfrm>
          <a:off x="8393614" y="28750"/>
          <a:ext cx="1559348" cy="1338847"/>
        </a:xfrm>
        <a:prstGeom prst="hexagon">
          <a:avLst>
            <a:gd name="adj" fmla="val 25000"/>
            <a:gd name="vf" fmla="val 115470"/>
          </a:avLst>
        </a:prstGeom>
        <a:solidFill>
          <a:schemeClr val="accent3">
            <a:hueOff val="2168479"/>
            <a:satOff val="80000"/>
            <a:lumOff val="-11765"/>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Student Advocacy</a:t>
          </a:r>
        </a:p>
      </dsp:txBody>
      <dsp:txXfrm>
        <a:off x="8635130" y="236114"/>
        <a:ext cx="1076316" cy="924119"/>
      </dsp:txXfrm>
    </dsp:sp>
    <dsp:sp modelId="{64D2F869-268B-4F60-8661-116BC9A3A2CD}">
      <dsp:nvSpPr>
        <dsp:cNvPr id="0" name=""/>
        <dsp:cNvSpPr/>
      </dsp:nvSpPr>
      <dsp:spPr>
        <a:xfrm>
          <a:off x="9472572" y="1206204"/>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065218"/>
              <a:satOff val="76190"/>
              <a:lumOff val="-112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BDA3D9-E823-4D60-BE4B-8CA515219EFF}">
      <dsp:nvSpPr>
        <dsp:cNvPr id="0" name=""/>
        <dsp:cNvSpPr/>
      </dsp:nvSpPr>
      <dsp:spPr>
        <a:xfrm>
          <a:off x="8393614" y="1506774"/>
          <a:ext cx="1559348" cy="1338847"/>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093989-7EE6-48EC-AF1A-E8FAFA63F09E}">
      <dsp:nvSpPr>
        <dsp:cNvPr id="0" name=""/>
        <dsp:cNvSpPr/>
      </dsp:nvSpPr>
      <dsp:spPr>
        <a:xfrm>
          <a:off x="9472572" y="1514615"/>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194295"/>
              <a:satOff val="80952"/>
              <a:lumOff val="-119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D62923-B49E-485F-9E1D-9D19A734D291}">
      <dsp:nvSpPr>
        <dsp:cNvPr id="0" name=""/>
        <dsp:cNvSpPr/>
      </dsp:nvSpPr>
      <dsp:spPr>
        <a:xfrm>
          <a:off x="4364097" y="3713357"/>
          <a:ext cx="1559348" cy="1338847"/>
        </a:xfrm>
        <a:prstGeom prst="hexagon">
          <a:avLst>
            <a:gd name="adj" fmla="val 25000"/>
            <a:gd name="vf" fmla="val 115470"/>
          </a:avLst>
        </a:prstGeom>
        <a:solidFill>
          <a:schemeClr val="accent3">
            <a:hueOff val="2439539"/>
            <a:satOff val="90000"/>
            <a:lumOff val="-13235"/>
            <a:alphaOff val="0"/>
          </a:schemeClr>
        </a:solidFill>
        <a:ln w="12700" cap="flat" cmpd="sng" algn="ctr">
          <a:solidFill>
            <a:schemeClr val="accent3">
              <a:hueOff val="2439539"/>
              <a:satOff val="90000"/>
              <a:lumOff val="-1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Community Programmes</a:t>
          </a:r>
        </a:p>
      </dsp:txBody>
      <dsp:txXfrm>
        <a:off x="4605613" y="3920721"/>
        <a:ext cx="1076316" cy="924119"/>
      </dsp:txXfrm>
    </dsp:sp>
    <dsp:sp modelId="{C648B59A-09B4-478B-BD1F-720FD3713551}">
      <dsp:nvSpPr>
        <dsp:cNvPr id="0" name=""/>
        <dsp:cNvSpPr/>
      </dsp:nvSpPr>
      <dsp:spPr>
        <a:xfrm>
          <a:off x="4672508" y="4886237"/>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323371"/>
              <a:satOff val="85714"/>
              <a:lumOff val="-126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75727E-52A9-4EF4-9A57-B0CDACAC9B2B}">
      <dsp:nvSpPr>
        <dsp:cNvPr id="0" name=""/>
        <dsp:cNvSpPr/>
      </dsp:nvSpPr>
      <dsp:spPr>
        <a:xfrm>
          <a:off x="3021885" y="4446489"/>
          <a:ext cx="1559348" cy="1338847"/>
        </a:xfrm>
        <a:prstGeom prst="hexagon">
          <a:avLst>
            <a:gd name="adj" fmla="val 25000"/>
            <a:gd name="vf" fmla="val 115470"/>
          </a:avLst>
        </a:prstGeom>
        <a:blipFill>
          <a:blip xmlns:r="http://schemas.openxmlformats.org/officeDocument/2006/relationships" r:embed="rId10"/>
          <a:srcRect/>
          <a:stretch>
            <a:fillRect l="-28000" r="-28000"/>
          </a:stretch>
        </a:blipFill>
        <a:ln w="12700" cap="flat" cmpd="sng" algn="ctr">
          <a:solidFill>
            <a:schemeClr val="accent3">
              <a:hueOff val="2439539"/>
              <a:satOff val="90000"/>
              <a:lumOff val="-13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979AA-8FFF-4C42-B200-617022C68A18}">
      <dsp:nvSpPr>
        <dsp:cNvPr id="0" name=""/>
        <dsp:cNvSpPr/>
      </dsp:nvSpPr>
      <dsp:spPr>
        <a:xfrm>
          <a:off x="4383313" y="5033909"/>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452447"/>
              <a:satOff val="90476"/>
              <a:lumOff val="-133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2273A8-EA88-47B0-8C49-FCF71F769419}">
      <dsp:nvSpPr>
        <dsp:cNvPr id="0" name=""/>
        <dsp:cNvSpPr/>
      </dsp:nvSpPr>
      <dsp:spPr>
        <a:xfrm>
          <a:off x="7042756" y="5195302"/>
          <a:ext cx="1559348" cy="1338847"/>
        </a:xfrm>
        <a:prstGeom prst="hexagon">
          <a:avLst>
            <a:gd name="adj" fmla="val 25000"/>
            <a:gd name="vf" fmla="val 115470"/>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Volunteering</a:t>
          </a:r>
        </a:p>
      </dsp:txBody>
      <dsp:txXfrm>
        <a:off x="7284272" y="5402666"/>
        <a:ext cx="1076316" cy="924119"/>
      </dsp:txXfrm>
    </dsp:sp>
    <dsp:sp modelId="{7B5191AE-F504-40A7-AB9E-D6267954282E}">
      <dsp:nvSpPr>
        <dsp:cNvPr id="0" name=""/>
        <dsp:cNvSpPr/>
      </dsp:nvSpPr>
      <dsp:spPr>
        <a:xfrm>
          <a:off x="7080226" y="5791217"/>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581523"/>
              <a:satOff val="95238"/>
              <a:lumOff val="-140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E0840F-4642-47E5-A92E-47FF7ABE9774}">
      <dsp:nvSpPr>
        <dsp:cNvPr id="0" name=""/>
        <dsp:cNvSpPr/>
      </dsp:nvSpPr>
      <dsp:spPr>
        <a:xfrm>
          <a:off x="5701505" y="4453676"/>
          <a:ext cx="1559348" cy="1338847"/>
        </a:xfrm>
        <a:prstGeom prst="hexagon">
          <a:avLst>
            <a:gd name="adj" fmla="val 25000"/>
            <a:gd name="vf" fmla="val 115470"/>
          </a:avLst>
        </a:prstGeom>
        <a:blipFill>
          <a:blip xmlns:r="http://schemas.openxmlformats.org/officeDocument/2006/relationships" r:embed="rId11"/>
          <a:srcRect/>
          <a:stretch>
            <a:fillRect l="-15000" r="-15000"/>
          </a:stretch>
        </a:blip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44F95-C619-4A14-B439-5C8AF8A838D0}">
      <dsp:nvSpPr>
        <dsp:cNvPr id="0" name=""/>
        <dsp:cNvSpPr/>
      </dsp:nvSpPr>
      <dsp:spPr>
        <a:xfrm>
          <a:off x="6774698" y="5612181"/>
          <a:ext cx="181587" cy="15681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5C5AF-4E66-4F50-AA15-D5956F7FEE23}">
      <dsp:nvSpPr>
        <dsp:cNvPr id="0" name=""/>
        <dsp:cNvSpPr/>
      </dsp:nvSpPr>
      <dsp:spPr>
        <a:xfrm>
          <a:off x="767597" y="-74961"/>
          <a:ext cx="4167104" cy="4167104"/>
        </a:xfrm>
        <a:prstGeom prst="circularArrow">
          <a:avLst>
            <a:gd name="adj1" fmla="val 4668"/>
            <a:gd name="adj2" fmla="val 272909"/>
            <a:gd name="adj3" fmla="val 13028267"/>
            <a:gd name="adj4" fmla="val 17898094"/>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F6338-8D2C-4D88-98A0-2F5A212F1B2A}">
      <dsp:nvSpPr>
        <dsp:cNvPr id="0" name=""/>
        <dsp:cNvSpPr/>
      </dsp:nvSpPr>
      <dsp:spPr>
        <a:xfrm>
          <a:off x="1534163" y="1064"/>
          <a:ext cx="2633972" cy="13169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Pandemic Hiatus</a:t>
          </a:r>
        </a:p>
        <a:p>
          <a:pPr marL="57150" lvl="1" indent="-57150" algn="l" defTabSz="488950">
            <a:lnSpc>
              <a:spcPct val="90000"/>
            </a:lnSpc>
            <a:spcBef>
              <a:spcPct val="0"/>
            </a:spcBef>
            <a:spcAft>
              <a:spcPct val="15000"/>
            </a:spcAft>
            <a:buChar char="•"/>
          </a:pPr>
          <a:r>
            <a:rPr lang="en-GB" sz="1100" kern="1200"/>
            <a:t>Few students on campus</a:t>
          </a:r>
        </a:p>
        <a:p>
          <a:pPr marL="57150" lvl="1" indent="-57150" algn="l" defTabSz="488950">
            <a:lnSpc>
              <a:spcPct val="90000"/>
            </a:lnSpc>
            <a:spcBef>
              <a:spcPct val="0"/>
            </a:spcBef>
            <a:spcAft>
              <a:spcPct val="15000"/>
            </a:spcAft>
            <a:buChar char="•"/>
          </a:pPr>
          <a:r>
            <a:rPr lang="en-GB" sz="1100" kern="1200"/>
            <a:t>Flow of campus activity interrupted</a:t>
          </a:r>
        </a:p>
      </dsp:txBody>
      <dsp:txXfrm>
        <a:off x="1598453" y="65354"/>
        <a:ext cx="2505392" cy="1188406"/>
      </dsp:txXfrm>
    </dsp:sp>
    <dsp:sp modelId="{187CF927-239B-4A72-914A-5FC936C30B02}">
      <dsp:nvSpPr>
        <dsp:cNvPr id="0" name=""/>
        <dsp:cNvSpPr/>
      </dsp:nvSpPr>
      <dsp:spPr>
        <a:xfrm>
          <a:off x="3030431" y="1497331"/>
          <a:ext cx="2633972" cy="131698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New Arrivals</a:t>
          </a:r>
        </a:p>
        <a:p>
          <a:pPr marL="57150" lvl="1" indent="-57150" algn="l" defTabSz="488950">
            <a:lnSpc>
              <a:spcPct val="90000"/>
            </a:lnSpc>
            <a:spcBef>
              <a:spcPct val="0"/>
            </a:spcBef>
            <a:spcAft>
              <a:spcPct val="15000"/>
            </a:spcAft>
            <a:buChar char="•"/>
          </a:pPr>
          <a:r>
            <a:rPr lang="en-GB" sz="1100" kern="1200"/>
            <a:t>Y1-3 UG and PG students new on campus</a:t>
          </a:r>
        </a:p>
        <a:p>
          <a:pPr marL="57150" lvl="1" indent="-57150" algn="l" defTabSz="488950">
            <a:lnSpc>
              <a:spcPct val="90000"/>
            </a:lnSpc>
            <a:spcBef>
              <a:spcPct val="0"/>
            </a:spcBef>
            <a:spcAft>
              <a:spcPct val="15000"/>
            </a:spcAft>
            <a:buChar char="•"/>
          </a:pPr>
          <a:r>
            <a:rPr lang="en-GB" sz="1100" kern="1200"/>
            <a:t>Students arriving from different pandemic regulations</a:t>
          </a:r>
        </a:p>
        <a:p>
          <a:pPr marL="57150" lvl="1" indent="-57150" algn="l" defTabSz="488950">
            <a:lnSpc>
              <a:spcPct val="90000"/>
            </a:lnSpc>
            <a:spcBef>
              <a:spcPct val="0"/>
            </a:spcBef>
            <a:spcAft>
              <a:spcPct val="15000"/>
            </a:spcAft>
            <a:buChar char="•"/>
          </a:pPr>
          <a:r>
            <a:rPr lang="en-GB" sz="1100" kern="1200"/>
            <a:t>Staff re-engaging on campus </a:t>
          </a:r>
        </a:p>
      </dsp:txBody>
      <dsp:txXfrm>
        <a:off x="3094721" y="1561621"/>
        <a:ext cx="2505392" cy="1188406"/>
      </dsp:txXfrm>
    </dsp:sp>
    <dsp:sp modelId="{B9CE0161-B75D-4C4B-8256-23563E0FE457}">
      <dsp:nvSpPr>
        <dsp:cNvPr id="0" name=""/>
        <dsp:cNvSpPr/>
      </dsp:nvSpPr>
      <dsp:spPr>
        <a:xfrm>
          <a:off x="1534163" y="2993599"/>
          <a:ext cx="2633972" cy="131698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Campus discovery</a:t>
          </a:r>
        </a:p>
        <a:p>
          <a:pPr marL="57150" lvl="1" indent="-57150" algn="l" defTabSz="488950">
            <a:lnSpc>
              <a:spcPct val="90000"/>
            </a:lnSpc>
            <a:spcBef>
              <a:spcPct val="0"/>
            </a:spcBef>
            <a:spcAft>
              <a:spcPct val="15000"/>
            </a:spcAft>
            <a:buChar char="•"/>
          </a:pPr>
          <a:r>
            <a:rPr lang="en-GB" sz="1100" kern="1200"/>
            <a:t>No campus flow</a:t>
          </a:r>
        </a:p>
        <a:p>
          <a:pPr marL="57150" lvl="1" indent="-57150" algn="l" defTabSz="488950">
            <a:lnSpc>
              <a:spcPct val="90000"/>
            </a:lnSpc>
            <a:spcBef>
              <a:spcPct val="0"/>
            </a:spcBef>
            <a:spcAft>
              <a:spcPct val="15000"/>
            </a:spcAft>
            <a:buChar char="•"/>
          </a:pPr>
          <a:r>
            <a:rPr lang="en-GB" sz="1100" kern="1200"/>
            <a:t>No pre-existing campus memory</a:t>
          </a:r>
        </a:p>
        <a:p>
          <a:pPr marL="57150" lvl="1" indent="-57150" algn="l" defTabSz="488950">
            <a:lnSpc>
              <a:spcPct val="90000"/>
            </a:lnSpc>
            <a:spcBef>
              <a:spcPct val="0"/>
            </a:spcBef>
            <a:spcAft>
              <a:spcPct val="15000"/>
            </a:spcAft>
            <a:buChar char="•"/>
          </a:pPr>
          <a:r>
            <a:rPr lang="en-GB" sz="1100" kern="1200"/>
            <a:t>Anxiety around re-integration</a:t>
          </a:r>
        </a:p>
        <a:p>
          <a:pPr marL="57150" lvl="1" indent="-57150" algn="l" defTabSz="488950">
            <a:lnSpc>
              <a:spcPct val="90000"/>
            </a:lnSpc>
            <a:spcBef>
              <a:spcPct val="0"/>
            </a:spcBef>
            <a:spcAft>
              <a:spcPct val="15000"/>
            </a:spcAft>
            <a:buChar char="•"/>
          </a:pPr>
          <a:r>
            <a:rPr lang="en-GB" sz="1100" kern="1200"/>
            <a:t>Identifying good practice (Staff)</a:t>
          </a:r>
        </a:p>
      </dsp:txBody>
      <dsp:txXfrm>
        <a:off x="1598453" y="3057889"/>
        <a:ext cx="2505392" cy="1188406"/>
      </dsp:txXfrm>
    </dsp:sp>
    <dsp:sp modelId="{1BFFC626-A65B-47DA-84FB-4233DEBDA07D}">
      <dsp:nvSpPr>
        <dsp:cNvPr id="0" name=""/>
        <dsp:cNvSpPr/>
      </dsp:nvSpPr>
      <dsp:spPr>
        <a:xfrm>
          <a:off x="37896" y="1497331"/>
          <a:ext cx="2633972" cy="131698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Student Life and the beginnings of campus memory</a:t>
          </a:r>
        </a:p>
        <a:p>
          <a:pPr marL="57150" lvl="1" indent="-57150" algn="l" defTabSz="488950">
            <a:lnSpc>
              <a:spcPct val="90000"/>
            </a:lnSpc>
            <a:spcBef>
              <a:spcPct val="0"/>
            </a:spcBef>
            <a:spcAft>
              <a:spcPct val="15000"/>
            </a:spcAft>
            <a:buChar char="•"/>
          </a:pPr>
          <a:r>
            <a:rPr lang="en-GB" sz="1100" kern="1200"/>
            <a:t>Long cycle to re-establish flow</a:t>
          </a:r>
        </a:p>
        <a:p>
          <a:pPr marL="57150" lvl="1" indent="-57150" algn="l" defTabSz="488950">
            <a:lnSpc>
              <a:spcPct val="90000"/>
            </a:lnSpc>
            <a:spcBef>
              <a:spcPct val="0"/>
            </a:spcBef>
            <a:spcAft>
              <a:spcPct val="15000"/>
            </a:spcAft>
            <a:buChar char="•"/>
          </a:pPr>
          <a:r>
            <a:rPr lang="en-GB" sz="1100" kern="1200"/>
            <a:t>Integrate staff efforts to maximise impact</a:t>
          </a:r>
        </a:p>
      </dsp:txBody>
      <dsp:txXfrm>
        <a:off x="102186" y="1561621"/>
        <a:ext cx="2505392" cy="1188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1A845-244E-4FDD-8DD1-6E2294C78B50}">
      <dsp:nvSpPr>
        <dsp:cNvPr id="0" name=""/>
        <dsp:cNvSpPr/>
      </dsp:nvSpPr>
      <dsp:spPr>
        <a:xfrm>
          <a:off x="2682927" y="976151"/>
          <a:ext cx="531576" cy="91440"/>
        </a:xfrm>
        <a:custGeom>
          <a:avLst/>
          <a:gdLst/>
          <a:ahLst/>
          <a:cxnLst/>
          <a:rect l="0" t="0" r="0" b="0"/>
          <a:pathLst>
            <a:path>
              <a:moveTo>
                <a:pt x="0" y="45720"/>
              </a:moveTo>
              <a:lnTo>
                <a:pt x="53157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34661" y="1019057"/>
        <a:ext cx="28108" cy="5627"/>
      </dsp:txXfrm>
    </dsp:sp>
    <dsp:sp modelId="{F316AFDB-18E6-454F-A44C-4D68FE1B1E92}">
      <dsp:nvSpPr>
        <dsp:cNvPr id="0" name=""/>
        <dsp:cNvSpPr/>
      </dsp:nvSpPr>
      <dsp:spPr>
        <a:xfrm>
          <a:off x="240482" y="1088"/>
          <a:ext cx="2444244" cy="20415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770" tIns="125720" rIns="119770" bIns="125720" numCol="1" spcCol="1270" anchor="ctr" anchorCtr="0">
          <a:noAutofit/>
        </a:bodyPr>
        <a:lstStyle/>
        <a:p>
          <a:pPr marL="0" lvl="0" indent="0" algn="ctr" defTabSz="533400">
            <a:lnSpc>
              <a:spcPct val="90000"/>
            </a:lnSpc>
            <a:spcBef>
              <a:spcPct val="0"/>
            </a:spcBef>
            <a:spcAft>
              <a:spcPct val="35000"/>
            </a:spcAft>
            <a:buNone/>
          </a:pPr>
          <a:r>
            <a:rPr lang="en-GB" sz="1200" b="1" kern="1200" dirty="0"/>
            <a:t>Identify your key themes:</a:t>
          </a:r>
        </a:p>
        <a:p>
          <a:pPr marL="0" lvl="0" indent="0" algn="ctr" defTabSz="533400">
            <a:lnSpc>
              <a:spcPct val="90000"/>
            </a:lnSpc>
            <a:spcBef>
              <a:spcPct val="0"/>
            </a:spcBef>
            <a:spcAft>
              <a:spcPct val="35000"/>
            </a:spcAft>
            <a:buNone/>
          </a:pPr>
          <a:r>
            <a:rPr lang="en-GB" sz="1200" kern="1200"/>
            <a:t>- Demographics and pressures</a:t>
          </a:r>
        </a:p>
        <a:p>
          <a:pPr marL="0" lvl="0" indent="0" algn="ctr" defTabSz="533400">
            <a:lnSpc>
              <a:spcPct val="90000"/>
            </a:lnSpc>
            <a:spcBef>
              <a:spcPct val="0"/>
            </a:spcBef>
            <a:spcAft>
              <a:spcPct val="35000"/>
            </a:spcAft>
            <a:buNone/>
          </a:pPr>
          <a:r>
            <a:rPr lang="en-GB" sz="1200" kern="1200"/>
            <a:t>- Settings and engagement opportunities</a:t>
          </a:r>
        </a:p>
        <a:p>
          <a:pPr marL="0" lvl="0" indent="0" algn="ctr" defTabSz="533400">
            <a:lnSpc>
              <a:spcPct val="90000"/>
            </a:lnSpc>
            <a:spcBef>
              <a:spcPct val="0"/>
            </a:spcBef>
            <a:spcAft>
              <a:spcPct val="35000"/>
            </a:spcAft>
            <a:buNone/>
          </a:pPr>
          <a:r>
            <a:rPr lang="en-GB" sz="1200" kern="1200"/>
            <a:t>- Existing best practise/opportunities</a:t>
          </a:r>
        </a:p>
      </dsp:txBody>
      <dsp:txXfrm>
        <a:off x="240482" y="1088"/>
        <a:ext cx="2444244" cy="2041565"/>
      </dsp:txXfrm>
    </dsp:sp>
    <dsp:sp modelId="{B693783E-2B69-4A8D-9716-4676AFC54998}">
      <dsp:nvSpPr>
        <dsp:cNvPr id="0" name=""/>
        <dsp:cNvSpPr/>
      </dsp:nvSpPr>
      <dsp:spPr>
        <a:xfrm>
          <a:off x="5689348" y="976151"/>
          <a:ext cx="531576" cy="91440"/>
        </a:xfrm>
        <a:custGeom>
          <a:avLst/>
          <a:gdLst/>
          <a:ahLst/>
          <a:cxnLst/>
          <a:rect l="0" t="0" r="0" b="0"/>
          <a:pathLst>
            <a:path>
              <a:moveTo>
                <a:pt x="0" y="45720"/>
              </a:moveTo>
              <a:lnTo>
                <a:pt x="531576" y="45720"/>
              </a:lnTo>
            </a:path>
          </a:pathLst>
        </a:custGeom>
        <a:noFill/>
        <a:ln w="6350" cap="flat" cmpd="sng" algn="ctr">
          <a:solidFill>
            <a:schemeClr val="accent5">
              <a:hueOff val="-3676672"/>
              <a:satOff val="-5114"/>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41082" y="1019057"/>
        <a:ext cx="28108" cy="5627"/>
      </dsp:txXfrm>
    </dsp:sp>
    <dsp:sp modelId="{3B98F62E-5EC1-4CFD-B4DC-90A98B40C49E}">
      <dsp:nvSpPr>
        <dsp:cNvPr id="0" name=""/>
        <dsp:cNvSpPr/>
      </dsp:nvSpPr>
      <dsp:spPr>
        <a:xfrm>
          <a:off x="3246903" y="2262"/>
          <a:ext cx="2444244" cy="2039218"/>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770" tIns="125720" rIns="119770" bIns="125720" numCol="1" spcCol="1270" anchor="ctr" anchorCtr="0">
          <a:noAutofit/>
        </a:bodyPr>
        <a:lstStyle/>
        <a:p>
          <a:pPr marL="0" lvl="0" indent="0" algn="ctr" defTabSz="533400">
            <a:lnSpc>
              <a:spcPct val="90000"/>
            </a:lnSpc>
            <a:spcBef>
              <a:spcPct val="0"/>
            </a:spcBef>
            <a:spcAft>
              <a:spcPct val="35000"/>
            </a:spcAft>
            <a:buNone/>
          </a:pPr>
          <a:r>
            <a:rPr lang="en-GB" sz="1200" b="1" kern="1200"/>
            <a:t>Establish a base:</a:t>
          </a:r>
        </a:p>
        <a:p>
          <a:pPr marL="0" lvl="0" indent="0" algn="ctr" defTabSz="533400">
            <a:lnSpc>
              <a:spcPct val="90000"/>
            </a:lnSpc>
            <a:spcBef>
              <a:spcPct val="0"/>
            </a:spcBef>
            <a:spcAft>
              <a:spcPct val="35000"/>
            </a:spcAft>
            <a:buNone/>
          </a:pPr>
          <a:r>
            <a:rPr lang="en-GB" sz="1200" kern="1200" dirty="0"/>
            <a:t>- Create your first interventions, don’t be afraid to experiment </a:t>
          </a:r>
        </a:p>
        <a:p>
          <a:pPr marL="0" lvl="0" indent="0" algn="ctr" defTabSz="533400">
            <a:lnSpc>
              <a:spcPct val="90000"/>
            </a:lnSpc>
            <a:spcBef>
              <a:spcPct val="0"/>
            </a:spcBef>
            <a:spcAft>
              <a:spcPct val="35000"/>
            </a:spcAft>
            <a:buNone/>
          </a:pPr>
          <a:r>
            <a:rPr lang="en-GB" sz="1200" kern="1200"/>
            <a:t>- Review and integrate other activity within the programme of events</a:t>
          </a:r>
        </a:p>
      </dsp:txBody>
      <dsp:txXfrm>
        <a:off x="3246903" y="2262"/>
        <a:ext cx="2444244" cy="2039218"/>
      </dsp:txXfrm>
    </dsp:sp>
    <dsp:sp modelId="{ECE992DB-3A47-493D-BFCA-33168EC90211}">
      <dsp:nvSpPr>
        <dsp:cNvPr id="0" name=""/>
        <dsp:cNvSpPr/>
      </dsp:nvSpPr>
      <dsp:spPr>
        <a:xfrm>
          <a:off x="8695770" y="976151"/>
          <a:ext cx="531576" cy="91440"/>
        </a:xfrm>
        <a:custGeom>
          <a:avLst/>
          <a:gdLst/>
          <a:ahLst/>
          <a:cxnLst/>
          <a:rect l="0" t="0" r="0" b="0"/>
          <a:pathLst>
            <a:path>
              <a:moveTo>
                <a:pt x="0" y="45720"/>
              </a:moveTo>
              <a:lnTo>
                <a:pt x="531576" y="45720"/>
              </a:lnTo>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47503" y="1019057"/>
        <a:ext cx="28108" cy="5627"/>
      </dsp:txXfrm>
    </dsp:sp>
    <dsp:sp modelId="{CDF5D135-BDC0-444C-BBD8-2F57271D2682}">
      <dsp:nvSpPr>
        <dsp:cNvPr id="0" name=""/>
        <dsp:cNvSpPr/>
      </dsp:nvSpPr>
      <dsp:spPr>
        <a:xfrm>
          <a:off x="6253325" y="3435"/>
          <a:ext cx="2444244" cy="2036872"/>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770" tIns="125720" rIns="119770" bIns="125720" numCol="1" spcCol="1270" anchor="ctr" anchorCtr="0">
          <a:noAutofit/>
        </a:bodyPr>
        <a:lstStyle/>
        <a:p>
          <a:pPr marL="0" lvl="0" indent="0" algn="ctr" defTabSz="533400" rtl="0">
            <a:lnSpc>
              <a:spcPct val="90000"/>
            </a:lnSpc>
            <a:spcBef>
              <a:spcPct val="0"/>
            </a:spcBef>
            <a:spcAft>
              <a:spcPct val="35000"/>
            </a:spcAft>
            <a:buNone/>
          </a:pPr>
          <a:r>
            <a:rPr lang="en-GB" sz="1200" b="1" kern="1200">
              <a:latin typeface="Arial" panose="020B0604020202020204"/>
            </a:rPr>
            <a:t>Integrate and develop</a:t>
          </a:r>
          <a:r>
            <a:rPr lang="en-GB" sz="1200" b="1" kern="1200"/>
            <a:t>:</a:t>
          </a:r>
        </a:p>
        <a:p>
          <a:pPr marL="0" lvl="0" indent="0" algn="ctr" defTabSz="533400" rtl="0">
            <a:lnSpc>
              <a:spcPct val="90000"/>
            </a:lnSpc>
            <a:spcBef>
              <a:spcPct val="0"/>
            </a:spcBef>
            <a:spcAft>
              <a:spcPct val="35000"/>
            </a:spcAft>
            <a:buNone/>
          </a:pPr>
          <a:r>
            <a:rPr lang="en-GB" sz="1200" kern="1200"/>
            <a:t>- </a:t>
          </a:r>
          <a:r>
            <a:rPr lang="en-GB" sz="1200" kern="1200">
              <a:latin typeface="Arial" panose="020B0604020202020204"/>
            </a:rPr>
            <a:t>Develop activity around </a:t>
          </a:r>
          <a:r>
            <a:rPr lang="en-GB" sz="1200" kern="1200"/>
            <a:t>what works well</a:t>
          </a:r>
        </a:p>
        <a:p>
          <a:pPr marL="0" lvl="0" indent="0" algn="ctr" defTabSz="533400">
            <a:lnSpc>
              <a:spcPct val="90000"/>
            </a:lnSpc>
            <a:spcBef>
              <a:spcPct val="0"/>
            </a:spcBef>
            <a:spcAft>
              <a:spcPct val="35000"/>
            </a:spcAft>
            <a:buNone/>
          </a:pPr>
          <a:r>
            <a:rPr lang="en-GB" sz="1200" kern="1200" dirty="0"/>
            <a:t>- Identify additional support for other options</a:t>
          </a:r>
        </a:p>
        <a:p>
          <a:pPr marL="0" lvl="0" indent="0" algn="ctr" defTabSz="533400">
            <a:lnSpc>
              <a:spcPct val="90000"/>
            </a:lnSpc>
            <a:spcBef>
              <a:spcPct val="0"/>
            </a:spcBef>
            <a:spcAft>
              <a:spcPct val="35000"/>
            </a:spcAft>
            <a:buNone/>
          </a:pPr>
          <a:r>
            <a:rPr lang="en-GB" sz="1200" kern="1200"/>
            <a:t>Review changes (internal and external</a:t>
          </a:r>
          <a:r>
            <a:rPr lang="en-GB" sz="1200" kern="1200">
              <a:latin typeface="Arial" panose="020B0604020202020204"/>
            </a:rPr>
            <a:t>)</a:t>
          </a:r>
          <a:r>
            <a:rPr lang="en-GB" sz="1200" kern="1200"/>
            <a:t> and coordinate</a:t>
          </a:r>
        </a:p>
        <a:p>
          <a:pPr marL="0" lvl="0" indent="0" algn="ctr" defTabSz="533400">
            <a:lnSpc>
              <a:spcPct val="90000"/>
            </a:lnSpc>
            <a:spcBef>
              <a:spcPct val="0"/>
            </a:spcBef>
            <a:spcAft>
              <a:spcPct val="35000"/>
            </a:spcAft>
            <a:buNone/>
          </a:pPr>
          <a:endParaRPr lang="en-GB" sz="1200" kern="1200"/>
        </a:p>
      </dsp:txBody>
      <dsp:txXfrm>
        <a:off x="6253325" y="3435"/>
        <a:ext cx="2444244" cy="2036872"/>
      </dsp:txXfrm>
    </dsp:sp>
    <dsp:sp modelId="{F385C8C4-9529-42F0-99C6-4C524F624290}">
      <dsp:nvSpPr>
        <dsp:cNvPr id="0" name=""/>
        <dsp:cNvSpPr/>
      </dsp:nvSpPr>
      <dsp:spPr>
        <a:xfrm>
          <a:off x="9259746" y="4601"/>
          <a:ext cx="2444244" cy="203454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770" tIns="125720" rIns="119770" bIns="125720" numCol="1" spcCol="1270" anchor="ctr" anchorCtr="0">
          <a:noAutofit/>
        </a:bodyPr>
        <a:lstStyle/>
        <a:p>
          <a:pPr marL="0" lvl="0" indent="0" algn="ctr" defTabSz="533400">
            <a:lnSpc>
              <a:spcPct val="90000"/>
            </a:lnSpc>
            <a:spcBef>
              <a:spcPct val="0"/>
            </a:spcBef>
            <a:spcAft>
              <a:spcPct val="35000"/>
            </a:spcAft>
            <a:buNone/>
          </a:pPr>
          <a:r>
            <a:rPr lang="en-GB" sz="1200" b="1" kern="1200"/>
            <a:t>Embed and Expand:</a:t>
          </a:r>
        </a:p>
        <a:p>
          <a:pPr marL="0" lvl="0" indent="0" algn="ctr" defTabSz="533400">
            <a:lnSpc>
              <a:spcPct val="90000"/>
            </a:lnSpc>
            <a:spcBef>
              <a:spcPct val="0"/>
            </a:spcBef>
            <a:spcAft>
              <a:spcPct val="35000"/>
            </a:spcAft>
            <a:buNone/>
          </a:pPr>
          <a:r>
            <a:rPr lang="en-GB" sz="1200" b="0" kern="1200"/>
            <a:t>-Expand established activities, respond to student feedback</a:t>
          </a:r>
        </a:p>
        <a:p>
          <a:pPr marL="0" lvl="0" indent="0" algn="ctr" defTabSz="533400">
            <a:lnSpc>
              <a:spcPct val="90000"/>
            </a:lnSpc>
            <a:spcBef>
              <a:spcPct val="0"/>
            </a:spcBef>
            <a:spcAft>
              <a:spcPct val="35000"/>
            </a:spcAft>
            <a:buNone/>
          </a:pPr>
          <a:r>
            <a:rPr lang="en-GB" sz="1200" b="0" kern="1200"/>
            <a:t>- Build resilience through multiple small interventions</a:t>
          </a:r>
        </a:p>
        <a:p>
          <a:pPr marL="0" lvl="0" indent="0" algn="ctr" defTabSz="533400" rtl="0">
            <a:lnSpc>
              <a:spcPct val="90000"/>
            </a:lnSpc>
            <a:spcBef>
              <a:spcPct val="0"/>
            </a:spcBef>
            <a:spcAft>
              <a:spcPct val="35000"/>
            </a:spcAft>
            <a:buNone/>
          </a:pPr>
          <a:r>
            <a:rPr lang="en-GB" sz="1200" b="0" kern="1200"/>
            <a:t>- Coordinate activities and highlight</a:t>
          </a:r>
          <a:r>
            <a:rPr lang="en-GB" sz="1200" kern="1200">
              <a:latin typeface="Arial" panose="020B0604020202020204"/>
            </a:rPr>
            <a:t> to wider </a:t>
          </a:r>
          <a:r>
            <a:rPr lang="en-GB" sz="1200" kern="1200" dirty="0">
              <a:latin typeface="Arial" panose="020B0604020202020204"/>
            </a:rPr>
            <a:t>institution</a:t>
          </a:r>
        </a:p>
        <a:p>
          <a:pPr marL="0" lvl="0" indent="0" algn="ctr" defTabSz="533400" rtl="0">
            <a:lnSpc>
              <a:spcPct val="90000"/>
            </a:lnSpc>
            <a:spcBef>
              <a:spcPct val="0"/>
            </a:spcBef>
            <a:spcAft>
              <a:spcPct val="35000"/>
            </a:spcAft>
            <a:buNone/>
          </a:pPr>
          <a:r>
            <a:rPr lang="en-GB" sz="1200" kern="1200" dirty="0">
              <a:latin typeface="Arial" panose="020B0604020202020204"/>
            </a:rPr>
            <a:t>- Allow and support resituating of activity into wider student services structure</a:t>
          </a:r>
          <a:endParaRPr lang="en-GB" sz="1200" kern="1200" dirty="0"/>
        </a:p>
      </dsp:txBody>
      <dsp:txXfrm>
        <a:off x="9259746" y="4601"/>
        <a:ext cx="2444244" cy="203454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0F923-72C8-484A-860E-96A33BD5F504}"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7C7A8-07EE-4F9F-B79E-B47568B79E51}" type="slidenum">
              <a:rPr lang="en-GB" smtClean="0"/>
              <a:t>‹#›</a:t>
            </a:fld>
            <a:endParaRPr lang="en-GB"/>
          </a:p>
        </p:txBody>
      </p:sp>
    </p:spTree>
    <p:extLst>
      <p:ext uri="{BB962C8B-B14F-4D97-AF65-F5344CB8AC3E}">
        <p14:creationId xmlns:p14="http://schemas.microsoft.com/office/powerpoint/2010/main" val="6129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iles.eric.ed.gov/fulltext/EJ1464789.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dpi.com/2813-4346/4/3/4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678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4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03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Social Connection </a:t>
            </a:r>
            <a:r>
              <a:rPr lang="en-GB" dirty="0"/>
              <a:t>- </a:t>
            </a:r>
            <a:r>
              <a:rPr lang="en-GB" sz="1200" b="0" i="0" kern="1200" dirty="0">
                <a:solidFill>
                  <a:schemeClr val="tx1"/>
                </a:solidFill>
                <a:effectLst/>
                <a:latin typeface="+mn-lt"/>
                <a:ea typeface="+mn-ea"/>
                <a:cs typeface="+mn-cs"/>
              </a:rPr>
              <a:t>Belonging includes feeling connected to peers, academic staff, and professional services, and experiencing meaningful interpersonal relationships. Regular, positive interactions help students feel noticed and supported, reducing isolation and disengagement. </a:t>
            </a:r>
            <a:r>
              <a:rPr lang="en-GB" sz="1200" b="0" i="0" u="none" strike="noStrike" kern="1200" dirty="0">
                <a:solidFill>
                  <a:schemeClr val="tx1"/>
                </a:solidFill>
                <a:effectLst/>
                <a:latin typeface="+mn-lt"/>
                <a:ea typeface="+mn-ea"/>
                <a:cs typeface="+mn-cs"/>
                <a:hlinkClick r:id="rId3"/>
              </a:rPr>
              <a:t>[files.eric.ed.gov]</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[mdpi.com]</a:t>
            </a:r>
            <a:endParaRPr lang="en-GB" sz="1200" b="0" i="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Academic Inclusion </a:t>
            </a:r>
            <a:r>
              <a:rPr lang="en-GB" dirty="0"/>
              <a:t>- </a:t>
            </a:r>
            <a:r>
              <a:rPr lang="en-GB" sz="1200" b="0" i="0" kern="1200" dirty="0">
                <a:solidFill>
                  <a:schemeClr val="tx1"/>
                </a:solidFill>
                <a:effectLst/>
                <a:latin typeface="+mn-lt"/>
                <a:ea typeface="+mn-ea"/>
                <a:cs typeface="+mn-cs"/>
              </a:rPr>
              <a:t>Students experience belonging when they feel </a:t>
            </a:r>
            <a:r>
              <a:rPr lang="en-GB" sz="1200" b="1" i="0" kern="1200" dirty="0">
                <a:solidFill>
                  <a:schemeClr val="tx1"/>
                </a:solidFill>
                <a:effectLst/>
                <a:latin typeface="+mn-lt"/>
                <a:ea typeface="+mn-ea"/>
                <a:cs typeface="+mn-cs"/>
              </a:rPr>
              <a:t>intellectually respected</a:t>
            </a:r>
            <a:r>
              <a:rPr lang="en-GB" sz="1200" b="0" i="0" kern="1200" dirty="0">
                <a:solidFill>
                  <a:schemeClr val="tx1"/>
                </a:solidFill>
                <a:effectLst/>
                <a:latin typeface="+mn-lt"/>
                <a:ea typeface="+mn-ea"/>
                <a:cs typeface="+mn-cs"/>
              </a:rPr>
              <a:t> and able to participate confidently in learning activities, assessments, and academic dialogue. Inclusive pedagogy and classroom climate are particularly influential here, echoing earlier work on classroom communities and student integration.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Identity Affirmation </a:t>
            </a:r>
            <a:r>
              <a:rPr lang="en-GB" dirty="0"/>
              <a:t>- </a:t>
            </a:r>
            <a:r>
              <a:rPr lang="en-GB" sz="1200" b="0" i="0" kern="1200" dirty="0">
                <a:solidFill>
                  <a:schemeClr val="tx1"/>
                </a:solidFill>
                <a:effectLst/>
                <a:latin typeface="+mn-lt"/>
                <a:ea typeface="+mn-ea"/>
                <a:cs typeface="+mn-cs"/>
              </a:rPr>
              <a:t>Belonging is strengthened when students’ identities and backgrounds are recognised and valued, rather than marginalised. Large‑scale reviews show that students from under‑represented or minoritised groups often report lower belonging when institutional cultures implicitly privilege a dominant norm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Sense of value </a:t>
            </a:r>
            <a:r>
              <a:rPr lang="en-GB" dirty="0"/>
              <a:t>- </a:t>
            </a:r>
            <a:r>
              <a:rPr lang="en-GB" sz="1200" b="0" i="0" kern="1200" dirty="0">
                <a:solidFill>
                  <a:schemeClr val="tx1"/>
                </a:solidFill>
                <a:effectLst/>
                <a:latin typeface="+mn-lt"/>
                <a:ea typeface="+mn-ea"/>
                <a:cs typeface="+mn-cs"/>
              </a:rPr>
              <a:t>At an institutional level, belonging refers to the feeling that </a:t>
            </a:r>
            <a:r>
              <a:rPr lang="en-GB" sz="1200" b="1" i="0" kern="1200" dirty="0">
                <a:solidFill>
                  <a:schemeClr val="tx1"/>
                </a:solidFill>
                <a:effectLst/>
                <a:latin typeface="+mn-lt"/>
                <a:ea typeface="+mn-ea"/>
                <a:cs typeface="+mn-cs"/>
              </a:rPr>
              <a:t>“this university is for people like me”</a:t>
            </a:r>
            <a:r>
              <a:rPr lang="en-GB" sz="1200" b="0" i="0" kern="1200" dirty="0">
                <a:solidFill>
                  <a:schemeClr val="tx1"/>
                </a:solidFill>
                <a:effectLst/>
                <a:latin typeface="+mn-lt"/>
                <a:ea typeface="+mn-ea"/>
                <a:cs typeface="+mn-cs"/>
              </a:rPr>
              <a:t>, supported by fair processes, transparent communication, and consistent support regardless of circumstances or background.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0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c.85% of TU students are at risk of experiencing an inequality of opportunity. Predominately due to socio-economic background but also a high proportion for students with a declared disability, first generation in HE etc. A focus of our APP strategy is to further increase access for marginalised students, and particularly those from global majority ethnicities, so building representation and belonging for students of colour in a meaningful way in a very White student population is also a challenge.</a:t>
            </a:r>
          </a:p>
          <a:p>
            <a:endParaRPr lang="en-GB" dirty="0"/>
          </a:p>
          <a:p>
            <a:r>
              <a:rPr lang="en-GB" dirty="0"/>
              <a:t>Belonging therefore is even more important for those who may not have the ‘traditional safety nets’ available to those with high levels of social capital.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3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embrace </a:t>
            </a:r>
            <a:r>
              <a:rPr lang="en-GB" sz="1200" b="1" i="0" u="none" strike="noStrike" kern="1200" baseline="0" dirty="0">
                <a:solidFill>
                  <a:schemeClr val="tx1"/>
                </a:solidFill>
                <a:latin typeface="+mn-lt"/>
                <a:ea typeface="+mn-ea"/>
                <a:cs typeface="+mn-cs"/>
              </a:rPr>
              <a:t>personalisation and choice</a:t>
            </a:r>
            <a:r>
              <a:rPr lang="en-GB" sz="1200" b="0" i="0" u="none" strike="noStrike" kern="1200" baseline="0" dirty="0">
                <a:solidFill>
                  <a:schemeClr val="tx1"/>
                </a:solidFill>
                <a:latin typeface="+mn-lt"/>
                <a:ea typeface="+mn-ea"/>
                <a:cs typeface="+mn-cs"/>
              </a:rPr>
              <a:t>. Allowing students to see themselves and their interests in our developments. Offering flexible pathways, to boost autonomy and motivation.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encourage </a:t>
            </a:r>
            <a:r>
              <a:rPr lang="en-GB" sz="1200" b="1" i="0" u="none" strike="noStrike" kern="1200" baseline="0" dirty="0">
                <a:solidFill>
                  <a:schemeClr val="tx1"/>
                </a:solidFill>
                <a:latin typeface="+mn-lt"/>
                <a:ea typeface="+mn-ea"/>
                <a:cs typeface="+mn-cs"/>
              </a:rPr>
              <a:t>enjoyment</a:t>
            </a:r>
            <a:r>
              <a:rPr lang="en-GB" sz="1200" b="0" i="0" u="none" strike="noStrike" kern="1200" baseline="0" dirty="0">
                <a:solidFill>
                  <a:schemeClr val="tx1"/>
                </a:solidFill>
                <a:latin typeface="+mn-lt"/>
                <a:ea typeface="+mn-ea"/>
                <a:cs typeface="+mn-cs"/>
              </a:rPr>
              <a:t>. Creating a student experience that is rigorous yet fun, where curiosity and engagement is celebrated.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involve students as </a:t>
            </a:r>
            <a:r>
              <a:rPr lang="en-GB" sz="1200" b="1" i="0" u="none" strike="noStrike" kern="1200" baseline="0" dirty="0">
                <a:solidFill>
                  <a:schemeClr val="tx1"/>
                </a:solidFill>
                <a:latin typeface="+mn-lt"/>
                <a:ea typeface="+mn-ea"/>
                <a:cs typeface="+mn-cs"/>
              </a:rPr>
              <a:t>authors of their own experience </a:t>
            </a:r>
            <a:r>
              <a:rPr lang="en-GB" sz="1200" b="0" i="0" u="none" strike="noStrike" kern="1200" baseline="0" dirty="0">
                <a:solidFill>
                  <a:schemeClr val="tx1"/>
                </a:solidFill>
                <a:latin typeface="+mn-lt"/>
                <a:ea typeface="+mn-ea"/>
                <a:cs typeface="+mn-cs"/>
              </a:rPr>
              <a:t>rather than just consumers. Picking their own ‘route’ through co-creating design, delivery and evaluation at all stages of the student journey. </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consider and care </a:t>
            </a:r>
            <a:r>
              <a:rPr lang="en-GB" sz="1200" b="0" i="0" u="none" strike="noStrike" kern="1200" baseline="0" dirty="0">
                <a:solidFill>
                  <a:schemeClr val="tx1"/>
                </a:solidFill>
                <a:latin typeface="+mn-lt"/>
                <a:ea typeface="+mn-ea"/>
                <a:cs typeface="+mn-cs"/>
              </a:rPr>
              <a:t>for our students beyond their grades. Adopting an approach that treats them as ‘whole people’ and </a:t>
            </a: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64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u="none" kern="1200" dirty="0">
                <a:solidFill>
                  <a:schemeClr val="tx1"/>
                </a:solidFill>
                <a:effectLst/>
                <a:latin typeface="Arial" panose="020B0604020202020204" pitchFamily="34" charset="0"/>
                <a:ea typeface="+mn-ea"/>
                <a:cs typeface="Arial" panose="020B0604020202020204" pitchFamily="34" charset="0"/>
              </a:rPr>
              <a:t>Student Life is a unique and innovative approach to facilitating a single point of contact at Teesside University. Much more than just pulling services into a single place the model triages students to ensure they seamlessly navigate a route to support whilst being offered proactive additional opportunities to engage with our services. </a:t>
            </a:r>
            <a:endParaRPr lang="en-GB" sz="1600" u="none" kern="1200" dirty="0">
              <a:solidFill>
                <a:schemeClr val="tx1"/>
              </a:solidFill>
              <a:effectLst/>
              <a:latin typeface="Arial" panose="020B0604020202020204" pitchFamily="34" charset="0"/>
              <a:ea typeface="+mn-ea"/>
              <a:cs typeface="Arial" panose="020B0604020202020204" pitchFamily="34" charset="0"/>
            </a:endParaRPr>
          </a:p>
          <a:p>
            <a:r>
              <a:rPr lang="en-US" sz="1600" u="none" kern="1200" dirty="0">
                <a:solidFill>
                  <a:schemeClr val="tx1"/>
                </a:solidFill>
                <a:effectLst/>
                <a:latin typeface="Arial" panose="020B0604020202020204" pitchFamily="34" charset="0"/>
                <a:ea typeface="+mn-ea"/>
                <a:cs typeface="Arial" panose="020B0604020202020204" pitchFamily="34" charset="0"/>
              </a:rPr>
              <a:t>This point of need service and our proactive initiatives are delivered through an impressive physical service based in the award-winning Student Life Building, the Library welcome desk and virtually through our sector leading </a:t>
            </a:r>
            <a:r>
              <a:rPr lang="en-US" sz="1600" u="none" kern="1200" dirty="0" err="1">
                <a:solidFill>
                  <a:schemeClr val="tx1"/>
                </a:solidFill>
                <a:effectLst/>
                <a:latin typeface="Arial" panose="020B0604020202020204" pitchFamily="34" charset="0"/>
                <a:ea typeface="+mn-ea"/>
                <a:cs typeface="Arial" panose="020B0604020202020204" pitchFamily="34" charset="0"/>
              </a:rPr>
              <a:t>utilisation</a:t>
            </a:r>
            <a:r>
              <a:rPr lang="en-US" sz="1600" u="none" kern="1200" dirty="0">
                <a:solidFill>
                  <a:schemeClr val="tx1"/>
                </a:solidFill>
                <a:effectLst/>
                <a:latin typeface="Arial" panose="020B0604020202020204" pitchFamily="34" charset="0"/>
                <a:ea typeface="+mn-ea"/>
                <a:cs typeface="Arial" panose="020B0604020202020204" pitchFamily="34" charset="0"/>
              </a:rPr>
              <a:t> of an enquiry management system.  </a:t>
            </a:r>
          </a:p>
          <a:p>
            <a:endParaRPr lang="en-GB" sz="1600" u="none" kern="1200" dirty="0">
              <a:solidFill>
                <a:schemeClr val="tx1"/>
              </a:solidFill>
              <a:effectLst/>
              <a:latin typeface="Arial" panose="020B0604020202020204" pitchFamily="34" charset="0"/>
              <a:ea typeface="+mn-ea"/>
              <a:cs typeface="Arial" panose="020B0604020202020204" pitchFamily="34" charset="0"/>
            </a:endParaRPr>
          </a:p>
          <a:p>
            <a:r>
              <a:rPr lang="en-US" sz="1600" u="none" kern="1200" dirty="0">
                <a:solidFill>
                  <a:schemeClr val="tx1"/>
                </a:solidFill>
                <a:effectLst/>
                <a:latin typeface="Arial" panose="020B0604020202020204" pitchFamily="34" charset="0"/>
                <a:ea typeface="+mn-ea"/>
                <a:cs typeface="Arial" panose="020B0604020202020204" pitchFamily="34" charset="0"/>
              </a:rPr>
              <a:t>Our concept delivers individual service specialisms in a person-</a:t>
            </a:r>
            <a:r>
              <a:rPr lang="en-US" sz="1600" u="none" kern="1200" dirty="0" err="1">
                <a:solidFill>
                  <a:schemeClr val="tx1"/>
                </a:solidFill>
                <a:effectLst/>
                <a:latin typeface="Arial" panose="020B0604020202020204" pitchFamily="34" charset="0"/>
                <a:ea typeface="+mn-ea"/>
                <a:cs typeface="Arial" panose="020B0604020202020204" pitchFamily="34" charset="0"/>
              </a:rPr>
              <a:t>centred</a:t>
            </a:r>
            <a:r>
              <a:rPr lang="en-US" sz="1600" u="none" kern="1200" dirty="0">
                <a:solidFill>
                  <a:schemeClr val="tx1"/>
                </a:solidFill>
                <a:effectLst/>
                <a:latin typeface="Arial" panose="020B0604020202020204" pitchFamily="34" charset="0"/>
                <a:ea typeface="+mn-ea"/>
                <a:cs typeface="Arial" panose="020B0604020202020204" pitchFamily="34" charset="0"/>
              </a:rPr>
              <a:t> way through a triage process which identifies need and ensures onward referral to specialist services. This removes the burden of multiple assessments on students and enables a holistic understanding of need. </a:t>
            </a:r>
          </a:p>
          <a:p>
            <a:endParaRPr lang="en-US" sz="1600" u="none" kern="1200" dirty="0">
              <a:solidFill>
                <a:schemeClr val="tx1"/>
              </a:solidFill>
              <a:effectLst/>
              <a:latin typeface="Arial" panose="020B0604020202020204" pitchFamily="34" charset="0"/>
              <a:ea typeface="+mn-ea"/>
              <a:cs typeface="Arial" panose="020B0604020202020204" pitchFamily="34" charset="0"/>
            </a:endParaRPr>
          </a:p>
          <a:p>
            <a:r>
              <a:rPr lang="en-US" sz="1600" u="none" kern="1200" dirty="0">
                <a:solidFill>
                  <a:schemeClr val="tx1"/>
                </a:solidFill>
                <a:effectLst/>
                <a:latin typeface="Arial" panose="020B0604020202020204" pitchFamily="34" charset="0"/>
                <a:ea typeface="+mn-ea"/>
                <a:cs typeface="Arial" panose="020B0604020202020204" pitchFamily="34" charset="0"/>
              </a:rPr>
              <a:t>Also starting to identify that unplanned or ad hoc interventions or activities need to be brief, engaging </a:t>
            </a:r>
            <a:endParaRPr lang="en-GB" sz="160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13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EFC58-7617-BDF1-6275-DA8C75004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9F964-6647-F4B2-67A4-7CAC402CE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48959-AFE4-C30B-02DF-68A1BAD09429}"/>
              </a:ext>
            </a:extLst>
          </p:cNvPr>
          <p:cNvSpPr>
            <a:spLocks noGrp="1"/>
          </p:cNvSpPr>
          <p:nvPr>
            <p:ph type="body" idx="1"/>
          </p:nvPr>
        </p:nvSpPr>
        <p:spPr/>
        <p:txBody>
          <a:bodyPr/>
          <a:lstStyle/>
          <a:p>
            <a:r>
              <a:rPr lang="en-GB" sz="1600" u="none" dirty="0">
                <a:latin typeface="Arial" panose="020B0604020202020204" pitchFamily="34" charset="0"/>
                <a:cs typeface="Arial" panose="020B0604020202020204" pitchFamily="34" charset="0"/>
              </a:rPr>
              <a:t>Student Life festivals are designed to run along sequential themes of becoming, belonging and thriving with differing aims ranging from orientation to the university, campus and location to trying new activities and meeting new people.</a:t>
            </a:r>
          </a:p>
          <a:p>
            <a:endParaRPr lang="en-GB" sz="1600" u="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D35285-08F8-AAC2-038D-01327F27F5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78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C742-FED3-4183-A964-F6FB94B61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35767-C3B5-5C6B-BD1D-F877477E6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8F48D-8C66-AD95-0642-83C1928D8E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dirty="0">
                <a:latin typeface="Arial" panose="020B0604020202020204" pitchFamily="34" charset="0"/>
                <a:cs typeface="Arial" panose="020B0604020202020204" pitchFamily="34" charset="0"/>
              </a:rPr>
              <a:t>Our APP interventions are interwoven within the belonging framework. TU care package for care experienced students (ensures we meet the NERAP Covenant too). </a:t>
            </a:r>
          </a:p>
          <a:p>
            <a:endParaRPr lang="en-GB" sz="1600" u="none" dirty="0">
              <a:latin typeface="Arial" panose="020B0604020202020204" pitchFamily="34" charset="0"/>
              <a:cs typeface="Arial" panose="020B0604020202020204" pitchFamily="34" charset="0"/>
            </a:endParaRPr>
          </a:p>
          <a:p>
            <a:r>
              <a:rPr lang="en-GB" sz="1600" u="none" dirty="0">
                <a:latin typeface="Arial" panose="020B0604020202020204" pitchFamily="34" charset="0"/>
                <a:cs typeface="Arial" panose="020B0604020202020204" pitchFamily="34" charset="0"/>
              </a:rPr>
              <a:t>First University in the North East to sign up to the Disabled Student Commitment – our key aim is to reduce the additional </a:t>
            </a:r>
          </a:p>
        </p:txBody>
      </p:sp>
      <p:sp>
        <p:nvSpPr>
          <p:cNvPr id="4" name="Slide Number Placeholder 3">
            <a:extLst>
              <a:ext uri="{FF2B5EF4-FFF2-40B4-BE49-F238E27FC236}">
                <a16:creationId xmlns:a16="http://schemas.microsoft.com/office/drawing/2014/main" id="{D46E9708-DE5F-0468-BDE5-D5A201BC21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DF67-0900-1547-96D2-E921F3F76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46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D1123-5F22-F30C-2704-401A29CCB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63EB0-FAEB-2615-FEFA-3507C9BEC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D258A-9993-4EE2-BE42-159CE13EA7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310E11D9-C150-45B2-5D60-AB87646D80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5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333333"/>
                </a:solidFill>
                <a:effectLst/>
                <a:latin typeface="+mn-lt"/>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1C6B8-67EE-C8A8-0F28-1DC8E09C0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470A4-5842-25DC-0994-030E060C8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DA2B9-1691-F87F-3C08-60747062E121}"/>
              </a:ext>
            </a:extLst>
          </p:cNvPr>
          <p:cNvSpPr>
            <a:spLocks noGrp="1"/>
          </p:cNvSpPr>
          <p:nvPr>
            <p:ph type="body" idx="1"/>
          </p:nvPr>
        </p:nvSpPr>
        <p:spPr/>
        <p:txBody>
          <a:bodyPr/>
          <a:lstStyle/>
          <a:p>
            <a:r>
              <a:rPr lang="en-GB" sz="1200" b="0" i="0">
                <a:solidFill>
                  <a:srgbClr val="333333"/>
                </a:solidFill>
                <a:effectLst/>
                <a:latin typeface="+mn-lt"/>
              </a:rPr>
              <a:t>	</a:t>
            </a:r>
          </a:p>
        </p:txBody>
      </p:sp>
      <p:sp>
        <p:nvSpPr>
          <p:cNvPr id="4" name="Slide Number Placeholder 3">
            <a:extLst>
              <a:ext uri="{FF2B5EF4-FFF2-40B4-BE49-F238E27FC236}">
                <a16:creationId xmlns:a16="http://schemas.microsoft.com/office/drawing/2014/main" id="{3F45CD80-2753-96FD-1EA5-5A0A251BB3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5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2026/27 Durham Undergraduate Bursary Amounts by Household Income. Importantly students do not need to apply for this scheme. </a:t>
            </a:r>
            <a:endParaRPr lang="en-GB" sz="1200" b="0" i="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Household Income - Bursary Amount </a:t>
            </a:r>
          </a:p>
          <a:p>
            <a:pPr marL="171450" indent="-171450">
              <a:buFont typeface="Arial" panose="020B0604020202020204" pitchFamily="34" charset="0"/>
              <a:buChar char="•"/>
            </a:pPr>
            <a:r>
              <a:rPr lang="en-GB" sz="1200" kern="1200">
                <a:solidFill>
                  <a:schemeClr val="tx1"/>
                </a:solidFill>
                <a:effectLst/>
                <a:latin typeface="+mn-lt"/>
                <a:ea typeface="+mn-ea"/>
                <a:cs typeface="+mn-cs"/>
              </a:rPr>
              <a:t>Less than £30,000 - £2,721 </a:t>
            </a:r>
          </a:p>
          <a:p>
            <a:pPr marL="171450" indent="-171450">
              <a:buFont typeface="Arial" panose="020B0604020202020204" pitchFamily="34" charset="0"/>
              <a:buChar char="•"/>
            </a:pPr>
            <a:r>
              <a:rPr lang="en-GB" sz="1200" kern="1200">
                <a:solidFill>
                  <a:schemeClr val="tx1"/>
                </a:solidFill>
                <a:effectLst/>
                <a:latin typeface="+mn-lt"/>
                <a:ea typeface="+mn-ea"/>
                <a:cs typeface="+mn-cs"/>
              </a:rPr>
              <a:t>Between £30,000 and £47,200 - £2,720 and £851</a:t>
            </a:r>
          </a:p>
          <a:p>
            <a:pPr marL="171450" indent="-171450">
              <a:buFont typeface="Arial" panose="020B0604020202020204" pitchFamily="34" charset="0"/>
              <a:buChar char="•"/>
            </a:pPr>
            <a:r>
              <a:rPr lang="en-GB" sz="1200" kern="1200">
                <a:solidFill>
                  <a:schemeClr val="tx1"/>
                </a:solidFill>
                <a:effectLst/>
                <a:latin typeface="+mn-lt"/>
                <a:ea typeface="+mn-ea"/>
                <a:cs typeface="+mn-cs"/>
              </a:rPr>
              <a:t>Between £47,201 and £62,377 - £714</a:t>
            </a:r>
          </a:p>
          <a:p>
            <a:pPr marL="342900" lvl="0" indent="-342900">
              <a:buFont typeface="Symbol" panose="05050102010706020507" pitchFamily="18" charset="2"/>
              <a:buChar char=""/>
            </a:pPr>
            <a:endParaRPr lang="en-GB" sz="1200" b="0" i="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A41"/>
                </a:solidFill>
                <a:effectLst/>
                <a:uLnTx/>
                <a:uFillTx/>
                <a:latin typeface="+mn-lt"/>
                <a:ea typeface="Times New Roman" panose="02020603050405020304" pitchFamily="18" charset="0"/>
                <a:cs typeface="Arial"/>
              </a:rPr>
              <a:t>Total financial support per student: £18,828 over a three-year degree (average £6,276 per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78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333333"/>
                </a:solidFill>
                <a:effectLst/>
                <a:latin typeface="+mn-lt"/>
              </a:rPr>
              <a:t>Guaranteed access to College accommodation – </a:t>
            </a:r>
            <a:r>
              <a:rPr lang="en-GB" sz="1200" b="0" i="0">
                <a:solidFill>
                  <a:srgbClr val="333333"/>
                </a:solidFill>
                <a:effectLst/>
                <a:latin typeface="+mn-lt"/>
              </a:rPr>
              <a:t>this is something we offer as standard to all UG freshers, but we’ve also extended it to future years of study for EACE+ students. </a:t>
            </a:r>
          </a:p>
          <a:p>
            <a:endParaRPr lang="en-GB" sz="1200" b="1" i="0">
              <a:solidFill>
                <a:srgbClr val="333333"/>
              </a:solidFill>
              <a:effectLst/>
              <a:latin typeface="+mn-lt"/>
            </a:endParaRPr>
          </a:p>
          <a:p>
            <a:r>
              <a:rPr lang="en-GB" sz="1200" b="1" i="0">
                <a:solidFill>
                  <a:srgbClr val="333333"/>
                </a:solidFill>
                <a:effectLst/>
                <a:latin typeface="+mn-lt"/>
              </a:rPr>
              <a:t>Guaranteed access to 52-weeks accommodation – </a:t>
            </a:r>
            <a:r>
              <a:rPr lang="en-GB" sz="1200" b="0" i="0">
                <a:solidFill>
                  <a:srgbClr val="333333"/>
                </a:solidFill>
                <a:effectLst/>
                <a:latin typeface="+mn-lt"/>
              </a:rPr>
              <a:t>We issue standard licences to occupy plus a guaranteed extension period to a max of 52 weeks. The main advantage of issuing a standard licence to begin with is that we can allocate college membership to any college and all room types (catered/self-catered/studio) will be available, ensuring EACE+ students have choice. This also takes account of the fact that the majority of UG freshers still choose to live in private accommodation in friendship groups for their 2nd and future years. Most UG tenancies in the private sector begin in in July and the Fresher contracts end at the end of term. If there is a small gap between the end of term and the beginning of the new tenancy, colleges will be able to accommodate the student given that this will likely cover congregation week where final year students will be resident. If the student decides that they wish to remain in University accommodation for the whole of the year, then an appropriate extension can be granted. This can be for as long as the student needs up until the beginning of the new academic year (when a new contract can be issued). </a:t>
            </a:r>
          </a:p>
          <a:p>
            <a:endParaRPr lang="en-GB" sz="1200" b="0" i="0">
              <a:solidFill>
                <a:srgbClr val="333333"/>
              </a:solidFill>
              <a:effectLst/>
              <a:latin typeface="+mn-lt"/>
            </a:endParaRPr>
          </a:p>
          <a:p>
            <a:r>
              <a:rPr lang="en-GB" sz="1200" b="1" i="0" kern="1200">
                <a:solidFill>
                  <a:schemeClr val="tx1"/>
                </a:solidFill>
                <a:effectLst/>
                <a:latin typeface="+mn-lt"/>
                <a:ea typeface="+mn-ea"/>
                <a:cs typeface="+mn-cs"/>
              </a:rPr>
              <a:t>Free Guarantor Scheme - </a:t>
            </a:r>
            <a:r>
              <a:rPr lang="en-GB" sz="1200" b="0" i="0" kern="1200">
                <a:solidFill>
                  <a:schemeClr val="tx1"/>
                </a:solidFill>
                <a:effectLst/>
                <a:latin typeface="+mn-lt"/>
                <a:ea typeface="+mn-ea"/>
                <a:cs typeface="+mn-cs"/>
              </a:rPr>
              <a:t>Durham University is now working with a leading provider of rent guarantor services to enable students to access private sector accommodation where a UK guarantor is required. Whilst many students will ask parents or other relatives to act as UK guarantor for their tenancy, this is not always an option for some, particularly EACE+ students. </a:t>
            </a:r>
            <a:endParaRPr lang="en-GB" sz="1200" b="0" i="0">
              <a:solidFill>
                <a:srgbClr val="333333"/>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793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Times New Roman" panose="02020603050405020304" pitchFamily="18" charset="0"/>
              </a:rPr>
              <a:t>Priority consideration for access schemes - </a:t>
            </a:r>
            <a:r>
              <a:rPr lang="en-GB" sz="1200">
                <a:effectLst/>
                <a:latin typeface="Calibri" panose="020F0502020204030204" pitchFamily="34" charset="0"/>
                <a:ea typeface="Calibri" panose="020F0502020204030204" pitchFamily="34" charset="0"/>
                <a:cs typeface="Times New Roman" panose="02020603050405020304" pitchFamily="18" charset="0"/>
              </a:rPr>
              <a:t>Durham runs a number of different access schemes, such as Destination Durham, Next Gen Durham, Space to Explore Potential (black-heritage only), Asian Access (Asian-heritage only) and Sutton Trust Summer Schools. EACE+ students are given priority consideration for these schemes. Each scheme is designed to enable students to develop a sense of understanding and belonging at Durham, improved academic confidence and self-efficacy…and also comes with a guaranteed contextual offer for those who complete the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Times New Roman" panose="02020603050405020304" pitchFamily="18" charset="0"/>
              </a:rPr>
              <a:t>Event Bursary </a:t>
            </a:r>
            <a:r>
              <a:rPr lang="en-GB" sz="1200">
                <a:effectLst/>
                <a:latin typeface="Calibri" panose="020F0502020204030204" pitchFamily="34" charset="0"/>
                <a:ea typeface="Calibri" panose="020F0502020204030204" pitchFamily="34" charset="0"/>
                <a:cs typeface="Times New Roman" panose="02020603050405020304" pitchFamily="18" charset="0"/>
              </a:rPr>
              <a:t>– EACE are</a:t>
            </a:r>
            <a:r>
              <a:rPr lang="en-GB" sz="1200" b="0" i="0" kern="1200">
                <a:solidFill>
                  <a:schemeClr val="tx1"/>
                </a:solidFill>
                <a:effectLst/>
                <a:latin typeface="+mn-lt"/>
                <a:ea typeface="+mn-ea"/>
                <a:cs typeface="+mn-cs"/>
              </a:rPr>
              <a:t> entitled to an Event Bursary of up to £200 total to help with the cost of attending the Open Day (up to £150 travel, up to £50 accommodation). This is available multiple times, so someone attending an Open Day can also claim one for attending a POVD.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Contextual offers </a:t>
            </a:r>
            <a:r>
              <a:rPr lang="en-GB" sz="1200" b="0" i="0" kern="1200">
                <a:solidFill>
                  <a:schemeClr val="tx1"/>
                </a:solidFill>
                <a:effectLst/>
                <a:latin typeface="+mn-lt"/>
                <a:ea typeface="+mn-ea"/>
                <a:cs typeface="+mn-cs"/>
              </a:rPr>
              <a:t>- A ‘contextual offer’ is an offer made to applicants who meet certain requirements at the University. You may be made a contextual offer at Durham if: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you've been eligible for free school meals (regardless of school type). We use data from UCAS which pulls together UK Government sources and data from the Independent Schools Council to identify eligible applicants.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or you meet two (or more) of the following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Your home address postcode is classified as Quintile 1 or 2 of POLAR4 LPN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Your home address postcode is classified as ACORN 5 or 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Your current or most recently attended school is classified as a UK state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 are care-experienced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 are an estranged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Dedicated point of contact – </a:t>
            </a:r>
            <a:r>
              <a:rPr lang="en-GB" sz="1200" b="0" i="0" kern="1200">
                <a:solidFill>
                  <a:schemeClr val="tx1"/>
                </a:solidFill>
                <a:effectLst/>
                <a:latin typeface="+mn-lt"/>
                <a:ea typeface="+mn-ea"/>
                <a:cs typeface="+mn-cs"/>
              </a:rPr>
              <a:t>we’re piloting a named contact for EACE+ students to ensure that we don’t pass them around multiple departments at the University. This was based on feedback from EACE+ students that they didn’t know who to contact and a faceless inbox didn’t give them confidence to reach out. The role of the named contact is to provide personalised support, reassurance and contact with EACE+ students and to advocate for change from within (by becoming fully immersed in the needs of those who reach out). We hope it will lead to improved institutional understanding and improved service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Additional campus visits – </a:t>
            </a:r>
            <a:r>
              <a:rPr lang="en-GB" sz="1200" b="0" i="0" kern="1200">
                <a:solidFill>
                  <a:schemeClr val="tx1"/>
                </a:solidFill>
                <a:effectLst/>
                <a:latin typeface="+mn-lt"/>
                <a:ea typeface="+mn-ea"/>
                <a:cs typeface="+mn-cs"/>
              </a:rPr>
              <a:t>we also offer additional campus visits to enable prospective students to feel more comfortable before joining us.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6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FA02-0567-354A-EE22-96A8512B0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0D007-2C8A-BB30-E7BD-A2AD0541D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13FE0-6DE8-0402-F5AC-BD94AD2FA967}"/>
              </a:ext>
            </a:extLst>
          </p:cNvPr>
          <p:cNvSpPr>
            <a:spLocks noGrp="1"/>
          </p:cNvSpPr>
          <p:nvPr>
            <p:ph type="body" idx="1"/>
          </p:nvPr>
        </p:nvSpPr>
        <p:spPr/>
        <p:txBody>
          <a:bodyPr/>
          <a:lstStyle/>
          <a:p>
            <a:pPr marL="342900" indent="-342900">
              <a:buFont typeface="Arial" panose="020B0604020202020204" pitchFamily="34" charset="0"/>
              <a:buChar char="•"/>
            </a:pPr>
            <a:r>
              <a:rPr lang="en-GB" sz="1200" kern="100">
                <a:effectLst/>
                <a:latin typeface="+mn-lt"/>
                <a:ea typeface="Calibri" panose="020F0502020204030204" pitchFamily="34" charset="0"/>
                <a:cs typeface="Arial" panose="020B0604020202020204" pitchFamily="34" charset="0"/>
              </a:rPr>
              <a:t>Named contact in the Careers and Enterprise Centre – we recognise that EACE+ students may feel more pressure to work during their studies (to support themselves financially). By having a named contact in our Careers and Enterprise Centre, they are able to access support quickly (and sometimes even before joining) to ensure they have employment opportunities that will not negatively impact their studies. Similarly, when they graduate there may be a pressing need to begin employment immediately. The named contact will work with them to ensure next steps are considered and they’re ready to secure their first role. This includes providing additional funds for travel to interviews, clothing for interviews and support to apply and prepare for interviews. </a:t>
            </a:r>
          </a:p>
          <a:p>
            <a:pPr marL="342900" indent="-342900">
              <a:buFont typeface="Arial" panose="020B0604020202020204" pitchFamily="34" charset="0"/>
              <a:buChar char="•"/>
            </a:pPr>
            <a:endParaRPr lang="en-GB" sz="1200" kern="100">
              <a:effectLst/>
              <a:latin typeface="+mn-l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1200" kern="100">
                <a:effectLst/>
                <a:latin typeface="+mn-lt"/>
                <a:ea typeface="Calibri" panose="020F0502020204030204" pitchFamily="34" charset="0"/>
                <a:cs typeface="Arial" panose="020B0604020202020204" pitchFamily="34" charset="0"/>
              </a:rPr>
              <a:t>Named contact in Student Advice Team – EACE+ often have more complex needs than other students and a less-obvious support network. The Student Advice Team ensures they have a named contact who can help them with various elements of their journey with us; from providing pastoral support and care via their college, securing specific academic support with the department, working through personal life challenges (such as their physical or mental health), and everything in between. Having a named contact ensure there’s a personal relationship with someone who understands the specific needs of EACE+ students. Again, this understanding can be fed back into the University and lead to enhanced service design and support. </a:t>
            </a:r>
          </a:p>
        </p:txBody>
      </p:sp>
      <p:sp>
        <p:nvSpPr>
          <p:cNvPr id="4" name="Slide Number Placeholder 3">
            <a:extLst>
              <a:ext uri="{FF2B5EF4-FFF2-40B4-BE49-F238E27FC236}">
                <a16:creationId xmlns:a16="http://schemas.microsoft.com/office/drawing/2014/main" id="{BFA4823B-8C6A-95C2-5508-8385463DC4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47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a:latin typeface="+mn-lt"/>
              </a:rPr>
              <a:t>One-to-One Support - We offer in-person and online appointments with our Careers Advisers where you can discuss your career plans, get feedback on applications and CVs, assessment centre and interview support, or discuss any other careers related questions you have.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200">
                <a:latin typeface="+mn-lt"/>
              </a:rPr>
              <a:t>Business Start-up Support - if you're interested in setting up your own business or being self-employed, you can access our specialist start-up support services.  This includes start-up coaching sessions, workshops, funding opportunities, competitions, and networking events.  Our Durham Venture School programme offers stipends, investment opportunities and mentoring.</a:t>
            </a:r>
          </a:p>
          <a:p>
            <a:pPr marL="285750" indent="-285750">
              <a:buFont typeface="Arial" panose="020B0604020202020204" pitchFamily="34" charset="0"/>
              <a:buChar char="•"/>
            </a:pPr>
            <a:r>
              <a:rPr lang="en-GB" sz="1200">
                <a:latin typeface="+mn-lt"/>
              </a:rPr>
              <a:t>Events - As a graduate, you can still attend our programme of on-campus and virtual careers and employer events.  </a:t>
            </a:r>
          </a:p>
          <a:p>
            <a:pPr marL="285750" indent="-285750">
              <a:buFont typeface="Arial" panose="020B0604020202020204" pitchFamily="34" charset="0"/>
              <a:buChar char="•"/>
            </a:pPr>
            <a:r>
              <a:rPr lang="en-GB" sz="1200">
                <a:latin typeface="+mn-lt"/>
              </a:rPr>
              <a:t>Online Resources - Our online resources and digital learning tools provide comprehensive information and e-learning activities to support your career planning and applications, as well as access to vacancies and events.</a:t>
            </a:r>
          </a:p>
          <a:p>
            <a:pPr marL="285750" indent="-285750">
              <a:buFont typeface="Arial" panose="020B0604020202020204" pitchFamily="34" charset="0"/>
              <a:buChar char="•"/>
            </a:pPr>
            <a:endParaRPr lang="en-GB" sz="120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84BC9-8ECB-4B65-8608-1334CCAB2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7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C1B4-02D1-26A3-E772-F59BB2B5A5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7EF7FE-E570-EE67-4271-B7A6B0F3A4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587CD6-9E9D-02CA-398A-A4D7F6FB5BCE}"/>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A672DBF1-C435-E80E-6C43-EB39CCEF59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BC1238-A158-00DE-D552-816488781C84}"/>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96086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EBDB-E6E8-D64B-2A58-C1D24D18707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6826C4-6B62-3762-155C-660965EA2D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3637C-3CC3-74B3-27AD-FE1DF820A37F}"/>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2212758B-D747-2906-1809-34B6079517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F4F2A1-0A05-E7A4-4A19-5BBBCDF2CD39}"/>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287440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12679-D647-FC1D-D767-7E2B47D35E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6DA96F-6F4A-FC1A-B807-2CD09EE72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00B983-F16F-5018-CDBC-0814F005F44C}"/>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064B7FF9-C898-C40E-D960-ABD1A58EAD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0E8B3D-FB20-5528-0092-71EA5678C770}"/>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9825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urham Title Slide - Purple">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334000" y="0"/>
            <a:ext cx="6858000" cy="6858000"/>
          </a:xfrm>
          <a:prstGeom prst="rect">
            <a:avLst/>
          </a:prstGeom>
        </p:spPr>
      </p:pic>
      <p:sp>
        <p:nvSpPr>
          <p:cNvPr id="2" name="Title 1"/>
          <p:cNvSpPr>
            <a:spLocks noGrp="1"/>
          </p:cNvSpPr>
          <p:nvPr>
            <p:ph type="ctrTitle"/>
          </p:nvPr>
        </p:nvSpPr>
        <p:spPr>
          <a:xfrm>
            <a:off x="930339" y="1672217"/>
            <a:ext cx="4428563" cy="1470025"/>
          </a:xfrm>
        </p:spPr>
        <p:txBody>
          <a:bodyPr lIns="0" tIns="0" rIns="0" bIns="0" anchor="t">
            <a:noAutofit/>
          </a:bodyPr>
          <a:lstStyle>
            <a:lvl1pPr algn="l">
              <a:lnSpc>
                <a:spcPct val="85000"/>
              </a:lnSpc>
              <a:defRPr sz="3733" b="1">
                <a:solidFill>
                  <a:srgbClr val="002A4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930339" y="3093911"/>
            <a:ext cx="4428563" cy="1752600"/>
          </a:xfrm>
        </p:spPr>
        <p:txBody>
          <a:bodyPr lIns="0" tIns="0" rIns="0" bIns="0" anchor="t">
            <a:noAutofit/>
          </a:bodyPr>
          <a:lstStyle>
            <a:lvl1pPr marL="0" indent="0" algn="l">
              <a:lnSpc>
                <a:spcPct val="90000"/>
              </a:lnSpc>
              <a:buNone/>
              <a:defRPr sz="2667">
                <a:solidFill>
                  <a:srgbClr val="002A4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stretch>
            <a:fillRect/>
          </a:stretch>
        </p:blipFill>
        <p:spPr>
          <a:xfrm>
            <a:off x="340659" y="328401"/>
            <a:ext cx="2118005" cy="878747"/>
          </a:xfrm>
          <a:prstGeom prst="rect">
            <a:avLst/>
          </a:prstGeom>
        </p:spPr>
      </p:pic>
    </p:spTree>
    <p:extLst>
      <p:ext uri="{BB962C8B-B14F-4D97-AF65-F5344CB8AC3E}">
        <p14:creationId xmlns:p14="http://schemas.microsoft.com/office/powerpoint/2010/main" val="3555080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urham Text Slide - 1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3200" b="1">
                <a:solidFill>
                  <a:srgbClr val="54145A"/>
                </a:solidFill>
                <a:latin typeface="Arial"/>
                <a:cs typeface="Arial"/>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5986" y="6230447"/>
            <a:ext cx="1020673" cy="423471"/>
          </a:xfrm>
          <a:prstGeom prst="rect">
            <a:avLst/>
          </a:prstGeom>
        </p:spPr>
      </p:pic>
      <p:sp>
        <p:nvSpPr>
          <p:cNvPr id="4" name="Content Placeholder 3"/>
          <p:cNvSpPr>
            <a:spLocks noGrp="1"/>
          </p:cNvSpPr>
          <p:nvPr>
            <p:ph sz="quarter" idx="11"/>
          </p:nvPr>
        </p:nvSpPr>
        <p:spPr>
          <a:xfrm>
            <a:off x="828737" y="1632944"/>
            <a:ext cx="7603571" cy="3886200"/>
          </a:xfrm>
        </p:spPr>
        <p:txBody>
          <a:bodyPr lIns="0" tIns="0" rIns="0" bIns="0">
            <a:noAutofit/>
          </a:bodyPr>
          <a:lstStyle>
            <a:lvl1pPr marL="0" indent="0">
              <a:spcBef>
                <a:spcPts val="1067"/>
              </a:spcBef>
              <a:buNone/>
              <a:defRPr sz="2400">
                <a:solidFill>
                  <a:srgbClr val="002A41"/>
                </a:solidFill>
                <a:latin typeface="Arial"/>
                <a:cs typeface="Arial"/>
              </a:defRPr>
            </a:lvl1pPr>
            <a:lvl2pPr marL="383990" indent="-383990">
              <a:spcBef>
                <a:spcPts val="1067"/>
              </a:spcBef>
              <a:buClr>
                <a:srgbClr val="68246D"/>
              </a:buClr>
              <a:buFont typeface="Arial"/>
              <a:buChar char="•"/>
              <a:defRPr sz="2400">
                <a:solidFill>
                  <a:srgbClr val="002A41"/>
                </a:solidFill>
                <a:latin typeface="Arial"/>
                <a:cs typeface="Arial"/>
              </a:defRPr>
            </a:lvl2pPr>
            <a:lvl3pPr marL="767981" indent="-383990">
              <a:spcBef>
                <a:spcPts val="1067"/>
              </a:spcBef>
              <a:buFont typeface="Lucida Grande"/>
              <a:buChar char="–"/>
              <a:defRPr sz="2400">
                <a:solidFill>
                  <a:srgbClr val="002A41"/>
                </a:solidFill>
                <a:latin typeface="Arial"/>
                <a:cs typeface="Arial"/>
              </a:defRPr>
            </a:lvl3pPr>
            <a:lvl4pPr>
              <a:defRPr sz="2400">
                <a:latin typeface="Arial"/>
                <a:cs typeface="Arial"/>
              </a:defRPr>
            </a:lvl4pPr>
            <a:lvl5pPr>
              <a:defRPr sz="2400">
                <a:latin typeface="Arial"/>
                <a:cs typeface="Aria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1686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urham Text Slide - 2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3200" b="1">
                <a:solidFill>
                  <a:srgbClr val="54145A"/>
                </a:solidFill>
                <a:latin typeface="Arial"/>
                <a:cs typeface="Arial"/>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5986" y="6230447"/>
            <a:ext cx="1020673" cy="423471"/>
          </a:xfrm>
          <a:prstGeom prst="rect">
            <a:avLst/>
          </a:prstGeom>
        </p:spPr>
      </p:pic>
      <p:sp>
        <p:nvSpPr>
          <p:cNvPr id="10" name="Content Placeholder 3"/>
          <p:cNvSpPr>
            <a:spLocks noGrp="1"/>
          </p:cNvSpPr>
          <p:nvPr>
            <p:ph sz="quarter" idx="12"/>
          </p:nvPr>
        </p:nvSpPr>
        <p:spPr>
          <a:xfrm>
            <a:off x="828738" y="1632944"/>
            <a:ext cx="5076253" cy="3886200"/>
          </a:xfrm>
        </p:spPr>
        <p:txBody>
          <a:bodyPr lIns="0" tIns="0" rIns="0" bIns="0">
            <a:noAutofit/>
          </a:bodyPr>
          <a:lstStyle>
            <a:lvl1pPr marL="0" indent="0">
              <a:spcBef>
                <a:spcPts val="1067"/>
              </a:spcBef>
              <a:buNone/>
              <a:defRPr sz="2400">
                <a:solidFill>
                  <a:srgbClr val="002A41"/>
                </a:solidFill>
                <a:latin typeface="Arial"/>
                <a:cs typeface="Arial"/>
              </a:defRPr>
            </a:lvl1pPr>
            <a:lvl2pPr marL="383990" indent="-383990">
              <a:spcBef>
                <a:spcPts val="1067"/>
              </a:spcBef>
              <a:buClr>
                <a:srgbClr val="68246D"/>
              </a:buClr>
              <a:buFont typeface="Arial"/>
              <a:buChar char="•"/>
              <a:defRPr sz="2400">
                <a:solidFill>
                  <a:srgbClr val="002A41"/>
                </a:solidFill>
                <a:latin typeface="Arial"/>
                <a:cs typeface="Arial"/>
              </a:defRPr>
            </a:lvl2pPr>
            <a:lvl3pPr marL="767981" indent="-383990">
              <a:spcBef>
                <a:spcPts val="1067"/>
              </a:spcBef>
              <a:buFont typeface="Lucida Grande"/>
              <a:buChar char="–"/>
              <a:defRPr sz="2400">
                <a:solidFill>
                  <a:srgbClr val="002A41"/>
                </a:solidFill>
                <a:latin typeface="Arial"/>
                <a:cs typeface="Arial"/>
              </a:defRPr>
            </a:lvl3pPr>
            <a:lvl4pPr>
              <a:defRPr sz="2400">
                <a:latin typeface="Arial"/>
                <a:cs typeface="Arial"/>
              </a:defRPr>
            </a:lvl4pPr>
            <a:lvl5pPr>
              <a:defRPr sz="2400">
                <a:latin typeface="Arial"/>
                <a:cs typeface="Arial"/>
              </a:defRPr>
            </a:lvl5pPr>
          </a:lstStyle>
          <a:p>
            <a:pPr lvl="0"/>
            <a:r>
              <a:rPr lang="en-US"/>
              <a:t>Edit Master text styles</a:t>
            </a:r>
          </a:p>
          <a:p>
            <a:pPr lvl="1"/>
            <a:r>
              <a:rPr lang="en-US"/>
              <a:t>Second level</a:t>
            </a:r>
          </a:p>
          <a:p>
            <a:pPr lvl="2"/>
            <a:r>
              <a:rPr lang="en-US"/>
              <a:t>Third level</a:t>
            </a:r>
          </a:p>
        </p:txBody>
      </p:sp>
      <p:sp>
        <p:nvSpPr>
          <p:cNvPr id="12" name="Content Placeholder 3"/>
          <p:cNvSpPr>
            <a:spLocks noGrp="1"/>
          </p:cNvSpPr>
          <p:nvPr>
            <p:ph sz="quarter" idx="13"/>
          </p:nvPr>
        </p:nvSpPr>
        <p:spPr>
          <a:xfrm>
            <a:off x="6289002" y="1632944"/>
            <a:ext cx="5076253" cy="3886200"/>
          </a:xfrm>
        </p:spPr>
        <p:txBody>
          <a:bodyPr lIns="0" tIns="0" rIns="0" bIns="0">
            <a:noAutofit/>
          </a:bodyPr>
          <a:lstStyle>
            <a:lvl1pPr marL="0" indent="0">
              <a:spcBef>
                <a:spcPts val="1067"/>
              </a:spcBef>
              <a:buNone/>
              <a:defRPr sz="2400">
                <a:solidFill>
                  <a:srgbClr val="002A41"/>
                </a:solidFill>
                <a:latin typeface="Arial"/>
                <a:cs typeface="Arial"/>
              </a:defRPr>
            </a:lvl1pPr>
            <a:lvl2pPr marL="383990" indent="-383990">
              <a:spcBef>
                <a:spcPts val="1067"/>
              </a:spcBef>
              <a:buClr>
                <a:srgbClr val="68246D"/>
              </a:buClr>
              <a:buFont typeface="Arial"/>
              <a:buChar char="•"/>
              <a:defRPr sz="2400">
                <a:solidFill>
                  <a:srgbClr val="002A41"/>
                </a:solidFill>
                <a:latin typeface="Arial"/>
                <a:cs typeface="Arial"/>
              </a:defRPr>
            </a:lvl2pPr>
            <a:lvl3pPr marL="767981" indent="-383990">
              <a:spcBef>
                <a:spcPts val="1067"/>
              </a:spcBef>
              <a:buFont typeface="Lucida Grande"/>
              <a:buChar char="–"/>
              <a:defRPr sz="2400">
                <a:solidFill>
                  <a:srgbClr val="002A41"/>
                </a:solidFill>
                <a:latin typeface="Arial"/>
                <a:cs typeface="Arial"/>
              </a:defRPr>
            </a:lvl3pPr>
            <a:lvl4pPr>
              <a:defRPr sz="2400">
                <a:latin typeface="Arial"/>
                <a:cs typeface="Arial"/>
              </a:defRPr>
            </a:lvl4pPr>
            <a:lvl5pPr>
              <a:defRPr sz="2400">
                <a:latin typeface="Arial"/>
                <a:cs typeface="Aria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56977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gol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221" y="2522138"/>
            <a:ext cx="9144000" cy="1298391"/>
          </a:xfrm>
          <a:prstGeom prst="rect">
            <a:avLst/>
          </a:prstGeom>
        </p:spPr>
        <p:txBody>
          <a:bodyPr anchor="b"/>
          <a:lstStyle>
            <a:lvl1pPr algn="l">
              <a:defRPr sz="6000" b="1" i="0" baseline="0">
                <a:solidFill>
                  <a:schemeClr val="bg1"/>
                </a:solidFill>
                <a:latin typeface="arial" charset="0"/>
              </a:defRPr>
            </a:lvl1pPr>
          </a:lstStyle>
          <a:p>
            <a:r>
              <a:rPr lang="en-US"/>
              <a:t>Title of slide</a:t>
            </a:r>
          </a:p>
        </p:txBody>
      </p:sp>
      <p:sp>
        <p:nvSpPr>
          <p:cNvPr id="3" name="Subtitle 2"/>
          <p:cNvSpPr>
            <a:spLocks noGrp="1"/>
          </p:cNvSpPr>
          <p:nvPr>
            <p:ph type="subTitle" idx="1" hasCustomPrompt="1"/>
          </p:nvPr>
        </p:nvSpPr>
        <p:spPr>
          <a:xfrm>
            <a:off x="465221" y="3912605"/>
            <a:ext cx="9144000" cy="693515"/>
          </a:xfrm>
          <a:prstGeom prst="rect">
            <a:avLst/>
          </a:prstGeom>
        </p:spPr>
        <p:txBody>
          <a:bodyPr/>
          <a:lstStyle>
            <a:lvl1pPr marL="0" indent="0" algn="l">
              <a:buNone/>
              <a:defRPr sz="2400" b="1" i="0" baseline="0">
                <a:solidFill>
                  <a:schemeClr val="tx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person/subtitle</a:t>
            </a:r>
          </a:p>
        </p:txBody>
      </p:sp>
    </p:spTree>
    <p:extLst>
      <p:ext uri="{BB962C8B-B14F-4D97-AF65-F5344CB8AC3E}">
        <p14:creationId xmlns:p14="http://schemas.microsoft.com/office/powerpoint/2010/main" val="3257423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343" y="1534707"/>
            <a:ext cx="11557591" cy="82572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8343" y="2541181"/>
            <a:ext cx="11557591" cy="36357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976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9BEE-2ADE-C160-91A4-BFBFA799D4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A7B83F-63E6-875B-1512-2EDEA599B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F71F54-2532-0BC6-A61F-408988CC1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71A7A0-9D22-3BCD-3EA6-B34E39BB3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9E2C7-49D3-ADF8-80E1-E36094A8C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E2F95F-3D2A-19A3-48C7-3D8DC75D0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5CFBD1-0D88-49A5-B17D-B656A26A5529}" type="datetimeFigureOut">
              <a:rPr kumimoji="0" lang="en-GB"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19/05/2026</a:t>
            </a:fld>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244FF438-A598-FF42-C064-D2F6A36065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BABC5E3F-ADF8-42E7-374C-54DACDB13A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5371F-5A04-4B9E-8038-84600A9AC4B1}" type="slidenum">
              <a:rPr kumimoji="0" lang="en-GB"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957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7204" y="1281496"/>
            <a:ext cx="5702596" cy="4311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281495"/>
            <a:ext cx="5683101" cy="4311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CC48A53-32C7-FC29-992B-51F395F9F711}"/>
              </a:ext>
            </a:extLst>
          </p:cNvPr>
          <p:cNvSpPr>
            <a:spLocks noGrp="1"/>
          </p:cNvSpPr>
          <p:nvPr>
            <p:ph type="title" hasCustomPrompt="1"/>
          </p:nvPr>
        </p:nvSpPr>
        <p:spPr>
          <a:xfrm>
            <a:off x="317204" y="346655"/>
            <a:ext cx="11557591" cy="707910"/>
          </a:xfrm>
          <a:prstGeom prst="rect">
            <a:avLst/>
          </a:prstGeom>
        </p:spPr>
        <p:txBody>
          <a:bodyPr/>
          <a:lstStyle/>
          <a:p>
            <a:r>
              <a:rPr lang="en-US"/>
              <a:t>Title of slide</a:t>
            </a:r>
          </a:p>
        </p:txBody>
      </p:sp>
    </p:spTree>
    <p:extLst>
      <p:ext uri="{BB962C8B-B14F-4D97-AF65-F5344CB8AC3E}">
        <p14:creationId xmlns:p14="http://schemas.microsoft.com/office/powerpoint/2010/main" val="2784528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imag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33723" y="347072"/>
            <a:ext cx="11510948" cy="5246119"/>
          </a:xfrm>
          <a:prstGeom prst="rect">
            <a:avLst/>
          </a:prstGeom>
        </p:spPr>
        <p:txBody>
          <a:bodyPr/>
          <a:lstStyle/>
          <a:p>
            <a:endParaRPr lang="en-US"/>
          </a:p>
        </p:txBody>
      </p:sp>
    </p:spTree>
    <p:extLst>
      <p:ext uri="{BB962C8B-B14F-4D97-AF65-F5344CB8AC3E}">
        <p14:creationId xmlns:p14="http://schemas.microsoft.com/office/powerpoint/2010/main" val="343056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D6E-B0DA-4AD2-AC3E-76C92B807E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C20443-362C-B816-7C40-DC3E3428C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7DE966-D427-378D-B32A-9C6BBDE49893}"/>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3004DFFE-FE41-551B-DF39-35DCA503F5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2DC89-03B7-6A43-CCE4-05A90C6E4FA7}"/>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195286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FE3E-E532-F1C8-5D8F-D826DF460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E2217A-1BD9-4CFA-C584-F2984CBDC9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30038-4168-7F6A-8C43-1608CE4E7D6E}"/>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D1F4964F-C5E5-3666-B2BD-C7B789498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6CEE8-ECCB-D657-0015-2F5F8E5804A3}"/>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396061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A184-C57F-FABA-9EBD-EA8D8263E4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29D76B-49DD-CCB2-B942-380759F530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6B0A70-2E8C-5509-FE87-A851C6EF9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C2E814-7E8F-62A6-5D4E-E3ED5D133D24}"/>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6" name="Footer Placeholder 5">
            <a:extLst>
              <a:ext uri="{FF2B5EF4-FFF2-40B4-BE49-F238E27FC236}">
                <a16:creationId xmlns:a16="http://schemas.microsoft.com/office/drawing/2014/main" id="{F3B19533-65A2-3985-AEA0-53B0E1F08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274013-D70A-5C74-97C0-54F34317E004}"/>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383170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0FA6-B536-D082-0ECA-EB367FC436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82BA72-C310-9524-E936-056B8B5A89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E7596-904D-3633-7806-3686304D0C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61BD25-EF04-0C19-3A42-5747659511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0E87B-9467-0750-5A4C-F92481EFE1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1EEF10-0F39-1C25-8DB0-4B87714D4D4F}"/>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8" name="Footer Placeholder 7">
            <a:extLst>
              <a:ext uri="{FF2B5EF4-FFF2-40B4-BE49-F238E27FC236}">
                <a16:creationId xmlns:a16="http://schemas.microsoft.com/office/drawing/2014/main" id="{B2A0A9C7-5A87-D0BD-50DB-FF7CC9AA37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1E70D9-CA22-6EC9-738F-77BA5B190AC5}"/>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122960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0200-4AD2-653D-BE1D-7FA68F9B6C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80B8A2-9AB9-5415-37D1-C16991765106}"/>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4" name="Footer Placeholder 3">
            <a:extLst>
              <a:ext uri="{FF2B5EF4-FFF2-40B4-BE49-F238E27FC236}">
                <a16:creationId xmlns:a16="http://schemas.microsoft.com/office/drawing/2014/main" id="{F7BF3A1A-1795-BF71-89AE-6A26985636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AE92C3-BC46-F201-CDB0-9C1E301C25EF}"/>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336735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7BA23-51D7-B7CA-6DC4-357AD2725412}"/>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3" name="Footer Placeholder 2">
            <a:extLst>
              <a:ext uri="{FF2B5EF4-FFF2-40B4-BE49-F238E27FC236}">
                <a16:creationId xmlns:a16="http://schemas.microsoft.com/office/drawing/2014/main" id="{6DFEE7FF-6C4D-9EE4-A702-4C8CFEAD22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DBCF1C-D4E0-8760-FA43-39FBE966C5F8}"/>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93461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2AF0-ABD6-4652-3B3E-079BE1EF6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1E42B9-662F-2674-4F3F-D8F03202C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EA5BDD-C74A-28A0-6311-97110FFA5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C00C4-E956-F2EF-B4E0-CC24E820D341}"/>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6" name="Footer Placeholder 5">
            <a:extLst>
              <a:ext uri="{FF2B5EF4-FFF2-40B4-BE49-F238E27FC236}">
                <a16:creationId xmlns:a16="http://schemas.microsoft.com/office/drawing/2014/main" id="{8F91C68A-DAF2-EB3A-2777-59019CEB28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EB086E-F14B-3278-73BF-BF32D2ABF178}"/>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226982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6F03-994B-D9D6-23D1-0F283BAE75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DF7FD1-B4CE-4F41-E486-CC18CA1CC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2E6DCA-C444-1AE7-FEA7-70F4AF498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AA49A-24E4-5A16-B8C3-4F4810C75E3A}"/>
              </a:ext>
            </a:extLst>
          </p:cNvPr>
          <p:cNvSpPr>
            <a:spLocks noGrp="1"/>
          </p:cNvSpPr>
          <p:nvPr>
            <p:ph type="dt" sz="half" idx="10"/>
          </p:nvPr>
        </p:nvSpPr>
        <p:spPr/>
        <p:txBody>
          <a:bodyPr/>
          <a:lstStyle/>
          <a:p>
            <a:fld id="{4A934F40-D087-4453-8661-C04D20540D7F}" type="datetimeFigureOut">
              <a:rPr lang="en-GB" smtClean="0"/>
              <a:t>19/05/2026</a:t>
            </a:fld>
            <a:endParaRPr lang="en-GB"/>
          </a:p>
        </p:txBody>
      </p:sp>
      <p:sp>
        <p:nvSpPr>
          <p:cNvPr id="6" name="Footer Placeholder 5">
            <a:extLst>
              <a:ext uri="{FF2B5EF4-FFF2-40B4-BE49-F238E27FC236}">
                <a16:creationId xmlns:a16="http://schemas.microsoft.com/office/drawing/2014/main" id="{BB0790B6-0AE7-848F-C9C8-75AC64A648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30DF5-BFB5-70A9-7096-1620BB475E46}"/>
              </a:ext>
            </a:extLst>
          </p:cNvPr>
          <p:cNvSpPr>
            <a:spLocks noGrp="1"/>
          </p:cNvSpPr>
          <p:nvPr>
            <p:ph type="sldNum" sz="quarter" idx="12"/>
          </p:nvPr>
        </p:nvSpPr>
        <p:spPr/>
        <p:txBody>
          <a:bodyPr/>
          <a:lstStyle/>
          <a:p>
            <a:fld id="{B0F0A1A0-9D44-4409-B6D2-6E05CE2516F9}" type="slidenum">
              <a:rPr lang="en-GB" smtClean="0"/>
              <a:t>‹#›</a:t>
            </a:fld>
            <a:endParaRPr lang="en-GB"/>
          </a:p>
        </p:txBody>
      </p:sp>
    </p:spTree>
    <p:extLst>
      <p:ext uri="{BB962C8B-B14F-4D97-AF65-F5344CB8AC3E}">
        <p14:creationId xmlns:p14="http://schemas.microsoft.com/office/powerpoint/2010/main" val="339623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0FFBD-82FC-B2AB-8611-4F2EBDFA33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C45984-B1BE-0558-B924-71DB5CE01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C390B-4AC2-449A-4ADA-9F0DC584E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34F40-D087-4453-8661-C04D20540D7F}" type="datetimeFigureOut">
              <a:rPr lang="en-GB" smtClean="0"/>
              <a:t>19/05/2026</a:t>
            </a:fld>
            <a:endParaRPr lang="en-GB"/>
          </a:p>
        </p:txBody>
      </p:sp>
      <p:sp>
        <p:nvSpPr>
          <p:cNvPr id="5" name="Footer Placeholder 4">
            <a:extLst>
              <a:ext uri="{FF2B5EF4-FFF2-40B4-BE49-F238E27FC236}">
                <a16:creationId xmlns:a16="http://schemas.microsoft.com/office/drawing/2014/main" id="{E9563795-C6A8-313C-D885-078926B96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AF925B-0F3E-B415-75D7-ECEA4E01E8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A1A0-9D44-4409-B6D2-6E05CE2516F9}" type="slidenum">
              <a:rPr lang="en-GB" smtClean="0"/>
              <a:t>‹#›</a:t>
            </a:fld>
            <a:endParaRPr lang="en-GB"/>
          </a:p>
        </p:txBody>
      </p:sp>
    </p:spTree>
    <p:extLst>
      <p:ext uri="{BB962C8B-B14F-4D97-AF65-F5344CB8AC3E}">
        <p14:creationId xmlns:p14="http://schemas.microsoft.com/office/powerpoint/2010/main" val="295503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05189BA-01D0-0648-AF2A-6B4CD6B57EC9}" type="datetimeFigureOut">
              <a:rPr lang="en-US" smtClean="0"/>
              <a:t>5/19/2026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E1F0FCF-E24C-CA41-A373-9E4EFBCD4E25}" type="slidenum">
              <a:rPr lang="en-US" smtClean="0"/>
              <a:t>‹#›</a:t>
            </a:fld>
            <a:endParaRPr lang="en-US"/>
          </a:p>
        </p:txBody>
      </p:sp>
    </p:spTree>
    <p:extLst>
      <p:ext uri="{BB962C8B-B14F-4D97-AF65-F5344CB8AC3E}">
        <p14:creationId xmlns:p14="http://schemas.microsoft.com/office/powerpoint/2010/main" val="2188633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4519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617328"/>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3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58.png"/><Relationship Id="rId7" Type="http://schemas.openxmlformats.org/officeDocument/2006/relationships/diagramLayout" Target="../diagrams/layout4.xml"/><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diagramData" Target="../diagrams/data4.xml"/><Relationship Id="rId5" Type="http://schemas.openxmlformats.org/officeDocument/2006/relationships/image" Target="../media/image60.png"/><Relationship Id="rId10" Type="http://schemas.microsoft.com/office/2007/relationships/diagramDrawing" Target="../diagrams/drawing4.xml"/><Relationship Id="rId4" Type="http://schemas.openxmlformats.org/officeDocument/2006/relationships/image" Target="../media/image59.png"/><Relationship Id="rId9" Type="http://schemas.openxmlformats.org/officeDocument/2006/relationships/diagramColors" Target="../diagrams/colors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1C9B52-65AE-9DAD-A458-68327A73DC50}"/>
              </a:ext>
            </a:extLst>
          </p:cNvPr>
          <p:cNvGrpSpPr/>
          <p:nvPr/>
        </p:nvGrpSpPr>
        <p:grpSpPr>
          <a:xfrm>
            <a:off x="9812831" y="473169"/>
            <a:ext cx="2052000" cy="1444490"/>
            <a:chOff x="9812831" y="473169"/>
            <a:chExt cx="2052000" cy="1444490"/>
          </a:xfrm>
        </p:grpSpPr>
        <p:grpSp>
          <p:nvGrpSpPr>
            <p:cNvPr id="2" name="Group 1">
              <a:extLst>
                <a:ext uri="{FF2B5EF4-FFF2-40B4-BE49-F238E27FC236}">
                  <a16:creationId xmlns:a16="http://schemas.microsoft.com/office/drawing/2014/main" id="{140DDAEE-07FA-49DD-A033-A3A7E845514F}"/>
                </a:ext>
              </a:extLst>
            </p:cNvPr>
            <p:cNvGrpSpPr>
              <a:grpSpLocks noChangeAspect="1"/>
            </p:cNvGrpSpPr>
            <p:nvPr/>
          </p:nvGrpSpPr>
          <p:grpSpPr>
            <a:xfrm>
              <a:off x="9812831" y="473169"/>
              <a:ext cx="2052000" cy="1082849"/>
              <a:chOff x="8691395" y="765544"/>
              <a:chExt cx="2630006" cy="1387860"/>
            </a:xfrm>
          </p:grpSpPr>
          <p:pic>
            <p:nvPicPr>
              <p:cNvPr id="3" name="Picture 2" descr="A white rectangular sign with blue text&#10;&#10;AI-generated content may be incorrect.">
                <a:extLst>
                  <a:ext uri="{FF2B5EF4-FFF2-40B4-BE49-F238E27FC236}">
                    <a16:creationId xmlns:a16="http://schemas.microsoft.com/office/drawing/2014/main" id="{77C8287A-2457-0429-E708-4AEB888E3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853" y="1530978"/>
                <a:ext cx="1053283" cy="622426"/>
              </a:xfrm>
              <a:prstGeom prst="rect">
                <a:avLst/>
              </a:prstGeom>
            </p:spPr>
          </p:pic>
          <p:pic>
            <p:nvPicPr>
              <p:cNvPr id="5" name="Picture 4" descr="A purple and white logo&#10;&#10;AI-generated content may be incorrect.">
                <a:extLst>
                  <a:ext uri="{FF2B5EF4-FFF2-40B4-BE49-F238E27FC236}">
                    <a16:creationId xmlns:a16="http://schemas.microsoft.com/office/drawing/2014/main" id="{B370B3BE-2738-AB4E-854D-58A40B7C9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395" y="765544"/>
                <a:ext cx="2630006" cy="615259"/>
              </a:xfrm>
              <a:prstGeom prst="rect">
                <a:avLst/>
              </a:prstGeom>
            </p:spPr>
          </p:pic>
        </p:grpSp>
        <p:pic>
          <p:nvPicPr>
            <p:cNvPr id="7" name="Picture 6">
              <a:extLst>
                <a:ext uri="{FF2B5EF4-FFF2-40B4-BE49-F238E27FC236}">
                  <a16:creationId xmlns:a16="http://schemas.microsoft.com/office/drawing/2014/main" id="{F9767BF2-F9C0-E2A2-BDDF-A0456D47F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2831" y="1070383"/>
              <a:ext cx="847276" cy="847276"/>
            </a:xfrm>
            <a:prstGeom prst="rect">
              <a:avLst/>
            </a:prstGeom>
          </p:spPr>
        </p:pic>
      </p:grpSp>
      <p:pic>
        <p:nvPicPr>
          <p:cNvPr id="11" name="Picture 10">
            <a:extLst>
              <a:ext uri="{FF2B5EF4-FFF2-40B4-BE49-F238E27FC236}">
                <a16:creationId xmlns:a16="http://schemas.microsoft.com/office/drawing/2014/main" id="{C723CC47-BC59-3B4A-D4BA-A77A54455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180863" cy="6858000"/>
          </a:xfrm>
          <a:prstGeom prst="rect">
            <a:avLst/>
          </a:prstGeom>
        </p:spPr>
      </p:pic>
    </p:spTree>
    <p:extLst>
      <p:ext uri="{BB962C8B-B14F-4D97-AF65-F5344CB8AC3E}">
        <p14:creationId xmlns:p14="http://schemas.microsoft.com/office/powerpoint/2010/main" val="28137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363084-34D0-B619-6F8C-2E61D4799C0E}"/>
              </a:ext>
            </a:extLst>
          </p:cNvPr>
          <p:cNvPicPr>
            <a:picLocks noChangeAspect="1"/>
          </p:cNvPicPr>
          <p:nvPr/>
        </p:nvPicPr>
        <p:blipFill>
          <a:blip r:embed="rId3"/>
          <a:stretch>
            <a:fillRect/>
          </a:stretch>
        </p:blipFill>
        <p:spPr>
          <a:xfrm>
            <a:off x="1127983" y="132056"/>
            <a:ext cx="8076544" cy="1702037"/>
          </a:xfrm>
          <a:prstGeom prst="rect">
            <a:avLst/>
          </a:prstGeom>
        </p:spPr>
      </p:pic>
      <p:pic>
        <p:nvPicPr>
          <p:cNvPr id="12" name="Picture 11">
            <a:extLst>
              <a:ext uri="{FF2B5EF4-FFF2-40B4-BE49-F238E27FC236}">
                <a16:creationId xmlns:a16="http://schemas.microsoft.com/office/drawing/2014/main" id="{3AB2C1B3-4DD1-7F0D-3236-A3D890FAE27D}"/>
              </a:ext>
            </a:extLst>
          </p:cNvPr>
          <p:cNvPicPr>
            <a:picLocks noChangeAspect="1"/>
          </p:cNvPicPr>
          <p:nvPr/>
        </p:nvPicPr>
        <p:blipFill>
          <a:blip r:embed="rId4"/>
          <a:stretch>
            <a:fillRect/>
          </a:stretch>
        </p:blipFill>
        <p:spPr>
          <a:xfrm>
            <a:off x="2527061" y="2583435"/>
            <a:ext cx="8775040" cy="1467984"/>
          </a:xfrm>
          <a:prstGeom prst="rect">
            <a:avLst/>
          </a:prstGeom>
        </p:spPr>
      </p:pic>
      <p:pic>
        <p:nvPicPr>
          <p:cNvPr id="14" name="Picture 13">
            <a:extLst>
              <a:ext uri="{FF2B5EF4-FFF2-40B4-BE49-F238E27FC236}">
                <a16:creationId xmlns:a16="http://schemas.microsoft.com/office/drawing/2014/main" id="{8331F3FE-A927-265F-C1F7-416124D552C1}"/>
              </a:ext>
            </a:extLst>
          </p:cNvPr>
          <p:cNvPicPr>
            <a:picLocks noChangeAspect="1"/>
          </p:cNvPicPr>
          <p:nvPr/>
        </p:nvPicPr>
        <p:blipFill>
          <a:blip r:embed="rId5"/>
          <a:stretch>
            <a:fillRect/>
          </a:stretch>
        </p:blipFill>
        <p:spPr>
          <a:xfrm>
            <a:off x="1127983" y="4537460"/>
            <a:ext cx="8076544" cy="1464547"/>
          </a:xfrm>
          <a:prstGeom prst="rect">
            <a:avLst/>
          </a:prstGeom>
        </p:spPr>
      </p:pic>
    </p:spTree>
    <p:extLst>
      <p:ext uri="{BB962C8B-B14F-4D97-AF65-F5344CB8AC3E}">
        <p14:creationId xmlns:p14="http://schemas.microsoft.com/office/powerpoint/2010/main" val="364617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E3B1D-3993-F3F0-84B4-F1E198E4841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4AC0D86B-4E08-3799-B40E-30D4C3E7CE14}"/>
              </a:ext>
            </a:extLst>
          </p:cNvPr>
          <p:cNvGrpSpPr>
            <a:grpSpLocks noChangeAspect="1"/>
          </p:cNvGrpSpPr>
          <p:nvPr/>
        </p:nvGrpSpPr>
        <p:grpSpPr bwMode="auto">
          <a:xfrm>
            <a:off x="1487414" y="3731080"/>
            <a:ext cx="2800349" cy="2800349"/>
            <a:chOff x="4437" y="1917"/>
            <a:chExt cx="1323" cy="1323"/>
          </a:xfrm>
        </p:grpSpPr>
        <p:sp>
          <p:nvSpPr>
            <p:cNvPr id="10" name="AutoShape 7">
              <a:extLst>
                <a:ext uri="{FF2B5EF4-FFF2-40B4-BE49-F238E27FC236}">
                  <a16:creationId xmlns:a16="http://schemas.microsoft.com/office/drawing/2014/main" id="{15251630-1DFA-D033-1386-A85D28EB2F64}"/>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11" name="Freeform 9">
              <a:extLst>
                <a:ext uri="{FF2B5EF4-FFF2-40B4-BE49-F238E27FC236}">
                  <a16:creationId xmlns:a16="http://schemas.microsoft.com/office/drawing/2014/main" id="{0273272F-865F-CF93-F761-64548531480E}"/>
                </a:ext>
              </a:extLst>
            </p:cNvPr>
            <p:cNvSpPr>
              <a:spLocks/>
            </p:cNvSpPr>
            <p:nvPr/>
          </p:nvSpPr>
          <p:spPr bwMode="auto">
            <a:xfrm>
              <a:off x="4437" y="1917"/>
              <a:ext cx="1326" cy="1326"/>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CBA8B1"/>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pic>
        <p:nvPicPr>
          <p:cNvPr id="2" name="Picture 1" descr="A group of women standing on a stone bridge&#10;&#10;AI-generated content may be incorrect.">
            <a:extLst>
              <a:ext uri="{FF2B5EF4-FFF2-40B4-BE49-F238E27FC236}">
                <a16:creationId xmlns:a16="http://schemas.microsoft.com/office/drawing/2014/main" id="{C2656CEB-9B41-1A16-2C65-526DE226121B}"/>
              </a:ext>
            </a:extLst>
          </p:cNvPr>
          <p:cNvPicPr>
            <a:picLocks noChangeAspect="1"/>
          </p:cNvPicPr>
          <p:nvPr/>
        </p:nvPicPr>
        <p:blipFill>
          <a:blip r:embed="rId3"/>
          <a:srcRect l="-138" r="33663" b="225"/>
          <a:stretch>
            <a:fillRect/>
          </a:stretch>
        </p:blipFill>
        <p:spPr>
          <a:xfrm>
            <a:off x="1487414" y="941918"/>
            <a:ext cx="2798741" cy="2799777"/>
          </a:xfrm>
          <a:prstGeom prst="rect">
            <a:avLst/>
          </a:prstGeom>
        </p:spPr>
      </p:pic>
      <p:sp>
        <p:nvSpPr>
          <p:cNvPr id="13" name="Title 1">
            <a:extLst>
              <a:ext uri="{FF2B5EF4-FFF2-40B4-BE49-F238E27FC236}">
                <a16:creationId xmlns:a16="http://schemas.microsoft.com/office/drawing/2014/main" id="{E1544496-DD07-3009-3389-61CC30297DC4}"/>
              </a:ext>
            </a:extLst>
          </p:cNvPr>
          <p:cNvSpPr>
            <a:spLocks noGrp="1"/>
          </p:cNvSpPr>
          <p:nvPr>
            <p:ph type="title"/>
          </p:nvPr>
        </p:nvSpPr>
        <p:spPr>
          <a:xfrm>
            <a:off x="1484904" y="200644"/>
            <a:ext cx="7657851" cy="772584"/>
          </a:xfrm>
        </p:spPr>
        <p:txBody>
          <a:bodyPr/>
          <a:lstStyle/>
          <a:p>
            <a:r>
              <a:rPr lang="en-GB"/>
              <a:t>Key Areas of Support</a:t>
            </a:r>
          </a:p>
        </p:txBody>
      </p:sp>
      <p:pic>
        <p:nvPicPr>
          <p:cNvPr id="14" name="Picture 13" descr="A diagram of a business&#10;&#10;AI-generated content may be incorrect.">
            <a:extLst>
              <a:ext uri="{FF2B5EF4-FFF2-40B4-BE49-F238E27FC236}">
                <a16:creationId xmlns:a16="http://schemas.microsoft.com/office/drawing/2014/main" id="{203D9870-E0A9-D9BB-A809-C4BDB4794696}"/>
              </a:ext>
            </a:extLst>
          </p:cNvPr>
          <p:cNvPicPr>
            <a:picLocks noChangeAspect="1"/>
          </p:cNvPicPr>
          <p:nvPr/>
        </p:nvPicPr>
        <p:blipFill>
          <a:blip r:embed="rId4"/>
          <a:srcRect t="3246" r="33223" b="3857"/>
          <a:stretch>
            <a:fillRect/>
          </a:stretch>
        </p:blipFill>
        <p:spPr>
          <a:xfrm>
            <a:off x="4281414" y="1079500"/>
            <a:ext cx="5533359" cy="5545363"/>
          </a:xfrm>
          <a:prstGeom prst="rect">
            <a:avLst/>
          </a:prstGeom>
        </p:spPr>
      </p:pic>
    </p:spTree>
    <p:extLst>
      <p:ext uri="{BB962C8B-B14F-4D97-AF65-F5344CB8AC3E}">
        <p14:creationId xmlns:p14="http://schemas.microsoft.com/office/powerpoint/2010/main" val="175827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a:latin typeface="Calibri" panose="020F0502020204030204" pitchFamily="34" charset="0"/>
                <a:ea typeface="Times New Roman" panose="02020603050405020304" pitchFamily="18" charset="0"/>
              </a:rPr>
              <a:t>Direct Financial Support</a:t>
            </a:r>
            <a:endParaRPr lang="en-US"/>
          </a:p>
        </p:txBody>
      </p:sp>
      <p:sp>
        <p:nvSpPr>
          <p:cNvPr id="3" name="Content Placeholder 2"/>
          <p:cNvSpPr>
            <a:spLocks noGrp="1"/>
          </p:cNvSpPr>
          <p:nvPr>
            <p:ph sz="quarter" idx="11"/>
          </p:nvPr>
        </p:nvSpPr>
        <p:spPr>
          <a:xfrm>
            <a:off x="789818" y="1255260"/>
            <a:ext cx="8464351" cy="3886200"/>
          </a:xfrm>
        </p:spPr>
        <p:txBody>
          <a:bodyPr/>
          <a:lstStyle/>
          <a:p>
            <a:pPr>
              <a:defRPr/>
            </a:pPr>
            <a:r>
              <a:rPr lang="en-GB" b="1">
                <a:latin typeface="Calibri"/>
                <a:ea typeface="Times New Roman" panose="02020603050405020304" pitchFamily="18" charset="0"/>
              </a:rPr>
              <a:t>Durham Undergraduate Bursary Scheme (DUBS): </a:t>
            </a:r>
          </a:p>
          <a:p>
            <a:pPr marL="841179" lvl="1" indent="-457189">
              <a:buClrTx/>
              <a:buFont typeface="Symbol" panose="05050102010706020507" pitchFamily="18" charset="2"/>
              <a:buChar char=""/>
              <a:defRPr/>
            </a:pPr>
            <a:r>
              <a:rPr lang="en-GB">
                <a:latin typeface="Calibri"/>
                <a:ea typeface="Times New Roman" panose="02020603050405020304" pitchFamily="18" charset="0"/>
              </a:rPr>
              <a:t>Up to a maximum of £2,721 per year. </a:t>
            </a:r>
          </a:p>
          <a:p>
            <a:pPr>
              <a:defRPr/>
            </a:pPr>
            <a:r>
              <a:rPr lang="en-GB" b="1">
                <a:latin typeface="Calibri"/>
                <a:ea typeface="Times New Roman" panose="02020603050405020304" pitchFamily="18" charset="0"/>
              </a:rPr>
              <a:t>Independent Student Bursary: </a:t>
            </a:r>
          </a:p>
          <a:p>
            <a:pPr marL="841179" lvl="1" indent="-457189">
              <a:buClrTx/>
              <a:buFont typeface="Symbol" panose="05050102010706020507" pitchFamily="18" charset="2"/>
              <a:buChar char=""/>
              <a:defRPr/>
            </a:pPr>
            <a:r>
              <a:rPr lang="en-GB">
                <a:latin typeface="Calibri"/>
                <a:ea typeface="Times New Roman" panose="02020603050405020304" pitchFamily="18" charset="0"/>
              </a:rPr>
              <a:t>Year 1: £500 on arrival, £1,000 in summer. Total: £1,500. </a:t>
            </a:r>
          </a:p>
          <a:p>
            <a:pPr marL="841179" lvl="1" indent="-457189">
              <a:buClrTx/>
              <a:buFont typeface="Symbol" panose="05050102010706020507" pitchFamily="18" charset="2"/>
              <a:buChar char=""/>
              <a:defRPr/>
            </a:pPr>
            <a:r>
              <a:rPr lang="en-GB">
                <a:latin typeface="Calibri"/>
                <a:ea typeface="Times New Roman" panose="02020603050405020304" pitchFamily="18" charset="0"/>
              </a:rPr>
              <a:t>Year 2: £1,000 in summer. Total: £1,000</a:t>
            </a:r>
          </a:p>
          <a:p>
            <a:pPr marL="841179" lvl="1" indent="-457189">
              <a:buClrTx/>
              <a:buFont typeface="Symbol" panose="05050102010706020507" pitchFamily="18" charset="2"/>
              <a:buChar char=""/>
              <a:defRPr/>
            </a:pPr>
            <a:r>
              <a:rPr lang="en-GB">
                <a:latin typeface="Calibri"/>
                <a:ea typeface="Times New Roman" panose="02020603050405020304" pitchFamily="18" charset="0"/>
              </a:rPr>
              <a:t>Year 3: £500 at Graduation. Total £500</a:t>
            </a:r>
          </a:p>
          <a:p>
            <a:pPr marL="841179" lvl="1" indent="-457189">
              <a:buClrTx/>
              <a:buFont typeface="Symbol" panose="05050102010706020507" pitchFamily="18" charset="2"/>
              <a:buChar char=""/>
              <a:defRPr/>
            </a:pPr>
            <a:r>
              <a:rPr lang="en-GB">
                <a:latin typeface="Calibri"/>
                <a:ea typeface="Times New Roman" panose="02020603050405020304" pitchFamily="18" charset="0"/>
              </a:rPr>
              <a:t>Total: £3,000. </a:t>
            </a:r>
          </a:p>
          <a:p>
            <a:pPr>
              <a:defRPr/>
            </a:pPr>
            <a:r>
              <a:rPr lang="en-GB" b="1">
                <a:latin typeface="Calibri"/>
                <a:ea typeface="Times New Roman" panose="02020603050405020304" pitchFamily="18" charset="0"/>
              </a:rPr>
              <a:t>Accommodation Support: </a:t>
            </a:r>
          </a:p>
          <a:p>
            <a:pPr marL="841179" lvl="1" indent="-457189">
              <a:buClrTx/>
              <a:buFont typeface="Symbol" panose="05050102010706020507" pitchFamily="18" charset="2"/>
              <a:buChar char=""/>
              <a:defRPr/>
            </a:pPr>
            <a:r>
              <a:rPr lang="en-GB">
                <a:latin typeface="Calibri"/>
                <a:ea typeface="Times New Roman" panose="02020603050405020304" pitchFamily="18" charset="0"/>
              </a:rPr>
              <a:t>20% reduction in College accommodation fees (starting 2025-26): up to £2,555 per year.  </a:t>
            </a:r>
            <a:endParaRPr lang="en-US"/>
          </a:p>
        </p:txBody>
      </p:sp>
      <p:grpSp>
        <p:nvGrpSpPr>
          <p:cNvPr id="9" name="Group 8"/>
          <p:cNvGrpSpPr>
            <a:grpSpLocks noChangeAspect="1"/>
          </p:cNvGrpSpPr>
          <p:nvPr/>
        </p:nvGrpSpPr>
        <p:grpSpPr bwMode="auto">
          <a:xfrm>
            <a:off x="9381067" y="4533901"/>
            <a:ext cx="2810933" cy="2324100"/>
            <a:chOff x="4437" y="1917"/>
            <a:chExt cx="1323" cy="1323"/>
          </a:xfrm>
        </p:grpSpPr>
        <p:sp>
          <p:nvSpPr>
            <p:cNvPr id="10" name="AutoShape 7"/>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11" name="Freeform 9"/>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FFCE2D"/>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pic>
        <p:nvPicPr>
          <p:cNvPr id="4" name="Picture 3" descr="A group of people sitting at a table&#10;&#10;AI-generated content may be incorrect.">
            <a:extLst>
              <a:ext uri="{FF2B5EF4-FFF2-40B4-BE49-F238E27FC236}">
                <a16:creationId xmlns:a16="http://schemas.microsoft.com/office/drawing/2014/main" id="{11B4CE7E-0589-C136-DDF5-E59E44958BB5}"/>
              </a:ext>
            </a:extLst>
          </p:cNvPr>
          <p:cNvPicPr>
            <a:picLocks noChangeAspect="1"/>
          </p:cNvPicPr>
          <p:nvPr/>
        </p:nvPicPr>
        <p:blipFill>
          <a:blip r:embed="rId3"/>
          <a:srcRect l="5586" r="25506" b="336"/>
          <a:stretch>
            <a:fillRect/>
          </a:stretch>
        </p:blipFill>
        <p:spPr>
          <a:xfrm>
            <a:off x="10418233" y="3317858"/>
            <a:ext cx="1776571" cy="1732929"/>
          </a:xfrm>
          <a:prstGeom prst="rect">
            <a:avLst/>
          </a:prstGeom>
        </p:spPr>
      </p:pic>
      <p:grpSp>
        <p:nvGrpSpPr>
          <p:cNvPr id="12" name="Group 11">
            <a:extLst>
              <a:ext uri="{FF2B5EF4-FFF2-40B4-BE49-F238E27FC236}">
                <a16:creationId xmlns:a16="http://schemas.microsoft.com/office/drawing/2014/main" id="{306D1449-3B5A-DB69-AB0E-286F8DD0EA72}"/>
              </a:ext>
            </a:extLst>
          </p:cNvPr>
          <p:cNvGrpSpPr>
            <a:grpSpLocks noChangeAspect="1"/>
          </p:cNvGrpSpPr>
          <p:nvPr/>
        </p:nvGrpSpPr>
        <p:grpSpPr bwMode="auto">
          <a:xfrm rot="10800000">
            <a:off x="10375900" y="1496483"/>
            <a:ext cx="2810933" cy="2324100"/>
            <a:chOff x="4437" y="1917"/>
            <a:chExt cx="1323" cy="1323"/>
          </a:xfrm>
        </p:grpSpPr>
        <p:sp>
          <p:nvSpPr>
            <p:cNvPr id="13" name="AutoShape 7">
              <a:extLst>
                <a:ext uri="{FF2B5EF4-FFF2-40B4-BE49-F238E27FC236}">
                  <a16:creationId xmlns:a16="http://schemas.microsoft.com/office/drawing/2014/main" id="{F192B843-CFED-2F84-DDD5-F8B448BE75E0}"/>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14" name="Freeform 9">
              <a:extLst>
                <a:ext uri="{FF2B5EF4-FFF2-40B4-BE49-F238E27FC236}">
                  <a16:creationId xmlns:a16="http://schemas.microsoft.com/office/drawing/2014/main" id="{B9AD479C-D541-43E7-333B-14DC9B346CA9}"/>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68246D"/>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grpSp>
        <p:nvGrpSpPr>
          <p:cNvPr id="15" name="Group 14">
            <a:extLst>
              <a:ext uri="{FF2B5EF4-FFF2-40B4-BE49-F238E27FC236}">
                <a16:creationId xmlns:a16="http://schemas.microsoft.com/office/drawing/2014/main" id="{8CAE89FC-85B7-94EE-19AA-371E58BCEF91}"/>
              </a:ext>
            </a:extLst>
          </p:cNvPr>
          <p:cNvGrpSpPr>
            <a:grpSpLocks noChangeAspect="1"/>
          </p:cNvGrpSpPr>
          <p:nvPr/>
        </p:nvGrpSpPr>
        <p:grpSpPr bwMode="auto">
          <a:xfrm rot="-5400000">
            <a:off x="9624484" y="-48682"/>
            <a:ext cx="2810933" cy="2324100"/>
            <a:chOff x="4437" y="1917"/>
            <a:chExt cx="1323" cy="1323"/>
          </a:xfrm>
        </p:grpSpPr>
        <p:sp>
          <p:nvSpPr>
            <p:cNvPr id="16" name="AutoShape 7">
              <a:extLst>
                <a:ext uri="{FF2B5EF4-FFF2-40B4-BE49-F238E27FC236}">
                  <a16:creationId xmlns:a16="http://schemas.microsoft.com/office/drawing/2014/main" id="{DE5C8CEA-B485-44F0-8CF6-134A3B3FFB93}"/>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17" name="Freeform 9">
              <a:extLst>
                <a:ext uri="{FF2B5EF4-FFF2-40B4-BE49-F238E27FC236}">
                  <a16:creationId xmlns:a16="http://schemas.microsoft.com/office/drawing/2014/main" id="{18FAA33A-1302-8DE4-14E1-172C466B9405}"/>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00AEE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spTree>
    <p:extLst>
      <p:ext uri="{BB962C8B-B14F-4D97-AF65-F5344CB8AC3E}">
        <p14:creationId xmlns:p14="http://schemas.microsoft.com/office/powerpoint/2010/main" val="3529492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6A19-B059-921A-BF42-1AD370CB2A0B}"/>
              </a:ext>
            </a:extLst>
          </p:cNvPr>
          <p:cNvSpPr>
            <a:spLocks noGrp="1"/>
          </p:cNvSpPr>
          <p:nvPr>
            <p:ph type="title"/>
          </p:nvPr>
        </p:nvSpPr>
        <p:spPr>
          <a:xfrm>
            <a:off x="828738" y="369979"/>
            <a:ext cx="10536517" cy="1143000"/>
          </a:xfrm>
        </p:spPr>
        <p:txBody>
          <a:bodyPr/>
          <a:lstStyle/>
          <a:p>
            <a:r>
              <a:rPr lang="en-GB" sz="2400">
                <a:latin typeface="Calibri" panose="020F0502020204030204" pitchFamily="34" charset="0"/>
                <a:ea typeface="Times New Roman" panose="02020603050405020304" pitchFamily="18" charset="0"/>
              </a:rPr>
              <a:t>Accommodation Support</a:t>
            </a:r>
            <a:endParaRPr lang="en-US"/>
          </a:p>
        </p:txBody>
      </p:sp>
      <p:pic>
        <p:nvPicPr>
          <p:cNvPr id="4" name="Picture 3" descr="A group of people sitting at a table outside&#10;&#10;AI-generated content may be incorrect.">
            <a:extLst>
              <a:ext uri="{FF2B5EF4-FFF2-40B4-BE49-F238E27FC236}">
                <a16:creationId xmlns:a16="http://schemas.microsoft.com/office/drawing/2014/main" id="{CA12D2AB-C61E-C4E3-BDC0-2B49023A8D23}"/>
              </a:ext>
            </a:extLst>
          </p:cNvPr>
          <p:cNvPicPr>
            <a:picLocks noChangeAspect="1"/>
          </p:cNvPicPr>
          <p:nvPr/>
        </p:nvPicPr>
        <p:blipFill>
          <a:blip r:embed="rId3"/>
          <a:srcRect l="33738" t="20883" r="29193" b="20883"/>
          <a:stretch>
            <a:fillRect/>
          </a:stretch>
        </p:blipFill>
        <p:spPr>
          <a:xfrm>
            <a:off x="10375901" y="1715574"/>
            <a:ext cx="1817767" cy="1531756"/>
          </a:xfrm>
          <a:prstGeom prst="rect">
            <a:avLst/>
          </a:prstGeom>
        </p:spPr>
      </p:pic>
      <p:grpSp>
        <p:nvGrpSpPr>
          <p:cNvPr id="12" name="Group 11">
            <a:extLst>
              <a:ext uri="{FF2B5EF4-FFF2-40B4-BE49-F238E27FC236}">
                <a16:creationId xmlns:a16="http://schemas.microsoft.com/office/drawing/2014/main" id="{B4BBE457-10BF-74FE-349D-6EB3B494228C}"/>
              </a:ext>
            </a:extLst>
          </p:cNvPr>
          <p:cNvGrpSpPr>
            <a:grpSpLocks noChangeAspect="1"/>
          </p:cNvGrpSpPr>
          <p:nvPr/>
        </p:nvGrpSpPr>
        <p:grpSpPr bwMode="auto">
          <a:xfrm rot="5400000">
            <a:off x="10132484" y="4290485"/>
            <a:ext cx="2810933" cy="2324100"/>
            <a:chOff x="4437" y="1917"/>
            <a:chExt cx="1323" cy="1323"/>
          </a:xfrm>
        </p:grpSpPr>
        <p:sp>
          <p:nvSpPr>
            <p:cNvPr id="7" name="AutoShape 7">
              <a:extLst>
                <a:ext uri="{FF2B5EF4-FFF2-40B4-BE49-F238E27FC236}">
                  <a16:creationId xmlns:a16="http://schemas.microsoft.com/office/drawing/2014/main" id="{5FF87720-9897-FFC7-A201-DBA56ED558BE}"/>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8" name="Freeform 9">
              <a:extLst>
                <a:ext uri="{FF2B5EF4-FFF2-40B4-BE49-F238E27FC236}">
                  <a16:creationId xmlns:a16="http://schemas.microsoft.com/office/drawing/2014/main" id="{737222A0-FF41-FA0E-181E-AECAC59090D6}"/>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FFCE2D"/>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grpSp>
        <p:nvGrpSpPr>
          <p:cNvPr id="18" name="Group 17">
            <a:extLst>
              <a:ext uri="{FF2B5EF4-FFF2-40B4-BE49-F238E27FC236}">
                <a16:creationId xmlns:a16="http://schemas.microsoft.com/office/drawing/2014/main" id="{EFC008AF-018E-3B9D-2BC2-E8D1BC503929}"/>
              </a:ext>
            </a:extLst>
          </p:cNvPr>
          <p:cNvGrpSpPr>
            <a:grpSpLocks noChangeAspect="1"/>
          </p:cNvGrpSpPr>
          <p:nvPr/>
        </p:nvGrpSpPr>
        <p:grpSpPr bwMode="auto">
          <a:xfrm>
            <a:off x="9381067" y="2734734"/>
            <a:ext cx="2810933" cy="2324100"/>
            <a:chOff x="4437" y="1917"/>
            <a:chExt cx="1323" cy="1323"/>
          </a:xfrm>
        </p:grpSpPr>
        <p:sp>
          <p:nvSpPr>
            <p:cNvPr id="16" name="AutoShape 7">
              <a:extLst>
                <a:ext uri="{FF2B5EF4-FFF2-40B4-BE49-F238E27FC236}">
                  <a16:creationId xmlns:a16="http://schemas.microsoft.com/office/drawing/2014/main" id="{B1D5C13E-FA84-DA2F-0413-31A73602C5AB}"/>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17" name="Freeform 9">
              <a:extLst>
                <a:ext uri="{FF2B5EF4-FFF2-40B4-BE49-F238E27FC236}">
                  <a16:creationId xmlns:a16="http://schemas.microsoft.com/office/drawing/2014/main" id="{F4E0CF58-0C91-87FD-072B-5FE36A547FC3}"/>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109DEC"/>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grpSp>
        <p:nvGrpSpPr>
          <p:cNvPr id="22" name="Group 21">
            <a:extLst>
              <a:ext uri="{FF2B5EF4-FFF2-40B4-BE49-F238E27FC236}">
                <a16:creationId xmlns:a16="http://schemas.microsoft.com/office/drawing/2014/main" id="{A3561836-9CBF-61D6-51EF-C4DF1D566791}"/>
              </a:ext>
            </a:extLst>
          </p:cNvPr>
          <p:cNvGrpSpPr>
            <a:grpSpLocks noChangeAspect="1"/>
          </p:cNvGrpSpPr>
          <p:nvPr/>
        </p:nvGrpSpPr>
        <p:grpSpPr bwMode="auto">
          <a:xfrm rot="-5400000">
            <a:off x="9624484" y="162985"/>
            <a:ext cx="2810933" cy="2324100"/>
            <a:chOff x="4437" y="1917"/>
            <a:chExt cx="1323" cy="1323"/>
          </a:xfrm>
        </p:grpSpPr>
        <p:sp>
          <p:nvSpPr>
            <p:cNvPr id="20" name="AutoShape 7">
              <a:extLst>
                <a:ext uri="{FF2B5EF4-FFF2-40B4-BE49-F238E27FC236}">
                  <a16:creationId xmlns:a16="http://schemas.microsoft.com/office/drawing/2014/main" id="{89514DED-CCE5-44E7-234C-55FEF50A1DD8}"/>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21" name="Freeform 9">
              <a:extLst>
                <a:ext uri="{FF2B5EF4-FFF2-40B4-BE49-F238E27FC236}">
                  <a16:creationId xmlns:a16="http://schemas.microsoft.com/office/drawing/2014/main" id="{A86BF531-F2C4-DFF0-005D-AA46500C7C5F}"/>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AF0822"/>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pic>
        <p:nvPicPr>
          <p:cNvPr id="23" name="Picture 22">
            <a:extLst>
              <a:ext uri="{FF2B5EF4-FFF2-40B4-BE49-F238E27FC236}">
                <a16:creationId xmlns:a16="http://schemas.microsoft.com/office/drawing/2014/main" id="{C1EA47E5-0988-1DC0-A020-B9419D5349F4}"/>
              </a:ext>
            </a:extLst>
          </p:cNvPr>
          <p:cNvPicPr>
            <a:picLocks noChangeAspect="1"/>
          </p:cNvPicPr>
          <p:nvPr/>
        </p:nvPicPr>
        <p:blipFill>
          <a:blip r:embed="rId4"/>
          <a:srcRect t="18850" r="193" b="12056"/>
          <a:stretch>
            <a:fillRect/>
          </a:stretch>
        </p:blipFill>
        <p:spPr>
          <a:xfrm>
            <a:off x="2252133" y="941917"/>
            <a:ext cx="6005000" cy="5151260"/>
          </a:xfrm>
          <a:prstGeom prst="rect">
            <a:avLst/>
          </a:prstGeom>
        </p:spPr>
      </p:pic>
    </p:spTree>
    <p:extLst>
      <p:ext uri="{BB962C8B-B14F-4D97-AF65-F5344CB8AC3E}">
        <p14:creationId xmlns:p14="http://schemas.microsoft.com/office/powerpoint/2010/main" val="197459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F2188B-3EBA-C135-C151-0533EC24F5BB}"/>
              </a:ext>
            </a:extLst>
          </p:cNvPr>
          <p:cNvPicPr>
            <a:picLocks noGrp="1" noChangeAspect="1"/>
          </p:cNvPicPr>
          <p:nvPr>
            <p:ph sz="quarter" idx="11"/>
          </p:nvPr>
        </p:nvPicPr>
        <p:blipFill>
          <a:blip r:embed="rId3"/>
          <a:srcRect t="-45" r="4694" b="45"/>
          <a:stretch>
            <a:fillRect/>
          </a:stretch>
        </p:blipFill>
        <p:spPr>
          <a:xfrm>
            <a:off x="1882150" y="1"/>
            <a:ext cx="9232975" cy="6860124"/>
          </a:xfrm>
          <a:prstGeom prst="rect">
            <a:avLst/>
          </a:prstGeom>
        </p:spPr>
      </p:pic>
      <p:sp>
        <p:nvSpPr>
          <p:cNvPr id="2" name="Title 1"/>
          <p:cNvSpPr>
            <a:spLocks noGrp="1"/>
          </p:cNvSpPr>
          <p:nvPr>
            <p:ph type="title"/>
          </p:nvPr>
        </p:nvSpPr>
        <p:spPr/>
        <p:txBody>
          <a:bodyPr/>
          <a:lstStyle/>
          <a:p>
            <a:r>
              <a:rPr lang="en-GB" sz="2400">
                <a:latin typeface="Calibri" panose="020F0502020204030204" pitchFamily="34" charset="0"/>
                <a:ea typeface="Times New Roman" panose="02020603050405020304" pitchFamily="18" charset="0"/>
              </a:rPr>
              <a:t>Pre-Arrival Support</a:t>
            </a:r>
            <a:endParaRPr lang="en-US"/>
          </a:p>
        </p:txBody>
      </p:sp>
    </p:spTree>
    <p:extLst>
      <p:ext uri="{BB962C8B-B14F-4D97-AF65-F5344CB8AC3E}">
        <p14:creationId xmlns:p14="http://schemas.microsoft.com/office/powerpoint/2010/main" val="32231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2E79-2D66-7ED8-2A1A-FF3BD8CB1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616A7-4250-167B-0A12-702C20B958A9}"/>
              </a:ext>
            </a:extLst>
          </p:cNvPr>
          <p:cNvSpPr>
            <a:spLocks noGrp="1"/>
          </p:cNvSpPr>
          <p:nvPr>
            <p:ph type="title"/>
          </p:nvPr>
        </p:nvSpPr>
        <p:spPr/>
        <p:txBody>
          <a:bodyPr/>
          <a:lstStyle/>
          <a:p>
            <a:r>
              <a:rPr lang="en-GB" sz="2400">
                <a:latin typeface="Calibri" panose="020F0502020204030204" pitchFamily="34" charset="0"/>
                <a:ea typeface="Times New Roman" panose="02020603050405020304" pitchFamily="18" charset="0"/>
              </a:rPr>
              <a:t>Pre-Arrival Support</a:t>
            </a:r>
            <a:endParaRPr lang="en-US"/>
          </a:p>
        </p:txBody>
      </p:sp>
      <p:sp>
        <p:nvSpPr>
          <p:cNvPr id="5" name="Content Placeholder 4">
            <a:extLst>
              <a:ext uri="{FF2B5EF4-FFF2-40B4-BE49-F238E27FC236}">
                <a16:creationId xmlns:a16="http://schemas.microsoft.com/office/drawing/2014/main" id="{5E21B1DA-D3A2-BA0A-609D-5941212BBED8}"/>
              </a:ext>
            </a:extLst>
          </p:cNvPr>
          <p:cNvSpPr>
            <a:spLocks noGrp="1"/>
          </p:cNvSpPr>
          <p:nvPr>
            <p:ph sz="quarter" idx="11"/>
          </p:nvPr>
        </p:nvSpPr>
        <p:spPr>
          <a:xfrm>
            <a:off x="826746" y="941478"/>
            <a:ext cx="10432925" cy="4688356"/>
          </a:xfrm>
        </p:spPr>
        <p:txBody>
          <a:bodyPr/>
          <a:lstStyle/>
          <a:p>
            <a:pPr marL="457189" indent="-457189">
              <a:buFont typeface="Arial" panose="020B0604020202020204" pitchFamily="34" charset="0"/>
              <a:buChar char="•"/>
            </a:pPr>
            <a:r>
              <a:rPr lang="en-GB" kern="100">
                <a:effectLst/>
                <a:latin typeface="+mn-lt"/>
                <a:ea typeface="Calibri" panose="020F0502020204030204" pitchFamily="34" charset="0"/>
                <a:cs typeface="Arial" panose="020B0604020202020204" pitchFamily="34" charset="0"/>
              </a:rPr>
              <a:t>Named contact in the Careers and Enterprise Centre.</a:t>
            </a:r>
          </a:p>
          <a:p>
            <a:pPr marL="457189" indent="-457189">
              <a:buFont typeface="Arial" panose="020B0604020202020204" pitchFamily="34" charset="0"/>
              <a:buChar char="•"/>
            </a:pPr>
            <a:endParaRPr lang="en-GB" kern="100">
              <a:effectLst/>
              <a:latin typeface="+mn-lt"/>
              <a:ea typeface="Calibri" panose="020F0502020204030204" pitchFamily="34" charset="0"/>
              <a:cs typeface="Arial" panose="020B0604020202020204" pitchFamily="34" charset="0"/>
            </a:endParaRPr>
          </a:p>
          <a:p>
            <a:pPr marL="457189" indent="-457189">
              <a:buFont typeface="Arial" panose="020B0604020202020204" pitchFamily="34" charset="0"/>
              <a:buChar char="•"/>
            </a:pPr>
            <a:r>
              <a:rPr lang="en-GB" kern="100">
                <a:effectLst/>
                <a:latin typeface="+mn-lt"/>
                <a:ea typeface="Calibri" panose="020F0502020204030204" pitchFamily="34" charset="0"/>
                <a:cs typeface="Arial" panose="020B0604020202020204" pitchFamily="34" charset="0"/>
              </a:rPr>
              <a:t>Named contact in Student Advice Team</a:t>
            </a:r>
          </a:p>
          <a:p>
            <a:endParaRPr lang="en-GB"/>
          </a:p>
        </p:txBody>
      </p:sp>
      <p:grpSp>
        <p:nvGrpSpPr>
          <p:cNvPr id="27" name="Group 26">
            <a:extLst>
              <a:ext uri="{FF2B5EF4-FFF2-40B4-BE49-F238E27FC236}">
                <a16:creationId xmlns:a16="http://schemas.microsoft.com/office/drawing/2014/main" id="{3ACEB179-03A7-8A6E-0790-F7C08B65DCEE}"/>
              </a:ext>
            </a:extLst>
          </p:cNvPr>
          <p:cNvGrpSpPr>
            <a:grpSpLocks noChangeAspect="1"/>
          </p:cNvGrpSpPr>
          <p:nvPr/>
        </p:nvGrpSpPr>
        <p:grpSpPr bwMode="auto">
          <a:xfrm>
            <a:off x="9381067" y="4533901"/>
            <a:ext cx="2810933" cy="2324100"/>
            <a:chOff x="4437" y="1917"/>
            <a:chExt cx="1323" cy="1323"/>
          </a:xfrm>
        </p:grpSpPr>
        <p:sp>
          <p:nvSpPr>
            <p:cNvPr id="25" name="AutoShape 7">
              <a:extLst>
                <a:ext uri="{FF2B5EF4-FFF2-40B4-BE49-F238E27FC236}">
                  <a16:creationId xmlns:a16="http://schemas.microsoft.com/office/drawing/2014/main" id="{B2BEB3DC-3BA3-9F15-2A67-25A366AEFBDE}"/>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26" name="Freeform 9">
              <a:extLst>
                <a:ext uri="{FF2B5EF4-FFF2-40B4-BE49-F238E27FC236}">
                  <a16:creationId xmlns:a16="http://schemas.microsoft.com/office/drawing/2014/main" id="{C969DC13-8C3F-2681-38C6-B3B3440D8E45}"/>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FFCE2D"/>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grpSp>
        <p:nvGrpSpPr>
          <p:cNvPr id="33" name="Group 32">
            <a:extLst>
              <a:ext uri="{FF2B5EF4-FFF2-40B4-BE49-F238E27FC236}">
                <a16:creationId xmlns:a16="http://schemas.microsoft.com/office/drawing/2014/main" id="{5547EBBC-4FFC-D5B8-F33C-18B11B88B98E}"/>
              </a:ext>
            </a:extLst>
          </p:cNvPr>
          <p:cNvGrpSpPr>
            <a:grpSpLocks noChangeAspect="1"/>
          </p:cNvGrpSpPr>
          <p:nvPr/>
        </p:nvGrpSpPr>
        <p:grpSpPr bwMode="auto">
          <a:xfrm rot="10800000">
            <a:off x="10375900" y="1496483"/>
            <a:ext cx="2810933" cy="2324100"/>
            <a:chOff x="4437" y="1917"/>
            <a:chExt cx="1323" cy="1323"/>
          </a:xfrm>
        </p:grpSpPr>
        <p:sp>
          <p:nvSpPr>
            <p:cNvPr id="31" name="AutoShape 7">
              <a:extLst>
                <a:ext uri="{FF2B5EF4-FFF2-40B4-BE49-F238E27FC236}">
                  <a16:creationId xmlns:a16="http://schemas.microsoft.com/office/drawing/2014/main" id="{D988D693-72EC-8371-7528-383F940C085D}"/>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32" name="Freeform 9">
              <a:extLst>
                <a:ext uri="{FF2B5EF4-FFF2-40B4-BE49-F238E27FC236}">
                  <a16:creationId xmlns:a16="http://schemas.microsoft.com/office/drawing/2014/main" id="{7B148C64-3A9F-F974-284E-03C1D773D9D1}"/>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00AEE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grpSp>
        <p:nvGrpSpPr>
          <p:cNvPr id="37" name="Group 36">
            <a:extLst>
              <a:ext uri="{FF2B5EF4-FFF2-40B4-BE49-F238E27FC236}">
                <a16:creationId xmlns:a16="http://schemas.microsoft.com/office/drawing/2014/main" id="{383DEB63-E3CE-F35A-6EB7-BF6D462C2EE3}"/>
              </a:ext>
            </a:extLst>
          </p:cNvPr>
          <p:cNvGrpSpPr>
            <a:grpSpLocks noChangeAspect="1"/>
          </p:cNvGrpSpPr>
          <p:nvPr/>
        </p:nvGrpSpPr>
        <p:grpSpPr bwMode="auto">
          <a:xfrm rot="-5400000">
            <a:off x="9624484" y="-48682"/>
            <a:ext cx="2810933" cy="2324100"/>
            <a:chOff x="4437" y="1917"/>
            <a:chExt cx="1323" cy="1323"/>
          </a:xfrm>
        </p:grpSpPr>
        <p:sp>
          <p:nvSpPr>
            <p:cNvPr id="35" name="AutoShape 7">
              <a:extLst>
                <a:ext uri="{FF2B5EF4-FFF2-40B4-BE49-F238E27FC236}">
                  <a16:creationId xmlns:a16="http://schemas.microsoft.com/office/drawing/2014/main" id="{ED35F9D7-BBA4-7256-B2F9-82F7B684A690}"/>
                </a:ext>
              </a:extLst>
            </p:cNvPr>
            <p:cNvSpPr>
              <a:spLocks noChangeAspect="1" noChangeArrowheads="1" noTextEdit="1"/>
            </p:cNvSpPr>
            <p:nvPr/>
          </p:nvSpPr>
          <p:spPr bwMode="auto">
            <a:xfrm>
              <a:off x="4437" y="1917"/>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sp>
          <p:nvSpPr>
            <p:cNvPr id="36" name="Freeform 9">
              <a:extLst>
                <a:ext uri="{FF2B5EF4-FFF2-40B4-BE49-F238E27FC236}">
                  <a16:creationId xmlns:a16="http://schemas.microsoft.com/office/drawing/2014/main" id="{0299B50C-2173-E876-6A2E-E5B436CC67A5}"/>
                </a:ext>
              </a:extLst>
            </p:cNvPr>
            <p:cNvSpPr>
              <a:spLocks/>
            </p:cNvSpPr>
            <p:nvPr/>
          </p:nvSpPr>
          <p:spPr bwMode="auto">
            <a:xfrm>
              <a:off x="4907" y="2207"/>
              <a:ext cx="851" cy="1031"/>
            </a:xfrm>
            <a:custGeom>
              <a:avLst/>
              <a:gdLst>
                <a:gd name="T0" fmla="*/ 0 w 4799"/>
                <a:gd name="T1" fmla="*/ 0 h 4799"/>
                <a:gd name="T2" fmla="*/ 0 w 4799"/>
                <a:gd name="T3" fmla="*/ 0 h 4799"/>
                <a:gd name="T4" fmla="*/ 4799 w 4799"/>
                <a:gd name="T5" fmla="*/ 0 h 4799"/>
                <a:gd name="T6" fmla="*/ 4799 w 4799"/>
                <a:gd name="T7" fmla="*/ 4799 h 4799"/>
                <a:gd name="T8" fmla="*/ 0 w 4799"/>
                <a:gd name="T9" fmla="*/ 0 h 4799"/>
              </a:gdLst>
              <a:ahLst/>
              <a:cxnLst>
                <a:cxn ang="0">
                  <a:pos x="T0" y="T1"/>
                </a:cxn>
                <a:cxn ang="0">
                  <a:pos x="T2" y="T3"/>
                </a:cxn>
                <a:cxn ang="0">
                  <a:pos x="T4" y="T5"/>
                </a:cxn>
                <a:cxn ang="0">
                  <a:pos x="T6" y="T7"/>
                </a:cxn>
                <a:cxn ang="0">
                  <a:pos x="T8" y="T9"/>
                </a:cxn>
              </a:cxnLst>
              <a:rect l="0" t="0" r="r" b="b"/>
              <a:pathLst>
                <a:path w="4799" h="4799">
                  <a:moveTo>
                    <a:pt x="0" y="0"/>
                  </a:moveTo>
                  <a:lnTo>
                    <a:pt x="0" y="0"/>
                  </a:lnTo>
                  <a:lnTo>
                    <a:pt x="4799" y="0"/>
                  </a:lnTo>
                  <a:lnTo>
                    <a:pt x="4799" y="4799"/>
                  </a:lnTo>
                  <a:cubicBezTo>
                    <a:pt x="2149" y="4799"/>
                    <a:pt x="0" y="2649"/>
                    <a:pt x="0" y="0"/>
                  </a:cubicBezTo>
                  <a:close/>
                </a:path>
              </a:pathLst>
            </a:custGeom>
            <a:solidFill>
              <a:srgbClr val="68246D"/>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defTabSz="609585"/>
              <a:endParaRPr lang="en-GB" sz="2400">
                <a:solidFill>
                  <a:srgbClr val="002A41"/>
                </a:solidFill>
                <a:latin typeface="Calibri"/>
              </a:endParaRPr>
            </a:p>
          </p:txBody>
        </p:sp>
      </p:grpSp>
      <p:pic>
        <p:nvPicPr>
          <p:cNvPr id="38" name="Picture 37" descr="A person with pink hair and glasses sitting at a table with a child&#10;&#10;AI-generated content may be incorrect.">
            <a:extLst>
              <a:ext uri="{FF2B5EF4-FFF2-40B4-BE49-F238E27FC236}">
                <a16:creationId xmlns:a16="http://schemas.microsoft.com/office/drawing/2014/main" id="{005A9C3C-D607-F29D-E17D-4B359F2A8201}"/>
              </a:ext>
            </a:extLst>
          </p:cNvPr>
          <p:cNvPicPr>
            <a:picLocks noChangeAspect="1"/>
          </p:cNvPicPr>
          <p:nvPr/>
        </p:nvPicPr>
        <p:blipFill>
          <a:blip r:embed="rId3"/>
          <a:srcRect t="879" r="26829"/>
          <a:stretch>
            <a:fillRect/>
          </a:stretch>
        </p:blipFill>
        <p:spPr>
          <a:xfrm>
            <a:off x="10374176" y="3285686"/>
            <a:ext cx="1813824" cy="1762660"/>
          </a:xfrm>
          <a:prstGeom prst="rect">
            <a:avLst/>
          </a:prstGeom>
        </p:spPr>
      </p:pic>
    </p:spTree>
    <p:extLst>
      <p:ext uri="{BB962C8B-B14F-4D97-AF65-F5344CB8AC3E}">
        <p14:creationId xmlns:p14="http://schemas.microsoft.com/office/powerpoint/2010/main" val="201029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a:latin typeface="Calibri" panose="020F0502020204030204" pitchFamily="34" charset="0"/>
                <a:ea typeface="Times New Roman" panose="02020603050405020304" pitchFamily="18" charset="0"/>
              </a:rPr>
              <a:t>Post-Graduation Support</a:t>
            </a:r>
            <a:endParaRPr lang="en-US"/>
          </a:p>
        </p:txBody>
      </p:sp>
      <p:sp>
        <p:nvSpPr>
          <p:cNvPr id="5" name="Content Placeholder 4">
            <a:extLst>
              <a:ext uri="{FF2B5EF4-FFF2-40B4-BE49-F238E27FC236}">
                <a16:creationId xmlns:a16="http://schemas.microsoft.com/office/drawing/2014/main" id="{28A42D80-B1ED-1E2B-6AC0-674F8BD3163A}"/>
              </a:ext>
            </a:extLst>
          </p:cNvPr>
          <p:cNvSpPr>
            <a:spLocks noGrp="1"/>
          </p:cNvSpPr>
          <p:nvPr>
            <p:ph sz="quarter" idx="11"/>
          </p:nvPr>
        </p:nvSpPr>
        <p:spPr>
          <a:xfrm>
            <a:off x="826746" y="941478"/>
            <a:ext cx="10432925" cy="4688356"/>
          </a:xfrm>
        </p:spPr>
        <p:txBody>
          <a:bodyPr/>
          <a:lstStyle/>
          <a:p>
            <a:pPr marL="380990" indent="-380990">
              <a:buFont typeface="Arial" panose="020B0604020202020204" pitchFamily="34" charset="0"/>
              <a:buChar char="•"/>
            </a:pPr>
            <a:r>
              <a:rPr lang="en-GB">
                <a:latin typeface="+mn-lt"/>
              </a:rPr>
              <a:t>One-to-One Support</a:t>
            </a:r>
          </a:p>
          <a:p>
            <a:pPr marL="380990" indent="-380990">
              <a:buFont typeface="Arial" panose="020B0604020202020204" pitchFamily="34" charset="0"/>
              <a:buChar char="•"/>
            </a:pPr>
            <a:r>
              <a:rPr lang="en-GB">
                <a:latin typeface="+mn-lt"/>
              </a:rPr>
              <a:t>Business Start-up Support</a:t>
            </a:r>
          </a:p>
          <a:p>
            <a:pPr marL="380990" indent="-380990">
              <a:buFont typeface="Arial" panose="020B0604020202020204" pitchFamily="34" charset="0"/>
              <a:buChar char="•"/>
            </a:pPr>
            <a:r>
              <a:rPr lang="en-GB">
                <a:latin typeface="+mn-lt"/>
              </a:rPr>
              <a:t>Events</a:t>
            </a:r>
          </a:p>
          <a:p>
            <a:pPr marL="380990" indent="-380990">
              <a:buFont typeface="Arial" panose="020B0604020202020204" pitchFamily="34" charset="0"/>
              <a:buChar char="•"/>
            </a:pPr>
            <a:r>
              <a:rPr lang="en-GB">
                <a:latin typeface="+mn-lt"/>
              </a:rPr>
              <a:t>Online Resources</a:t>
            </a:r>
          </a:p>
          <a:p>
            <a:endParaRPr lang="en-GB">
              <a:latin typeface="+mn-lt"/>
            </a:endParaRPr>
          </a:p>
          <a:p>
            <a:r>
              <a:rPr lang="en-GB">
                <a:latin typeface="+mn-lt"/>
              </a:rPr>
              <a:t>Through our </a:t>
            </a:r>
            <a:r>
              <a:rPr lang="en-GB" err="1">
                <a:latin typeface="+mn-lt"/>
              </a:rPr>
              <a:t>CareersConnect</a:t>
            </a:r>
            <a:r>
              <a:rPr lang="en-GB">
                <a:latin typeface="+mn-lt"/>
              </a:rPr>
              <a:t> platform, graduates can:</a:t>
            </a:r>
          </a:p>
          <a:p>
            <a:pPr marL="380990" indent="-380990">
              <a:buFont typeface="Arial" panose="020B0604020202020204" pitchFamily="34" charset="0"/>
              <a:buChar char="•"/>
            </a:pPr>
            <a:r>
              <a:rPr lang="en-GB">
                <a:latin typeface="+mn-lt"/>
              </a:rPr>
              <a:t>search for graduate jobs and internships</a:t>
            </a:r>
          </a:p>
          <a:p>
            <a:pPr marL="380990" indent="-380990">
              <a:buFont typeface="Arial" panose="020B0604020202020204" pitchFamily="34" charset="0"/>
              <a:buChar char="•"/>
            </a:pPr>
            <a:r>
              <a:rPr lang="en-GB">
                <a:latin typeface="+mn-lt"/>
              </a:rPr>
              <a:t>enrol on one of our e-learning Pathways</a:t>
            </a:r>
          </a:p>
          <a:p>
            <a:pPr marL="380990" indent="-380990">
              <a:buFont typeface="Arial" panose="020B0604020202020204" pitchFamily="34" charset="0"/>
              <a:buChar char="•"/>
            </a:pPr>
            <a:r>
              <a:rPr lang="en-GB">
                <a:latin typeface="+mn-lt"/>
              </a:rPr>
              <a:t>access resources including Graduates First, Student Circus, </a:t>
            </a:r>
            <a:r>
              <a:rPr lang="en-GB" err="1">
                <a:latin typeface="+mn-lt"/>
              </a:rPr>
              <a:t>GoinGlobal</a:t>
            </a:r>
            <a:r>
              <a:rPr lang="en-GB">
                <a:latin typeface="+mn-lt"/>
              </a:rPr>
              <a:t> and Alternative Guide to Postgraduate Funding</a:t>
            </a:r>
          </a:p>
        </p:txBody>
      </p:sp>
    </p:spTree>
    <p:extLst>
      <p:ext uri="{BB962C8B-B14F-4D97-AF65-F5344CB8AC3E}">
        <p14:creationId xmlns:p14="http://schemas.microsoft.com/office/powerpoint/2010/main" val="11775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74BE-7E8E-77A2-FBC9-792D75BCE237}"/>
              </a:ext>
            </a:extLst>
          </p:cNvPr>
          <p:cNvSpPr>
            <a:spLocks noGrp="1"/>
          </p:cNvSpPr>
          <p:nvPr>
            <p:ph type="ctrTitle"/>
          </p:nvPr>
        </p:nvSpPr>
        <p:spPr/>
        <p:txBody>
          <a:bodyPr/>
          <a:lstStyle/>
          <a:p>
            <a:r>
              <a:rPr lang="en-GB"/>
              <a:t>Looking to the Future</a:t>
            </a:r>
          </a:p>
        </p:txBody>
      </p:sp>
      <p:sp>
        <p:nvSpPr>
          <p:cNvPr id="3" name="Subtitle 2">
            <a:extLst>
              <a:ext uri="{FF2B5EF4-FFF2-40B4-BE49-F238E27FC236}">
                <a16:creationId xmlns:a16="http://schemas.microsoft.com/office/drawing/2014/main" id="{F3185F4D-C4A5-8339-DA61-79AAFE82770D}"/>
              </a:ext>
            </a:extLst>
          </p:cNvPr>
          <p:cNvSpPr>
            <a:spLocks noGrp="1"/>
          </p:cNvSpPr>
          <p:nvPr>
            <p:ph type="subTitle" idx="1"/>
          </p:nvPr>
        </p:nvSpPr>
        <p:spPr/>
        <p:txBody>
          <a:bodyPr/>
          <a:lstStyle/>
          <a:p>
            <a:r>
              <a:rPr lang="en-GB"/>
              <a:t>Next steps to Enhancing our Support</a:t>
            </a:r>
          </a:p>
        </p:txBody>
      </p:sp>
    </p:spTree>
    <p:extLst>
      <p:ext uri="{BB962C8B-B14F-4D97-AF65-F5344CB8AC3E}">
        <p14:creationId xmlns:p14="http://schemas.microsoft.com/office/powerpoint/2010/main" val="2399911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steps in a circle&#10;&#10;AI-generated content may be incorrect.">
            <a:extLst>
              <a:ext uri="{FF2B5EF4-FFF2-40B4-BE49-F238E27FC236}">
                <a16:creationId xmlns:a16="http://schemas.microsoft.com/office/drawing/2014/main" id="{AC616F27-F44C-D07F-6667-F4515D144B4C}"/>
              </a:ext>
            </a:extLst>
          </p:cNvPr>
          <p:cNvPicPr>
            <a:picLocks noGrp="1" noChangeAspect="1"/>
          </p:cNvPicPr>
          <p:nvPr>
            <p:ph sz="quarter" idx="13"/>
          </p:nvPr>
        </p:nvPicPr>
        <p:blipFill>
          <a:blip r:embed="rId2"/>
          <a:srcRect l="14973" r="13226" b="-179"/>
          <a:stretch>
            <a:fillRect/>
          </a:stretch>
        </p:blipFill>
        <p:spPr>
          <a:xfrm>
            <a:off x="5336503" y="283"/>
            <a:ext cx="6524984" cy="6855203"/>
          </a:xfrm>
          <a:prstGeom prst="rect">
            <a:avLst/>
          </a:prstGeom>
          <a:noFill/>
        </p:spPr>
      </p:pic>
      <p:sp>
        <p:nvSpPr>
          <p:cNvPr id="2" name="Title 1">
            <a:extLst>
              <a:ext uri="{FF2B5EF4-FFF2-40B4-BE49-F238E27FC236}">
                <a16:creationId xmlns:a16="http://schemas.microsoft.com/office/drawing/2014/main" id="{3F0985AD-BE05-A9A3-1B6F-FF508C4AC80E}"/>
              </a:ext>
            </a:extLst>
          </p:cNvPr>
          <p:cNvSpPr>
            <a:spLocks noGrp="1"/>
          </p:cNvSpPr>
          <p:nvPr>
            <p:ph type="title"/>
          </p:nvPr>
        </p:nvSpPr>
        <p:spPr>
          <a:xfrm>
            <a:off x="828738" y="369979"/>
            <a:ext cx="10536517" cy="1143000"/>
          </a:xfrm>
        </p:spPr>
        <p:txBody>
          <a:bodyPr vert="horz" lIns="0" tIns="0" rIns="0" bIns="0" rtlCol="0" anchor="t">
            <a:normAutofit/>
          </a:bodyPr>
          <a:lstStyle/>
          <a:p>
            <a:r>
              <a:rPr lang="en-US" b="1" kern="1200">
                <a:latin typeface="Arial"/>
                <a:ea typeface="+mj-ea"/>
                <a:cs typeface="Arial"/>
              </a:rPr>
              <a:t>Looking to the Future</a:t>
            </a:r>
          </a:p>
        </p:txBody>
      </p:sp>
      <p:sp>
        <p:nvSpPr>
          <p:cNvPr id="6" name="Content Placeholder 4">
            <a:extLst>
              <a:ext uri="{FF2B5EF4-FFF2-40B4-BE49-F238E27FC236}">
                <a16:creationId xmlns:a16="http://schemas.microsoft.com/office/drawing/2014/main" id="{82AA7645-FFB5-7825-7C7D-5B85DE401347}"/>
              </a:ext>
            </a:extLst>
          </p:cNvPr>
          <p:cNvSpPr txBox="1">
            <a:spLocks/>
          </p:cNvSpPr>
          <p:nvPr/>
        </p:nvSpPr>
        <p:spPr>
          <a:xfrm>
            <a:off x="828738" y="1632944"/>
            <a:ext cx="5076253" cy="3886200"/>
          </a:xfrm>
          <a:prstGeom prst="rect">
            <a:avLst/>
          </a:prstGeom>
        </p:spPr>
        <p:txBody>
          <a:bodyPr vert="horz" lIns="0" tIns="0" rIns="0" bIns="0" rtlCol="0" anchor="t">
            <a:normAutofit lnSpcReduction="10000"/>
          </a:bodyPr>
          <a:lstStyle>
            <a:lvl1pPr marL="0" indent="0" algn="l" defTabSz="457200" rtl="0" eaLnBrk="1" latinLnBrk="0" hangingPunct="1">
              <a:spcBef>
                <a:spcPts val="800"/>
              </a:spcBef>
              <a:buFont typeface="Arial"/>
              <a:buNone/>
              <a:defRPr sz="1800" kern="1200">
                <a:solidFill>
                  <a:srgbClr val="002A41"/>
                </a:solidFill>
                <a:latin typeface="Arial"/>
                <a:ea typeface="+mn-ea"/>
                <a:cs typeface="Arial"/>
              </a:defRPr>
            </a:lvl1pPr>
            <a:lvl2pPr marL="288000" indent="-288000" algn="l" defTabSz="457200" rtl="0" eaLnBrk="1" latinLnBrk="0" hangingPunct="1">
              <a:spcBef>
                <a:spcPts val="800"/>
              </a:spcBef>
              <a:buClr>
                <a:srgbClr val="68246D"/>
              </a:buClr>
              <a:buFont typeface="Arial"/>
              <a:buChar char="•"/>
              <a:defRPr sz="1800" kern="1200">
                <a:solidFill>
                  <a:srgbClr val="002A41"/>
                </a:solidFill>
                <a:latin typeface="Arial"/>
                <a:ea typeface="+mn-ea"/>
                <a:cs typeface="Arial"/>
              </a:defRPr>
            </a:lvl2pPr>
            <a:lvl3pPr marL="576000" indent="-288000" algn="l" defTabSz="457200" rtl="0" eaLnBrk="1" latinLnBrk="0" hangingPunct="1">
              <a:spcBef>
                <a:spcPts val="800"/>
              </a:spcBef>
              <a:buFont typeface="Lucida Grande"/>
              <a:buChar char="–"/>
              <a:defRPr sz="1800" kern="1200">
                <a:solidFill>
                  <a:srgbClr val="002A4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1067"/>
              </a:spcBef>
            </a:pPr>
            <a:r>
              <a:rPr lang="en-US" sz="2400"/>
              <a:t>Process Review</a:t>
            </a:r>
          </a:p>
          <a:p>
            <a:pPr marL="383530" lvl="1" indent="-383530" defTabSz="609585">
              <a:spcBef>
                <a:spcPts val="1067"/>
              </a:spcBef>
            </a:pPr>
            <a:r>
              <a:rPr lang="en-US" sz="2400"/>
              <a:t>Student Support Services</a:t>
            </a:r>
          </a:p>
          <a:p>
            <a:pPr marL="383530" lvl="1" indent="-383530" defTabSz="609585">
              <a:spcBef>
                <a:spcPts val="1067"/>
              </a:spcBef>
            </a:pPr>
            <a:r>
              <a:rPr lang="en-US" sz="2400"/>
              <a:t>Colleges</a:t>
            </a:r>
          </a:p>
          <a:p>
            <a:pPr marL="383530" lvl="1" indent="-383530" defTabSz="609585">
              <a:spcBef>
                <a:spcPts val="1067"/>
              </a:spcBef>
            </a:pPr>
            <a:r>
              <a:rPr lang="en-US" sz="2400"/>
              <a:t>Student Finance</a:t>
            </a:r>
          </a:p>
          <a:p>
            <a:pPr marL="383530" lvl="1" indent="-383530" defTabSz="609585">
              <a:spcBef>
                <a:spcPts val="1067"/>
              </a:spcBef>
            </a:pPr>
            <a:r>
              <a:rPr lang="en-US" sz="2400"/>
              <a:t>DU Cares</a:t>
            </a:r>
          </a:p>
          <a:p>
            <a:pPr marL="0" lvl="1" indent="0" defTabSz="609585">
              <a:spcBef>
                <a:spcPts val="1067"/>
              </a:spcBef>
              <a:buNone/>
            </a:pPr>
            <a:endParaRPr lang="en-US" sz="2400"/>
          </a:p>
          <a:p>
            <a:pPr defTabSz="609585">
              <a:spcBef>
                <a:spcPts val="1067"/>
              </a:spcBef>
            </a:pPr>
            <a:r>
              <a:rPr lang="en-US" sz="2400"/>
              <a:t>Access UNEE</a:t>
            </a:r>
          </a:p>
          <a:p>
            <a:pPr marL="383530" lvl="1" indent="-383530" defTabSz="609585">
              <a:spcBef>
                <a:spcPts val="1067"/>
              </a:spcBef>
            </a:pPr>
            <a:r>
              <a:rPr lang="en-US" sz="2400"/>
              <a:t>Care Leaver Covenant </a:t>
            </a:r>
          </a:p>
          <a:p>
            <a:pPr defTabSz="609585">
              <a:spcBef>
                <a:spcPts val="1067"/>
              </a:spcBef>
            </a:pPr>
            <a:endParaRPr lang="en-US" sz="2400"/>
          </a:p>
        </p:txBody>
      </p:sp>
    </p:spTree>
    <p:extLst>
      <p:ext uri="{BB962C8B-B14F-4D97-AF65-F5344CB8AC3E}">
        <p14:creationId xmlns:p14="http://schemas.microsoft.com/office/powerpoint/2010/main" val="207249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146" y="3295846"/>
            <a:ext cx="5494652" cy="1470025"/>
          </a:xfrm>
        </p:spPr>
        <p:txBody>
          <a:bodyPr/>
          <a:lstStyle/>
          <a:p>
            <a:r>
              <a:rPr lang="en-GB" sz="4800">
                <a:latin typeface="+mn-lt"/>
                <a:ea typeface="Calibri" panose="020F0502020204030204" pitchFamily="34" charset="0"/>
              </a:rPr>
              <a:t>Thank you</a:t>
            </a:r>
            <a:endParaRPr lang="en-GB" sz="24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8593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30155-61CB-BF50-8E79-84E54F697C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BFD734-C609-EDA4-A20A-9BBE7A4F77DA}"/>
              </a:ext>
            </a:extLst>
          </p:cNvPr>
          <p:cNvSpPr txBox="1"/>
          <p:nvPr/>
        </p:nvSpPr>
        <p:spPr>
          <a:xfrm>
            <a:off x="648830" y="3851039"/>
            <a:ext cx="5972148" cy="2462213"/>
          </a:xfrm>
          <a:prstGeom prst="rect">
            <a:avLst/>
          </a:prstGeom>
          <a:noFill/>
        </p:spPr>
        <p:txBody>
          <a:bodyPr wrap="square">
            <a:spAutoFit/>
          </a:bodyPr>
          <a:lstStyle/>
          <a:p>
            <a:pPr marR="619760" lvl="0">
              <a:spcBef>
                <a:spcPts val="815"/>
              </a:spcBef>
            </a:pPr>
            <a:r>
              <a:rPr lang="en-GB" sz="2200" dirty="0"/>
              <a:t>In December 2025 Minister MacAlister and Minster Smith wrote to all Vice Chancellors in England asking them to review the support they offer for care leavers and consider a range of measures to drive up access and attainment, including undertaking our Quality Mark. </a:t>
            </a:r>
            <a:endParaRPr lang="en-GB" sz="2200" dirty="0">
              <a:effectLst/>
              <a:ea typeface="Calibri" panose="020F0502020204030204" pitchFamily="34" charset="0"/>
              <a:cs typeface="Times New Roman" panose="02020603050405020304" pitchFamily="18" charset="0"/>
            </a:endParaRPr>
          </a:p>
        </p:txBody>
      </p:sp>
      <p:pic>
        <p:nvPicPr>
          <p:cNvPr id="3076" name="Picture 4" descr="New DfE Governance Guides and Trust Handbook Published ...">
            <a:extLst>
              <a:ext uri="{FF2B5EF4-FFF2-40B4-BE49-F238E27FC236}">
                <a16:creationId xmlns:a16="http://schemas.microsoft.com/office/drawing/2014/main" id="{0E99E80D-9818-51F9-AA5C-744B104C1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80" r="2433" b="17099"/>
          <a:stretch>
            <a:fillRect/>
          </a:stretch>
        </p:blipFill>
        <p:spPr bwMode="auto">
          <a:xfrm>
            <a:off x="500540" y="2075104"/>
            <a:ext cx="2347206" cy="16219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urple text on a black background">
            <a:extLst>
              <a:ext uri="{FF2B5EF4-FFF2-40B4-BE49-F238E27FC236}">
                <a16:creationId xmlns:a16="http://schemas.microsoft.com/office/drawing/2014/main" id="{BBBF0F9E-9F97-760F-54C6-8561D5028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242" y="484282"/>
            <a:ext cx="2611256" cy="610872"/>
          </a:xfrm>
          <a:prstGeom prst="rect">
            <a:avLst/>
          </a:prstGeom>
        </p:spPr>
      </p:pic>
    </p:spTree>
    <p:extLst>
      <p:ext uri="{BB962C8B-B14F-4D97-AF65-F5344CB8AC3E}">
        <p14:creationId xmlns:p14="http://schemas.microsoft.com/office/powerpoint/2010/main" val="1185855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541A-E653-39F0-8C79-BCD9EBC12EE7}"/>
            </a:ext>
          </a:extLst>
        </p:cNvPr>
        <p:cNvGrpSpPr/>
        <p:nvPr/>
      </p:nvGrpSpPr>
      <p:grpSpPr>
        <a:xfrm>
          <a:off x="0" y="0"/>
          <a:ext cx="0" cy="0"/>
          <a:chOff x="0" y="0"/>
          <a:chExt cx="0" cy="0"/>
        </a:xfrm>
      </p:grpSpPr>
      <p:pic>
        <p:nvPicPr>
          <p:cNvPr id="4" name="Picture 3" descr="A group of people standing in front of a white wall&#10;&#10;Description automatically generated">
            <a:extLst>
              <a:ext uri="{FF2B5EF4-FFF2-40B4-BE49-F238E27FC236}">
                <a16:creationId xmlns:a16="http://schemas.microsoft.com/office/drawing/2014/main" id="{1B4251C8-CA2C-584A-0F80-8E74DCF9F493}"/>
              </a:ext>
            </a:extLst>
          </p:cNvPr>
          <p:cNvPicPr>
            <a:picLocks noChangeAspect="1"/>
          </p:cNvPicPr>
          <p:nvPr/>
        </p:nvPicPr>
        <p:blipFill>
          <a:blip r:embed="rId2">
            <a:extLst>
              <a:ext uri="{28A0092B-C50C-407E-A947-70E740481C1C}">
                <a14:useLocalDpi xmlns:a14="http://schemas.microsoft.com/office/drawing/2010/main" val="0"/>
              </a:ext>
            </a:extLst>
          </a:blip>
          <a:srcRect l="21875" t="40952" b="25238"/>
          <a:stretch/>
        </p:blipFill>
        <p:spPr>
          <a:xfrm>
            <a:off x="647315" y="4299427"/>
            <a:ext cx="10450803" cy="2544024"/>
          </a:xfrm>
          <a:prstGeom prst="rect">
            <a:avLst/>
          </a:prstGeom>
        </p:spPr>
      </p:pic>
      <p:sp>
        <p:nvSpPr>
          <p:cNvPr id="3" name="TextBox 2">
            <a:extLst>
              <a:ext uri="{FF2B5EF4-FFF2-40B4-BE49-F238E27FC236}">
                <a16:creationId xmlns:a16="http://schemas.microsoft.com/office/drawing/2014/main" id="{62D12384-03DE-99A5-86D3-C012BA225EEE}"/>
              </a:ext>
            </a:extLst>
          </p:cNvPr>
          <p:cNvSpPr txBox="1"/>
          <p:nvPr/>
        </p:nvSpPr>
        <p:spPr>
          <a:xfrm>
            <a:off x="647315" y="2512113"/>
            <a:ext cx="10316859" cy="523220"/>
          </a:xfrm>
          <a:prstGeom prst="rect">
            <a:avLst/>
          </a:prstGeom>
          <a:noFill/>
        </p:spPr>
        <p:txBody>
          <a:bodyPr wrap="square" lIns="91440" tIns="45720" rIns="91440" bIns="45720" anchor="t">
            <a:spAutoFit/>
          </a:bodyPr>
          <a:lstStyle/>
          <a:p>
            <a:pPr marR="619760">
              <a:spcBef>
                <a:spcPts val="815"/>
              </a:spcBef>
            </a:pPr>
            <a:r>
              <a:rPr lang="en-GB" sz="2800" b="1" i="0" dirty="0">
                <a:latin typeface="Aptos Display"/>
                <a:ea typeface="Calibri"/>
              </a:rPr>
              <a:t>Sarah Bishop and James Ward- Teesside University</a:t>
            </a:r>
            <a:endParaRPr lang="en-GB" sz="2800" b="1" i="0" dirty="0">
              <a:effectLst/>
              <a:latin typeface="Aptos Display"/>
              <a:ea typeface="Calibri"/>
            </a:endParaRPr>
          </a:p>
        </p:txBody>
      </p:sp>
      <p:grpSp>
        <p:nvGrpSpPr>
          <p:cNvPr id="6" name="Group 5">
            <a:extLst>
              <a:ext uri="{FF2B5EF4-FFF2-40B4-BE49-F238E27FC236}">
                <a16:creationId xmlns:a16="http://schemas.microsoft.com/office/drawing/2014/main" id="{9609C212-0703-8EA2-48EF-AB29B22E8AF8}"/>
              </a:ext>
            </a:extLst>
          </p:cNvPr>
          <p:cNvGrpSpPr/>
          <p:nvPr/>
        </p:nvGrpSpPr>
        <p:grpSpPr>
          <a:xfrm>
            <a:off x="9046118" y="576686"/>
            <a:ext cx="2052000" cy="1444490"/>
            <a:chOff x="9812831" y="473169"/>
            <a:chExt cx="2052000" cy="1444490"/>
          </a:xfrm>
        </p:grpSpPr>
        <p:grpSp>
          <p:nvGrpSpPr>
            <p:cNvPr id="8" name="Group 7">
              <a:extLst>
                <a:ext uri="{FF2B5EF4-FFF2-40B4-BE49-F238E27FC236}">
                  <a16:creationId xmlns:a16="http://schemas.microsoft.com/office/drawing/2014/main" id="{4B59717D-8E32-B86B-76EA-3B91BDDF9C50}"/>
                </a:ext>
              </a:extLst>
            </p:cNvPr>
            <p:cNvGrpSpPr>
              <a:grpSpLocks noChangeAspect="1"/>
            </p:cNvGrpSpPr>
            <p:nvPr/>
          </p:nvGrpSpPr>
          <p:grpSpPr>
            <a:xfrm>
              <a:off x="9812831" y="473169"/>
              <a:ext cx="2052000" cy="1082849"/>
              <a:chOff x="8691395" y="765544"/>
              <a:chExt cx="2630006" cy="1387860"/>
            </a:xfrm>
          </p:grpSpPr>
          <p:pic>
            <p:nvPicPr>
              <p:cNvPr id="11" name="Picture 10" descr="A white rectangular sign with blue text&#10;&#10;AI-generated content may be incorrect.">
                <a:extLst>
                  <a:ext uri="{FF2B5EF4-FFF2-40B4-BE49-F238E27FC236}">
                    <a16:creationId xmlns:a16="http://schemas.microsoft.com/office/drawing/2014/main" id="{5FE689FB-2B59-C338-F3DF-93C5E4DB1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853" y="1530978"/>
                <a:ext cx="1053283" cy="622426"/>
              </a:xfrm>
              <a:prstGeom prst="rect">
                <a:avLst/>
              </a:prstGeom>
            </p:spPr>
          </p:pic>
          <p:pic>
            <p:nvPicPr>
              <p:cNvPr id="12" name="Picture 11" descr="A purple and white logo&#10;&#10;AI-generated content may be incorrect.">
                <a:extLst>
                  <a:ext uri="{FF2B5EF4-FFF2-40B4-BE49-F238E27FC236}">
                    <a16:creationId xmlns:a16="http://schemas.microsoft.com/office/drawing/2014/main" id="{55B39685-29FA-F361-2BE9-883283085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395" y="765544"/>
                <a:ext cx="2630006" cy="615259"/>
              </a:xfrm>
              <a:prstGeom prst="rect">
                <a:avLst/>
              </a:prstGeom>
            </p:spPr>
          </p:pic>
        </p:grpSp>
        <p:pic>
          <p:nvPicPr>
            <p:cNvPr id="10" name="Picture 9">
              <a:extLst>
                <a:ext uri="{FF2B5EF4-FFF2-40B4-BE49-F238E27FC236}">
                  <a16:creationId xmlns:a16="http://schemas.microsoft.com/office/drawing/2014/main" id="{3B9995D1-7A41-46F6-C4D9-74DCFB4D8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831" y="1070383"/>
              <a:ext cx="847276" cy="847276"/>
            </a:xfrm>
            <a:prstGeom prst="rect">
              <a:avLst/>
            </a:prstGeom>
          </p:spPr>
        </p:pic>
      </p:grpSp>
    </p:spTree>
    <p:extLst>
      <p:ext uri="{BB962C8B-B14F-4D97-AF65-F5344CB8AC3E}">
        <p14:creationId xmlns:p14="http://schemas.microsoft.com/office/powerpoint/2010/main" val="1614906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7AF9-B7E8-4840-3560-7841FBA13153}"/>
              </a:ext>
            </a:extLst>
          </p:cNvPr>
          <p:cNvSpPr>
            <a:spLocks noGrp="1"/>
          </p:cNvSpPr>
          <p:nvPr>
            <p:ph type="ctrTitle"/>
          </p:nvPr>
        </p:nvSpPr>
        <p:spPr>
          <a:xfrm>
            <a:off x="1008146" y="1622015"/>
            <a:ext cx="10488529" cy="1298391"/>
          </a:xfrm>
        </p:spPr>
        <p:txBody>
          <a:bodyPr lIns="91440" tIns="45720" rIns="91440" bIns="45720" anchor="b"/>
          <a:lstStyle/>
          <a:p>
            <a:r>
              <a:rPr lang="en-GB" sz="7200" dirty="0">
                <a:latin typeface="arial"/>
                <a:cs typeface="arial"/>
              </a:rPr>
              <a:t>From Sticky to Homely</a:t>
            </a:r>
            <a:endParaRPr lang="en-US" sz="7200" dirty="0"/>
          </a:p>
        </p:txBody>
      </p:sp>
      <p:sp>
        <p:nvSpPr>
          <p:cNvPr id="3" name="Subtitle 2">
            <a:extLst>
              <a:ext uri="{FF2B5EF4-FFF2-40B4-BE49-F238E27FC236}">
                <a16:creationId xmlns:a16="http://schemas.microsoft.com/office/drawing/2014/main" id="{74A0E233-EBDC-46EE-059B-F57B7FB6EB7F}"/>
              </a:ext>
            </a:extLst>
          </p:cNvPr>
          <p:cNvSpPr>
            <a:spLocks noGrp="1"/>
          </p:cNvSpPr>
          <p:nvPr>
            <p:ph type="subTitle" idx="1"/>
          </p:nvPr>
        </p:nvSpPr>
        <p:spPr>
          <a:xfrm>
            <a:off x="779545" y="4844508"/>
            <a:ext cx="4029075" cy="1492556"/>
          </a:xfrm>
        </p:spPr>
        <p:txBody>
          <a:bodyPr lIns="91440" tIns="45720" rIns="91440" bIns="45720" anchor="t"/>
          <a:lstStyle/>
          <a:p>
            <a:r>
              <a:rPr lang="en-GB" dirty="0"/>
              <a:t>Sarah Bishop</a:t>
            </a:r>
          </a:p>
          <a:p>
            <a:r>
              <a:rPr lang="en-GB" dirty="0">
                <a:latin typeface="arial"/>
                <a:cs typeface="arial"/>
              </a:rPr>
              <a:t>Assistant Director, </a:t>
            </a:r>
          </a:p>
          <a:p>
            <a:r>
              <a:rPr lang="en-GB" dirty="0">
                <a:latin typeface="arial"/>
                <a:cs typeface="arial"/>
              </a:rPr>
              <a:t>Communities, Culture and International (CCI)</a:t>
            </a:r>
            <a:endParaRPr lang="en-GB" dirty="0"/>
          </a:p>
        </p:txBody>
      </p:sp>
      <p:sp>
        <p:nvSpPr>
          <p:cNvPr id="5" name="Subtitle 2">
            <a:extLst>
              <a:ext uri="{FF2B5EF4-FFF2-40B4-BE49-F238E27FC236}">
                <a16:creationId xmlns:a16="http://schemas.microsoft.com/office/drawing/2014/main" id="{3A2868B5-A4B0-C9E2-C803-B13AE86C3D01}"/>
              </a:ext>
            </a:extLst>
          </p:cNvPr>
          <p:cNvSpPr txBox="1">
            <a:spLocks/>
          </p:cNvSpPr>
          <p:nvPr/>
        </p:nvSpPr>
        <p:spPr>
          <a:xfrm>
            <a:off x="5191124" y="4848225"/>
            <a:ext cx="4180203" cy="138197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2400" b="1" i="0" kern="1200" baseline="0">
                <a:solidFill>
                  <a:schemeClr val="tx1"/>
                </a:solidFill>
                <a:latin typeface="arial"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arial"/>
              </a:rPr>
              <a:t>James Ward</a:t>
            </a:r>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arial"/>
              </a:rPr>
              <a:t>Assistant Director,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arial"/>
              </a:rPr>
              <a:t>Strategy, Quality and Planning </a:t>
            </a:r>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itle 1">
            <a:extLst>
              <a:ext uri="{FF2B5EF4-FFF2-40B4-BE49-F238E27FC236}">
                <a16:creationId xmlns:a16="http://schemas.microsoft.com/office/drawing/2014/main" id="{9CAFF66F-3D22-4374-34B7-771E97C4F889}"/>
              </a:ext>
            </a:extLst>
          </p:cNvPr>
          <p:cNvSpPr txBox="1">
            <a:spLocks/>
          </p:cNvSpPr>
          <p:nvPr/>
        </p:nvSpPr>
        <p:spPr>
          <a:xfrm>
            <a:off x="779545" y="2271210"/>
            <a:ext cx="10488529" cy="1298391"/>
          </a:xfrm>
          <a:prstGeom prst="rect">
            <a:avLst/>
          </a:prstGeom>
        </p:spPr>
        <p:txBody>
          <a:bodyPr lIns="91440" tIns="45720" rIns="91440" bIns="45720" anchor="b"/>
          <a:lstStyle>
            <a:lvl1pPr algn="l" defTabSz="914400" rtl="0" eaLnBrk="1" latinLnBrk="0" hangingPunct="1">
              <a:lnSpc>
                <a:spcPct val="90000"/>
              </a:lnSpc>
              <a:spcBef>
                <a:spcPct val="0"/>
              </a:spcBef>
              <a:buNone/>
              <a:defRPr sz="6000" b="1" i="0" kern="1200" baseline="0">
                <a:solidFill>
                  <a:schemeClr val="bg1"/>
                </a:solidFill>
                <a:latin typeface="arial"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a:ea typeface="+mj-ea"/>
                <a:cs typeface="arial"/>
              </a:rPr>
              <a:t>Building welcoming environments through inclusion</a:t>
            </a:r>
            <a:endParaRPr kumimoji="0" lang="en-US" sz="7200" b="1" i="0" u="none" strike="noStrike" kern="1200" cap="none" spc="0" normalizeH="0" baseline="0" noProof="0" dirty="0">
              <a:ln>
                <a:noFill/>
              </a:ln>
              <a:solidFill>
                <a:prstClr val="white"/>
              </a:solidFill>
              <a:effectLst/>
              <a:uLnTx/>
              <a:uFillTx/>
              <a:latin typeface="arial" charset="0"/>
              <a:ea typeface="+mj-ea"/>
              <a:cs typeface="+mj-cs"/>
            </a:endParaRPr>
          </a:p>
        </p:txBody>
      </p:sp>
    </p:spTree>
    <p:extLst>
      <p:ext uri="{BB962C8B-B14F-4D97-AF65-F5344CB8AC3E}">
        <p14:creationId xmlns:p14="http://schemas.microsoft.com/office/powerpoint/2010/main" val="343695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3"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124" name="Group 1093">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2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127" name="Group 1097">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128"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9"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027" name="0BFDE2FF-C87C-4E6C-958D-E07FCAFEB8CA">
            <a:extLst>
              <a:ext uri="{FF2B5EF4-FFF2-40B4-BE49-F238E27FC236}">
                <a16:creationId xmlns:a16="http://schemas.microsoft.com/office/drawing/2014/main" id="{D4528398-5373-5994-1EAA-69A9C1257B4A}"/>
              </a:ext>
            </a:extLst>
          </p:cNvPr>
          <p:cNvPicPr>
            <a:picLocks noChangeAspect="1" noChangeArrowheads="1"/>
          </p:cNvPicPr>
          <p:nvPr/>
        </p:nvPicPr>
        <p:blipFill>
          <a:blip r:embed="rId2"/>
          <a:srcRect l="9625" r="9625"/>
          <a:stretch/>
        </p:blipFill>
        <p:spPr bwMode="auto">
          <a:xfrm>
            <a:off x="6677026" y="1527702"/>
            <a:ext cx="4571936" cy="3779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0" name="Group 110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131" name="Freeform: Shape 110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2" name="Freeform: Shape 110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3" name="Freeform: Shape 110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4" name="Freeform: Shape 110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5" name="Freeform: Shape 110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8" name="Freeform: Shape 110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6" name="Freeform: Shape 110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3EA61B6D-ECF8-45AB-A081-0E68A1FDAA4D}"/>
              </a:ext>
            </a:extLst>
          </p:cNvPr>
          <p:cNvSpPr>
            <a:spLocks noGrp="1"/>
          </p:cNvSpPr>
          <p:nvPr>
            <p:ph type="title"/>
          </p:nvPr>
        </p:nvSpPr>
        <p:spPr>
          <a:xfrm>
            <a:off x="1063337" y="849834"/>
            <a:ext cx="5501548" cy="928916"/>
          </a:xfrm>
        </p:spPr>
        <p:txBody>
          <a:bodyPr anchor="b">
            <a:normAutofit/>
          </a:bodyPr>
          <a:lstStyle/>
          <a:p>
            <a:r>
              <a:rPr lang="en-GB" sz="4800" dirty="0">
                <a:solidFill>
                  <a:schemeClr val="bg1"/>
                </a:solidFill>
              </a:rPr>
              <a:t>Outline</a:t>
            </a:r>
          </a:p>
        </p:txBody>
      </p:sp>
      <p:sp>
        <p:nvSpPr>
          <p:cNvPr id="3" name="Content Placeholder 2">
            <a:extLst>
              <a:ext uri="{FF2B5EF4-FFF2-40B4-BE49-F238E27FC236}">
                <a16:creationId xmlns:a16="http://schemas.microsoft.com/office/drawing/2014/main" id="{DC841AEE-2260-4BDE-BBFE-99D49622C8BA}"/>
              </a:ext>
            </a:extLst>
          </p:cNvPr>
          <p:cNvSpPr>
            <a:spLocks noGrp="1"/>
          </p:cNvSpPr>
          <p:nvPr>
            <p:ph idx="1"/>
          </p:nvPr>
        </p:nvSpPr>
        <p:spPr>
          <a:xfrm>
            <a:off x="1008752" y="1847910"/>
            <a:ext cx="5501548" cy="3625145"/>
          </a:xfrm>
        </p:spPr>
        <p:txBody>
          <a:bodyPr anchor="t">
            <a:normAutofit/>
          </a:bodyPr>
          <a:lstStyle/>
          <a:p>
            <a:pPr marL="342900" indent="-342900">
              <a:buAutoNum type="arabicPeriod"/>
            </a:pPr>
            <a:r>
              <a:rPr lang="en-GB" sz="1800" dirty="0">
                <a:solidFill>
                  <a:schemeClr val="bg1"/>
                </a:solidFill>
              </a:rPr>
              <a:t>What actually is belonging?</a:t>
            </a:r>
          </a:p>
          <a:p>
            <a:pPr marL="342900" indent="-342900">
              <a:buAutoNum type="arabicPeriod"/>
            </a:pPr>
            <a:endParaRPr lang="en-GB" sz="1800" dirty="0">
              <a:solidFill>
                <a:schemeClr val="bg1"/>
              </a:solidFill>
            </a:endParaRPr>
          </a:p>
          <a:p>
            <a:pPr marL="342900" indent="-342900">
              <a:buAutoNum type="arabicPeriod"/>
            </a:pPr>
            <a:r>
              <a:rPr lang="en-GB" sz="1800" dirty="0">
                <a:solidFill>
                  <a:schemeClr val="bg1"/>
                </a:solidFill>
              </a:rPr>
              <a:t>Inclusion and accessibility</a:t>
            </a:r>
          </a:p>
          <a:p>
            <a:pPr marL="342900" indent="-342900">
              <a:buAutoNum type="arabicPeriod"/>
            </a:pPr>
            <a:endParaRPr lang="en-GB" sz="1800" dirty="0">
              <a:solidFill>
                <a:schemeClr val="bg1"/>
              </a:solidFill>
            </a:endParaRPr>
          </a:p>
          <a:p>
            <a:pPr marL="342900" indent="-342900">
              <a:buAutoNum type="arabicPeriod"/>
            </a:pPr>
            <a:r>
              <a:rPr lang="en-GB" sz="1800" dirty="0">
                <a:solidFill>
                  <a:schemeClr val="bg1"/>
                </a:solidFill>
              </a:rPr>
              <a:t>Design principles</a:t>
            </a:r>
          </a:p>
          <a:p>
            <a:pPr marL="342900" indent="-342900">
              <a:buAutoNum type="arabicPeriod"/>
            </a:pPr>
            <a:endParaRPr lang="en-GB" sz="1800" dirty="0">
              <a:solidFill>
                <a:schemeClr val="bg1"/>
              </a:solidFill>
            </a:endParaRPr>
          </a:p>
          <a:p>
            <a:pPr marL="342900" indent="-342900">
              <a:buAutoNum type="arabicPeriod"/>
            </a:pPr>
            <a:r>
              <a:rPr lang="en-GB" sz="1800" dirty="0">
                <a:solidFill>
                  <a:schemeClr val="bg1"/>
                </a:solidFill>
              </a:rPr>
              <a:t>Barriers and enablers</a:t>
            </a:r>
          </a:p>
          <a:p>
            <a:pPr marL="457200" lvl="1" indent="0">
              <a:buNone/>
            </a:pPr>
            <a:endParaRPr lang="en-GB" sz="1800" dirty="0">
              <a:solidFill>
                <a:schemeClr val="bg1"/>
              </a:solidFill>
            </a:endParaRPr>
          </a:p>
          <a:p>
            <a:pPr lvl="1">
              <a:buFontTx/>
              <a:buChar char="-"/>
            </a:pPr>
            <a:endParaRPr lang="en-GB" sz="1800" dirty="0">
              <a:solidFill>
                <a:schemeClr val="bg1"/>
              </a:solidFill>
            </a:endParaRPr>
          </a:p>
          <a:p>
            <a:pPr lvl="1">
              <a:buFontTx/>
              <a:buChar char="-"/>
            </a:pPr>
            <a:endParaRPr lang="en-GB" sz="1800" dirty="0">
              <a:solidFill>
                <a:schemeClr val="bg1"/>
              </a:solidFill>
            </a:endParaRPr>
          </a:p>
          <a:p>
            <a:pPr marL="457200" lvl="1" indent="0">
              <a:buNone/>
            </a:pPr>
            <a:endParaRPr lang="en-GB" sz="1800" dirty="0">
              <a:solidFill>
                <a:schemeClr val="bg1"/>
              </a:solidFill>
            </a:endParaRPr>
          </a:p>
        </p:txBody>
      </p:sp>
    </p:spTree>
    <p:extLst>
      <p:ext uri="{BB962C8B-B14F-4D97-AF65-F5344CB8AC3E}">
        <p14:creationId xmlns:p14="http://schemas.microsoft.com/office/powerpoint/2010/main" val="102757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4163-8190-16EF-F680-6A61A5F128BC}"/>
              </a:ext>
            </a:extLst>
          </p:cNvPr>
          <p:cNvSpPr>
            <a:spLocks noGrp="1"/>
          </p:cNvSpPr>
          <p:nvPr>
            <p:ph type="ctrTitle"/>
          </p:nvPr>
        </p:nvSpPr>
        <p:spPr/>
        <p:txBody>
          <a:bodyPr/>
          <a:lstStyle/>
          <a:p>
            <a:r>
              <a:rPr lang="en-GB" dirty="0"/>
              <a:t>Belonging?</a:t>
            </a:r>
          </a:p>
        </p:txBody>
      </p:sp>
    </p:spTree>
    <p:extLst>
      <p:ext uri="{BB962C8B-B14F-4D97-AF65-F5344CB8AC3E}">
        <p14:creationId xmlns:p14="http://schemas.microsoft.com/office/powerpoint/2010/main" val="3764170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EAD737-4E3D-68B1-88EC-30465BC10BDB}"/>
              </a:ext>
            </a:extLst>
          </p:cNvPr>
          <p:cNvPicPr>
            <a:picLocks noGrp="1" noChangeAspect="1"/>
          </p:cNvPicPr>
          <p:nvPr>
            <p:ph sz="half" idx="1"/>
          </p:nvPr>
        </p:nvPicPr>
        <p:blipFill>
          <a:blip r:embed="rId3"/>
          <a:stretch>
            <a:fillRect/>
          </a:stretch>
        </p:blipFill>
        <p:spPr>
          <a:xfrm>
            <a:off x="1759974" y="1281542"/>
            <a:ext cx="3820140" cy="3820140"/>
          </a:xfrm>
          <a:prstGeom prst="rect">
            <a:avLst/>
          </a:prstGeom>
        </p:spPr>
      </p:pic>
      <p:pic>
        <p:nvPicPr>
          <p:cNvPr id="5" name="Content Placeholder 4">
            <a:extLst>
              <a:ext uri="{FF2B5EF4-FFF2-40B4-BE49-F238E27FC236}">
                <a16:creationId xmlns:a16="http://schemas.microsoft.com/office/drawing/2014/main" id="{BE166B54-D9F5-326A-51D3-43EA65A0C18E}"/>
              </a:ext>
            </a:extLst>
          </p:cNvPr>
          <p:cNvPicPr>
            <a:picLocks noGrp="1" noChangeAspect="1"/>
          </p:cNvPicPr>
          <p:nvPr>
            <p:ph sz="half" idx="2"/>
          </p:nvPr>
        </p:nvPicPr>
        <p:blipFill>
          <a:blip r:embed="rId4"/>
          <a:stretch>
            <a:fillRect/>
          </a:stretch>
        </p:blipFill>
        <p:spPr>
          <a:xfrm>
            <a:off x="8473022" y="2860402"/>
            <a:ext cx="2487562" cy="2487562"/>
          </a:xfrm>
          <a:prstGeom prst="rect">
            <a:avLst/>
          </a:prstGeom>
        </p:spPr>
      </p:pic>
      <p:sp>
        <p:nvSpPr>
          <p:cNvPr id="7" name="TextBox 6">
            <a:extLst>
              <a:ext uri="{FF2B5EF4-FFF2-40B4-BE49-F238E27FC236}">
                <a16:creationId xmlns:a16="http://schemas.microsoft.com/office/drawing/2014/main" id="{9FBB69D9-5ADD-0D91-6350-7E0D928C8A3B}"/>
              </a:ext>
            </a:extLst>
          </p:cNvPr>
          <p:cNvSpPr txBox="1"/>
          <p:nvPr/>
        </p:nvSpPr>
        <p:spPr>
          <a:xfrm>
            <a:off x="629263" y="901326"/>
            <a:ext cx="2487561" cy="760432"/>
          </a:xfrm>
          <a:prstGeom prst="rect">
            <a:avLst/>
          </a:prstGeom>
        </p:spPr>
        <p:txBody>
          <a:bodyPr wrap="square" rtlCol="0" anchor="ctr" anchorCtr="0">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charset="0"/>
                <a:ea typeface="Arial" charset="0"/>
                <a:cs typeface="Arial" charset="0"/>
              </a:rPr>
              <a:t>Social Connection</a:t>
            </a:r>
          </a:p>
        </p:txBody>
      </p:sp>
      <p:sp>
        <p:nvSpPr>
          <p:cNvPr id="8" name="TextBox 7">
            <a:extLst>
              <a:ext uri="{FF2B5EF4-FFF2-40B4-BE49-F238E27FC236}">
                <a16:creationId xmlns:a16="http://schemas.microsoft.com/office/drawing/2014/main" id="{B5E9E141-D595-B83D-6FE4-4C9618523590}"/>
              </a:ext>
            </a:extLst>
          </p:cNvPr>
          <p:cNvSpPr txBox="1"/>
          <p:nvPr/>
        </p:nvSpPr>
        <p:spPr>
          <a:xfrm>
            <a:off x="4517921" y="3678939"/>
            <a:ext cx="2487561" cy="760432"/>
          </a:xfrm>
          <a:prstGeom prst="rect">
            <a:avLst/>
          </a:prstGeom>
        </p:spPr>
        <p:txBody>
          <a:bodyPr wrap="square" rtlCol="0" anchor="ctr" anchorCtr="0">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charset="0"/>
                <a:ea typeface="Arial" charset="0"/>
                <a:cs typeface="Arial" charset="0"/>
              </a:rPr>
              <a:t>Academic Inclusion</a:t>
            </a:r>
          </a:p>
        </p:txBody>
      </p:sp>
      <p:sp>
        <p:nvSpPr>
          <p:cNvPr id="9" name="TextBox 8">
            <a:extLst>
              <a:ext uri="{FF2B5EF4-FFF2-40B4-BE49-F238E27FC236}">
                <a16:creationId xmlns:a16="http://schemas.microsoft.com/office/drawing/2014/main" id="{F9091B07-0D42-5E4C-5020-AC77C5B3FCF3}"/>
              </a:ext>
            </a:extLst>
          </p:cNvPr>
          <p:cNvSpPr txBox="1"/>
          <p:nvPr/>
        </p:nvSpPr>
        <p:spPr>
          <a:xfrm>
            <a:off x="4517921" y="1281542"/>
            <a:ext cx="2487561" cy="760432"/>
          </a:xfrm>
          <a:prstGeom prst="rect">
            <a:avLst/>
          </a:prstGeom>
        </p:spPr>
        <p:txBody>
          <a:bodyPr wrap="square" rtlCol="0" anchor="ctr" anchorCtr="0">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charset="0"/>
                <a:ea typeface="Arial" charset="0"/>
                <a:cs typeface="Arial" charset="0"/>
              </a:rPr>
              <a:t>Identity Affirmation</a:t>
            </a:r>
          </a:p>
        </p:txBody>
      </p:sp>
      <p:sp>
        <p:nvSpPr>
          <p:cNvPr id="10" name="TextBox 9">
            <a:extLst>
              <a:ext uri="{FF2B5EF4-FFF2-40B4-BE49-F238E27FC236}">
                <a16:creationId xmlns:a16="http://schemas.microsoft.com/office/drawing/2014/main" id="{B85D343C-28F1-12CA-2D36-6A28FBCD1565}"/>
              </a:ext>
            </a:extLst>
          </p:cNvPr>
          <p:cNvSpPr txBox="1"/>
          <p:nvPr/>
        </p:nvSpPr>
        <p:spPr>
          <a:xfrm>
            <a:off x="334606" y="3803686"/>
            <a:ext cx="2715775" cy="1035014"/>
          </a:xfrm>
          <a:prstGeom prst="rect">
            <a:avLst/>
          </a:prstGeom>
        </p:spPr>
        <p:txBody>
          <a:bodyPr wrap="square" rtlCol="0" anchor="ctr" anchorCtr="0">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charset="0"/>
                <a:ea typeface="Arial" charset="0"/>
                <a:cs typeface="Arial" charset="0"/>
              </a:rPr>
              <a:t>Sense of value (self and academic)</a:t>
            </a:r>
          </a:p>
        </p:txBody>
      </p:sp>
      <p:sp>
        <p:nvSpPr>
          <p:cNvPr id="11" name="TextBox 10">
            <a:extLst>
              <a:ext uri="{FF2B5EF4-FFF2-40B4-BE49-F238E27FC236}">
                <a16:creationId xmlns:a16="http://schemas.microsoft.com/office/drawing/2014/main" id="{E06B3446-BCF1-A632-60ED-662E703B6E65}"/>
              </a:ext>
            </a:extLst>
          </p:cNvPr>
          <p:cNvSpPr txBox="1"/>
          <p:nvPr/>
        </p:nvSpPr>
        <p:spPr>
          <a:xfrm>
            <a:off x="7634745" y="1253138"/>
            <a:ext cx="4557255" cy="1500680"/>
          </a:xfrm>
          <a:prstGeom prst="rect">
            <a:avLst/>
          </a:prstGeom>
        </p:spPr>
        <p:txBody>
          <a:bodyPr wrap="square" rtlCol="0" anchor="ctr" anchorCtr="0">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charset="0"/>
                <a:ea typeface="Arial" charset="0"/>
                <a:cs typeface="Arial" charset="0"/>
              </a:rPr>
              <a:t>A physical and digital environment where students choose to stay beyond their scheduled classes</a:t>
            </a:r>
          </a:p>
        </p:txBody>
      </p:sp>
      <p:pic>
        <p:nvPicPr>
          <p:cNvPr id="3" name="Picture 2" descr="A yellow square with black text&#10;&#10;AI-generated content may be incorrect.">
            <a:extLst>
              <a:ext uri="{FF2B5EF4-FFF2-40B4-BE49-F238E27FC236}">
                <a16:creationId xmlns:a16="http://schemas.microsoft.com/office/drawing/2014/main" id="{87496872-7239-43D1-976C-28F29EBCF138}"/>
              </a:ext>
            </a:extLst>
          </p:cNvPr>
          <p:cNvPicPr>
            <a:picLocks noChangeAspect="1"/>
          </p:cNvPicPr>
          <p:nvPr/>
        </p:nvPicPr>
        <p:blipFill>
          <a:blip r:embed="rId5"/>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369527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15D3D2-8692-2B42-AB57-298264E87881}"/>
              </a:ext>
            </a:extLst>
          </p:cNvPr>
          <p:cNvSpPr>
            <a:spLocks noGrp="1"/>
          </p:cNvSpPr>
          <p:nvPr>
            <p:ph sz="half" idx="1"/>
          </p:nvPr>
        </p:nvSpPr>
        <p:spPr/>
        <p:txBody>
          <a:bodyPr/>
          <a:lstStyle/>
          <a:p>
            <a:r>
              <a:rPr lang="en-GB"/>
              <a:t>Demographics of the student population</a:t>
            </a:r>
          </a:p>
          <a:p>
            <a:endParaRPr lang="en-GB"/>
          </a:p>
          <a:p>
            <a:r>
              <a:rPr lang="en-GB"/>
              <a:t>Time poor / Interest rich</a:t>
            </a:r>
          </a:p>
          <a:p>
            <a:endParaRPr lang="en-GB"/>
          </a:p>
          <a:p>
            <a:r>
              <a:rPr lang="en-GB"/>
              <a:t>Pressures and responsibilities</a:t>
            </a:r>
          </a:p>
          <a:p>
            <a:endParaRPr lang="en-GB"/>
          </a:p>
        </p:txBody>
      </p:sp>
      <p:sp>
        <p:nvSpPr>
          <p:cNvPr id="4" name="Title 3">
            <a:extLst>
              <a:ext uri="{FF2B5EF4-FFF2-40B4-BE49-F238E27FC236}">
                <a16:creationId xmlns:a16="http://schemas.microsoft.com/office/drawing/2014/main" id="{CDF920D9-B725-8EB1-0319-802873750D44}"/>
              </a:ext>
            </a:extLst>
          </p:cNvPr>
          <p:cNvSpPr>
            <a:spLocks noGrp="1"/>
          </p:cNvSpPr>
          <p:nvPr>
            <p:ph type="title"/>
          </p:nvPr>
        </p:nvSpPr>
        <p:spPr/>
        <p:txBody>
          <a:bodyPr/>
          <a:lstStyle/>
          <a:p>
            <a:r>
              <a:rPr lang="en-GB" dirty="0"/>
              <a:t>Belonging in the TU context</a:t>
            </a:r>
          </a:p>
        </p:txBody>
      </p:sp>
      <p:graphicFrame>
        <p:nvGraphicFramePr>
          <p:cNvPr id="10" name="Table 10">
            <a:extLst>
              <a:ext uri="{FF2B5EF4-FFF2-40B4-BE49-F238E27FC236}">
                <a16:creationId xmlns:a16="http://schemas.microsoft.com/office/drawing/2014/main" id="{AA5310EA-EB84-D221-0009-48EB2C40FA2C}"/>
              </a:ext>
            </a:extLst>
          </p:cNvPr>
          <p:cNvGraphicFramePr>
            <a:graphicFrameLocks noGrp="1"/>
          </p:cNvGraphicFramePr>
          <p:nvPr>
            <p:ph sz="half" idx="2"/>
          </p:nvPr>
        </p:nvGraphicFramePr>
        <p:xfrm>
          <a:off x="561512" y="2195512"/>
          <a:ext cx="5683248" cy="503299"/>
        </p:xfrm>
        <a:graphic>
          <a:graphicData uri="http://schemas.openxmlformats.org/drawingml/2006/table">
            <a:tbl>
              <a:tblPr firstRow="1" bandRow="1">
                <a:tableStyleId>{21E4AEA4-8DFA-4A89-87EB-49C32662AFE0}</a:tableStyleId>
              </a:tblPr>
              <a:tblGrid>
                <a:gridCol w="1894416">
                  <a:extLst>
                    <a:ext uri="{9D8B030D-6E8A-4147-A177-3AD203B41FA5}">
                      <a16:colId xmlns:a16="http://schemas.microsoft.com/office/drawing/2014/main" val="3395296024"/>
                    </a:ext>
                  </a:extLst>
                </a:gridCol>
                <a:gridCol w="1894416">
                  <a:extLst>
                    <a:ext uri="{9D8B030D-6E8A-4147-A177-3AD203B41FA5}">
                      <a16:colId xmlns:a16="http://schemas.microsoft.com/office/drawing/2014/main" val="3415726730"/>
                    </a:ext>
                  </a:extLst>
                </a:gridCol>
                <a:gridCol w="1894416">
                  <a:extLst>
                    <a:ext uri="{9D8B030D-6E8A-4147-A177-3AD203B41FA5}">
                      <a16:colId xmlns:a16="http://schemas.microsoft.com/office/drawing/2014/main" val="3834958012"/>
                    </a:ext>
                  </a:extLst>
                </a:gridCol>
              </a:tblGrid>
              <a:tr h="503299">
                <a:tc>
                  <a:txBody>
                    <a:bodyPr/>
                    <a:lstStyle/>
                    <a:p>
                      <a:pPr algn="ctr"/>
                      <a:r>
                        <a:rPr lang="en-GB" b="0"/>
                        <a:t>51% &gt; 25 years</a:t>
                      </a:r>
                    </a:p>
                  </a:txBody>
                  <a:tcPr>
                    <a:solidFill>
                      <a:schemeClr val="accent2">
                        <a:lumMod val="60000"/>
                        <a:lumOff val="40000"/>
                      </a:schemeClr>
                    </a:solidFill>
                  </a:tcPr>
                </a:tc>
                <a:tc>
                  <a:txBody>
                    <a:bodyPr/>
                    <a:lstStyle/>
                    <a:p>
                      <a:pPr algn="ctr"/>
                      <a:r>
                        <a:rPr lang="en-GB" b="0"/>
                        <a:t>50% from NE</a:t>
                      </a:r>
                    </a:p>
                  </a:txBody>
                  <a:tcPr>
                    <a:solidFill>
                      <a:schemeClr val="accent2">
                        <a:lumMod val="60000"/>
                        <a:lumOff val="40000"/>
                      </a:schemeClr>
                    </a:solidFill>
                  </a:tcPr>
                </a:tc>
                <a:tc>
                  <a:txBody>
                    <a:bodyPr/>
                    <a:lstStyle/>
                    <a:p>
                      <a:pPr algn="ctr"/>
                      <a:r>
                        <a:rPr lang="en-GB" b="0"/>
                        <a:t>1:4 international</a:t>
                      </a:r>
                    </a:p>
                  </a:txBody>
                  <a:tcPr>
                    <a:solidFill>
                      <a:schemeClr val="accent2">
                        <a:lumMod val="60000"/>
                        <a:lumOff val="40000"/>
                      </a:schemeClr>
                    </a:solidFill>
                  </a:tcPr>
                </a:tc>
                <a:extLst>
                  <a:ext uri="{0D108BD9-81ED-4DB2-BD59-A6C34878D82A}">
                    <a16:rowId xmlns:a16="http://schemas.microsoft.com/office/drawing/2014/main" val="390633919"/>
                  </a:ext>
                </a:extLst>
              </a:tr>
            </a:tbl>
          </a:graphicData>
        </a:graphic>
      </p:graphicFrame>
      <p:graphicFrame>
        <p:nvGraphicFramePr>
          <p:cNvPr id="11" name="Table 10">
            <a:extLst>
              <a:ext uri="{FF2B5EF4-FFF2-40B4-BE49-F238E27FC236}">
                <a16:creationId xmlns:a16="http://schemas.microsoft.com/office/drawing/2014/main" id="{6C2D1FB7-AE0C-6AA9-9CA0-B7639974D51F}"/>
              </a:ext>
            </a:extLst>
          </p:cNvPr>
          <p:cNvGraphicFramePr>
            <a:graphicFrameLocks/>
          </p:cNvGraphicFramePr>
          <p:nvPr/>
        </p:nvGraphicFramePr>
        <p:xfrm>
          <a:off x="561512" y="3139440"/>
          <a:ext cx="5683248" cy="579120"/>
        </p:xfrm>
        <a:graphic>
          <a:graphicData uri="http://schemas.openxmlformats.org/drawingml/2006/table">
            <a:tbl>
              <a:tblPr firstRow="1" bandRow="1">
                <a:tableStyleId>{93296810-A885-4BE3-A3E7-6D5BEEA58F35}</a:tableStyleId>
              </a:tblPr>
              <a:tblGrid>
                <a:gridCol w="1894416">
                  <a:extLst>
                    <a:ext uri="{9D8B030D-6E8A-4147-A177-3AD203B41FA5}">
                      <a16:colId xmlns:a16="http://schemas.microsoft.com/office/drawing/2014/main" val="3395296024"/>
                    </a:ext>
                  </a:extLst>
                </a:gridCol>
                <a:gridCol w="1894416">
                  <a:extLst>
                    <a:ext uri="{9D8B030D-6E8A-4147-A177-3AD203B41FA5}">
                      <a16:colId xmlns:a16="http://schemas.microsoft.com/office/drawing/2014/main" val="3415726730"/>
                    </a:ext>
                  </a:extLst>
                </a:gridCol>
                <a:gridCol w="1894416">
                  <a:extLst>
                    <a:ext uri="{9D8B030D-6E8A-4147-A177-3AD203B41FA5}">
                      <a16:colId xmlns:a16="http://schemas.microsoft.com/office/drawing/2014/main" val="3834958012"/>
                    </a:ext>
                  </a:extLst>
                </a:gridCol>
              </a:tblGrid>
              <a:tr h="370840">
                <a:tc>
                  <a:txBody>
                    <a:bodyPr/>
                    <a:lstStyle/>
                    <a:p>
                      <a:pPr algn="ctr"/>
                      <a:r>
                        <a:rPr lang="en-GB" sz="1600" b="0"/>
                        <a:t>Cost of living</a:t>
                      </a:r>
                    </a:p>
                  </a:txBody>
                  <a:tcPr>
                    <a:solidFill>
                      <a:schemeClr val="accent6">
                        <a:lumMod val="60000"/>
                        <a:lumOff val="40000"/>
                      </a:schemeClr>
                    </a:solidFill>
                  </a:tcPr>
                </a:tc>
                <a:tc>
                  <a:txBody>
                    <a:bodyPr/>
                    <a:lstStyle/>
                    <a:p>
                      <a:pPr algn="ctr"/>
                      <a:r>
                        <a:rPr lang="en-GB" sz="1600" b="0"/>
                        <a:t>Part-time work</a:t>
                      </a:r>
                    </a:p>
                  </a:txBody>
                  <a:tcPr>
                    <a:solidFill>
                      <a:schemeClr val="accent6">
                        <a:lumMod val="60000"/>
                        <a:lumOff val="40000"/>
                      </a:schemeClr>
                    </a:solidFill>
                  </a:tcPr>
                </a:tc>
                <a:tc>
                  <a:txBody>
                    <a:bodyPr/>
                    <a:lstStyle/>
                    <a:p>
                      <a:pPr algn="ctr"/>
                      <a:r>
                        <a:rPr lang="en-GB" sz="1600" b="0"/>
                        <a:t>Re-engaging with on-site study</a:t>
                      </a:r>
                    </a:p>
                  </a:txBody>
                  <a:tcPr>
                    <a:solidFill>
                      <a:schemeClr val="accent6">
                        <a:lumMod val="60000"/>
                        <a:lumOff val="40000"/>
                      </a:schemeClr>
                    </a:solidFill>
                  </a:tcPr>
                </a:tc>
                <a:extLst>
                  <a:ext uri="{0D108BD9-81ED-4DB2-BD59-A6C34878D82A}">
                    <a16:rowId xmlns:a16="http://schemas.microsoft.com/office/drawing/2014/main" val="390633919"/>
                  </a:ext>
                </a:extLst>
              </a:tr>
            </a:tbl>
          </a:graphicData>
        </a:graphic>
      </p:graphicFrame>
      <p:graphicFrame>
        <p:nvGraphicFramePr>
          <p:cNvPr id="12" name="Table 11">
            <a:extLst>
              <a:ext uri="{FF2B5EF4-FFF2-40B4-BE49-F238E27FC236}">
                <a16:creationId xmlns:a16="http://schemas.microsoft.com/office/drawing/2014/main" id="{503A7169-6EED-1EF0-7B53-9DF6465F9694}"/>
              </a:ext>
            </a:extLst>
          </p:cNvPr>
          <p:cNvGraphicFramePr>
            <a:graphicFrameLocks/>
          </p:cNvGraphicFramePr>
          <p:nvPr/>
        </p:nvGraphicFramePr>
        <p:xfrm>
          <a:off x="561512" y="4291647"/>
          <a:ext cx="5683248" cy="370840"/>
        </p:xfrm>
        <a:graphic>
          <a:graphicData uri="http://schemas.openxmlformats.org/drawingml/2006/table">
            <a:tbl>
              <a:tblPr firstRow="1" bandRow="1">
                <a:tableStyleId>{21E4AEA4-8DFA-4A89-87EB-49C32662AFE0}</a:tableStyleId>
              </a:tblPr>
              <a:tblGrid>
                <a:gridCol w="1894416">
                  <a:extLst>
                    <a:ext uri="{9D8B030D-6E8A-4147-A177-3AD203B41FA5}">
                      <a16:colId xmlns:a16="http://schemas.microsoft.com/office/drawing/2014/main" val="3395296024"/>
                    </a:ext>
                  </a:extLst>
                </a:gridCol>
                <a:gridCol w="1894416">
                  <a:extLst>
                    <a:ext uri="{9D8B030D-6E8A-4147-A177-3AD203B41FA5}">
                      <a16:colId xmlns:a16="http://schemas.microsoft.com/office/drawing/2014/main" val="3415726730"/>
                    </a:ext>
                  </a:extLst>
                </a:gridCol>
                <a:gridCol w="1894416">
                  <a:extLst>
                    <a:ext uri="{9D8B030D-6E8A-4147-A177-3AD203B41FA5}">
                      <a16:colId xmlns:a16="http://schemas.microsoft.com/office/drawing/2014/main" val="3834958012"/>
                    </a:ext>
                  </a:extLst>
                </a:gridCol>
              </a:tblGrid>
              <a:tr h="370840">
                <a:tc>
                  <a:txBody>
                    <a:bodyPr/>
                    <a:lstStyle/>
                    <a:p>
                      <a:pPr algn="ctr"/>
                      <a:r>
                        <a:rPr lang="en-GB" sz="1600" b="0"/>
                        <a:t>Childcare</a:t>
                      </a:r>
                    </a:p>
                  </a:txBody>
                  <a:tcPr>
                    <a:solidFill>
                      <a:schemeClr val="accent5">
                        <a:lumMod val="60000"/>
                        <a:lumOff val="40000"/>
                      </a:schemeClr>
                    </a:solidFill>
                  </a:tcPr>
                </a:tc>
                <a:tc>
                  <a:txBody>
                    <a:bodyPr/>
                    <a:lstStyle/>
                    <a:p>
                      <a:pPr algn="ctr"/>
                      <a:r>
                        <a:rPr lang="en-GB" sz="1600" b="0"/>
                        <a:t>Commuting</a:t>
                      </a:r>
                    </a:p>
                  </a:txBody>
                  <a:tcPr>
                    <a:solidFill>
                      <a:schemeClr val="accent5">
                        <a:lumMod val="60000"/>
                        <a:lumOff val="40000"/>
                      </a:schemeClr>
                    </a:solidFill>
                  </a:tcPr>
                </a:tc>
                <a:tc>
                  <a:txBody>
                    <a:bodyPr/>
                    <a:lstStyle/>
                    <a:p>
                      <a:pPr algn="ctr"/>
                      <a:r>
                        <a:rPr lang="en-GB" sz="1600" b="0"/>
                        <a:t>Multi-campus </a:t>
                      </a:r>
                    </a:p>
                  </a:txBody>
                  <a:tcPr>
                    <a:solidFill>
                      <a:schemeClr val="accent5">
                        <a:lumMod val="60000"/>
                        <a:lumOff val="40000"/>
                      </a:schemeClr>
                    </a:solidFill>
                  </a:tcPr>
                </a:tc>
                <a:extLst>
                  <a:ext uri="{0D108BD9-81ED-4DB2-BD59-A6C34878D82A}">
                    <a16:rowId xmlns:a16="http://schemas.microsoft.com/office/drawing/2014/main" val="390633919"/>
                  </a:ext>
                </a:extLst>
              </a:tr>
            </a:tbl>
          </a:graphicData>
        </a:graphic>
      </p:graphicFrame>
      <p:sp>
        <p:nvSpPr>
          <p:cNvPr id="13" name="TextBox 12">
            <a:extLst>
              <a:ext uri="{FF2B5EF4-FFF2-40B4-BE49-F238E27FC236}">
                <a16:creationId xmlns:a16="http://schemas.microsoft.com/office/drawing/2014/main" id="{AA34F428-387C-C045-A1B4-020733744B87}"/>
              </a:ext>
            </a:extLst>
          </p:cNvPr>
          <p:cNvSpPr txBox="1"/>
          <p:nvPr/>
        </p:nvSpPr>
        <p:spPr>
          <a:xfrm>
            <a:off x="6720396" y="1103684"/>
            <a:ext cx="4910092" cy="4311696"/>
          </a:xfrm>
          <a:prstGeom prst="rect">
            <a:avLst/>
          </a:prstGeom>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prstClr val="black"/>
              </a:solidFill>
              <a:effectLst/>
              <a:uLnTx/>
              <a:uFillTx/>
              <a:latin typeface="Arial" charset="0"/>
              <a:ea typeface="Arial" charset="0"/>
              <a:cs typeface="Arial" charset="0"/>
            </a:endParaRPr>
          </a:p>
        </p:txBody>
      </p:sp>
      <p:graphicFrame>
        <p:nvGraphicFramePr>
          <p:cNvPr id="14" name="Diagram 13">
            <a:extLst>
              <a:ext uri="{FF2B5EF4-FFF2-40B4-BE49-F238E27FC236}">
                <a16:creationId xmlns:a16="http://schemas.microsoft.com/office/drawing/2014/main" id="{4A346146-CDD8-4DB4-BF63-A04DBDF4D4FD}"/>
              </a:ext>
            </a:extLst>
          </p:cNvPr>
          <p:cNvGraphicFramePr/>
          <p:nvPr/>
        </p:nvGraphicFramePr>
        <p:xfrm>
          <a:off x="6799309" y="967414"/>
          <a:ext cx="5158913" cy="4511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41" name="Picture 840" descr="A yellow square with black text&#10;&#10;AI-generated content may be incorrect.">
            <a:extLst>
              <a:ext uri="{FF2B5EF4-FFF2-40B4-BE49-F238E27FC236}">
                <a16:creationId xmlns:a16="http://schemas.microsoft.com/office/drawing/2014/main" id="{E57E4F87-2244-10D1-510A-04AA32194813}"/>
              </a:ext>
            </a:extLst>
          </p:cNvPr>
          <p:cNvPicPr>
            <a:picLocks noChangeAspect="1"/>
          </p:cNvPicPr>
          <p:nvPr/>
        </p:nvPicPr>
        <p:blipFill>
          <a:blip r:embed="rId8"/>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422146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781C-2D40-7115-08C9-EB42744E6C6A}"/>
              </a:ext>
            </a:extLst>
          </p:cNvPr>
          <p:cNvSpPr>
            <a:spLocks noGrp="1"/>
          </p:cNvSpPr>
          <p:nvPr>
            <p:ph type="ctrTitle"/>
          </p:nvPr>
        </p:nvSpPr>
        <p:spPr/>
        <p:txBody>
          <a:bodyPr/>
          <a:lstStyle/>
          <a:p>
            <a:r>
              <a:rPr lang="en-GB" dirty="0"/>
              <a:t>Building Belonging</a:t>
            </a:r>
          </a:p>
        </p:txBody>
      </p:sp>
      <p:sp>
        <p:nvSpPr>
          <p:cNvPr id="3" name="Subtitle 2">
            <a:extLst>
              <a:ext uri="{FF2B5EF4-FFF2-40B4-BE49-F238E27FC236}">
                <a16:creationId xmlns:a16="http://schemas.microsoft.com/office/drawing/2014/main" id="{C2CA1656-3CB2-EBB9-B6FB-BA01E77DD141}"/>
              </a:ext>
            </a:extLst>
          </p:cNvPr>
          <p:cNvSpPr>
            <a:spLocks noGrp="1"/>
          </p:cNvSpPr>
          <p:nvPr>
            <p:ph type="subTitle" idx="1"/>
          </p:nvPr>
        </p:nvSpPr>
        <p:spPr/>
        <p:txBody>
          <a:bodyPr/>
          <a:lstStyle/>
          <a:p>
            <a:r>
              <a:rPr lang="en-GB" dirty="0"/>
              <a:t>(Re)establishing campus memory</a:t>
            </a:r>
          </a:p>
        </p:txBody>
      </p:sp>
    </p:spTree>
    <p:extLst>
      <p:ext uri="{BB962C8B-B14F-4D97-AF65-F5344CB8AC3E}">
        <p14:creationId xmlns:p14="http://schemas.microsoft.com/office/powerpoint/2010/main" val="2126980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5BB9C4-7E4E-F0D8-3728-FC86A3EA58AC}"/>
              </a:ext>
            </a:extLst>
          </p:cNvPr>
          <p:cNvSpPr>
            <a:spLocks noGrp="1"/>
          </p:cNvSpPr>
          <p:nvPr>
            <p:ph type="pic" sz="quarter" idx="10"/>
          </p:nvPr>
        </p:nvSpPr>
        <p:spPr/>
        <p:txBody>
          <a:bodyPr/>
          <a:lstStyle/>
          <a:p>
            <a:pPr marL="0" indent="0">
              <a:buNone/>
            </a:pPr>
            <a:r>
              <a:rPr lang="en-GB" b="1" dirty="0"/>
              <a:t>Deliberate design of support and interventions utilising:</a:t>
            </a:r>
          </a:p>
          <a:p>
            <a:pPr marL="0" indent="0">
              <a:buNone/>
            </a:pPr>
            <a:endParaRPr lang="en-GB" dirty="0"/>
          </a:p>
          <a:p>
            <a:r>
              <a:rPr lang="en-GB" dirty="0"/>
              <a:t>Design principles:</a:t>
            </a:r>
          </a:p>
          <a:p>
            <a:pPr lvl="1"/>
            <a:r>
              <a:rPr lang="en-GB" dirty="0"/>
              <a:t>Personalisation and Choice</a:t>
            </a:r>
          </a:p>
          <a:p>
            <a:pPr lvl="1"/>
            <a:r>
              <a:rPr lang="en-GB" dirty="0"/>
              <a:t>Enjoyment</a:t>
            </a:r>
          </a:p>
          <a:p>
            <a:pPr lvl="1"/>
            <a:r>
              <a:rPr lang="en-GB" dirty="0"/>
              <a:t>Co-Creation</a:t>
            </a:r>
          </a:p>
          <a:p>
            <a:pPr lvl="1"/>
            <a:r>
              <a:rPr lang="en-GB"/>
              <a:t>Considered and Careful</a:t>
            </a:r>
            <a:endParaRPr lang="en-GB">
              <a:cs typeface="Arial"/>
            </a:endParaRPr>
          </a:p>
          <a:p>
            <a:pPr lvl="1"/>
            <a:endParaRPr lang="en-GB" dirty="0"/>
          </a:p>
          <a:p>
            <a:r>
              <a:rPr lang="en-GB" dirty="0"/>
              <a:t>Evaluation</a:t>
            </a:r>
          </a:p>
          <a:p>
            <a:endParaRPr lang="en-GB" dirty="0"/>
          </a:p>
          <a:p>
            <a:r>
              <a:rPr lang="en-GB" dirty="0"/>
              <a:t>Cultural relativism</a:t>
            </a:r>
          </a:p>
        </p:txBody>
      </p:sp>
      <p:pic>
        <p:nvPicPr>
          <p:cNvPr id="3" name="Picture 2">
            <a:extLst>
              <a:ext uri="{FF2B5EF4-FFF2-40B4-BE49-F238E27FC236}">
                <a16:creationId xmlns:a16="http://schemas.microsoft.com/office/drawing/2014/main" id="{C1BDD7C4-C14D-751A-037D-2942FE5D3BA3}"/>
              </a:ext>
            </a:extLst>
          </p:cNvPr>
          <p:cNvPicPr>
            <a:picLocks noChangeAspect="1"/>
          </p:cNvPicPr>
          <p:nvPr/>
        </p:nvPicPr>
        <p:blipFill>
          <a:blip r:embed="rId3"/>
          <a:stretch>
            <a:fillRect/>
          </a:stretch>
        </p:blipFill>
        <p:spPr>
          <a:xfrm>
            <a:off x="5003446" y="1111759"/>
            <a:ext cx="6835432" cy="4129314"/>
          </a:xfrm>
          <a:prstGeom prst="rect">
            <a:avLst/>
          </a:prstGeom>
        </p:spPr>
      </p:pic>
      <p:pic>
        <p:nvPicPr>
          <p:cNvPr id="5" name="Picture 4" descr="A yellow square with black text&#10;&#10;AI-generated content may be incorrect.">
            <a:extLst>
              <a:ext uri="{FF2B5EF4-FFF2-40B4-BE49-F238E27FC236}">
                <a16:creationId xmlns:a16="http://schemas.microsoft.com/office/drawing/2014/main" id="{2DDECA14-6DB1-4713-4DD8-34A93CDCD460}"/>
              </a:ext>
            </a:extLst>
          </p:cNvPr>
          <p:cNvPicPr>
            <a:picLocks noChangeAspect="1"/>
          </p:cNvPicPr>
          <p:nvPr/>
        </p:nvPicPr>
        <p:blipFill>
          <a:blip r:embed="rId4"/>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342281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4FC99-45D4-718B-B23D-D5C7B729451A}"/>
              </a:ext>
            </a:extLst>
          </p:cNvPr>
          <p:cNvSpPr>
            <a:spLocks noGrp="1"/>
          </p:cNvSpPr>
          <p:nvPr>
            <p:ph type="ctrTitle"/>
          </p:nvPr>
        </p:nvSpPr>
        <p:spPr>
          <a:xfrm>
            <a:off x="3900629" y="324828"/>
            <a:ext cx="7312016" cy="915286"/>
          </a:xfrm>
        </p:spPr>
        <p:txBody>
          <a:bodyPr/>
          <a:lstStyle/>
          <a:p>
            <a:pPr algn="r"/>
            <a:r>
              <a:rPr lang="en-GB" sz="4800">
                <a:solidFill>
                  <a:schemeClr val="tx1"/>
                </a:solidFill>
              </a:rPr>
              <a:t>Belonging Framework</a:t>
            </a:r>
          </a:p>
        </p:txBody>
      </p:sp>
      <p:pic>
        <p:nvPicPr>
          <p:cNvPr id="6" name="Content Placeholder 5">
            <a:extLst>
              <a:ext uri="{FF2B5EF4-FFF2-40B4-BE49-F238E27FC236}">
                <a16:creationId xmlns:a16="http://schemas.microsoft.com/office/drawing/2014/main" id="{29BAD1C4-A75E-9783-CCC4-DFC8C0A32F46}"/>
              </a:ext>
            </a:extLst>
          </p:cNvPr>
          <p:cNvPicPr>
            <a:picLocks noGrp="1" noChangeAspect="1"/>
          </p:cNvPicPr>
          <p:nvPr>
            <p:ph idx="4294967295"/>
          </p:nvPr>
        </p:nvPicPr>
        <p:blipFill>
          <a:blip r:embed="rId2"/>
          <a:stretch>
            <a:fillRect/>
          </a:stretch>
        </p:blipFill>
        <p:spPr>
          <a:xfrm>
            <a:off x="1184223" y="1704109"/>
            <a:ext cx="10855717" cy="5034788"/>
          </a:xfrm>
          <a:prstGeom prst="rect">
            <a:avLst/>
          </a:prstGeom>
        </p:spPr>
      </p:pic>
      <p:sp>
        <p:nvSpPr>
          <p:cNvPr id="4" name="TextBox 3">
            <a:extLst>
              <a:ext uri="{FF2B5EF4-FFF2-40B4-BE49-F238E27FC236}">
                <a16:creationId xmlns:a16="http://schemas.microsoft.com/office/drawing/2014/main" id="{55216570-CCB5-F0C0-39ED-BD8F19B00087}"/>
              </a:ext>
            </a:extLst>
          </p:cNvPr>
          <p:cNvSpPr txBox="1"/>
          <p:nvPr/>
        </p:nvSpPr>
        <p:spPr>
          <a:xfrm>
            <a:off x="8934136" y="1919081"/>
            <a:ext cx="2968053" cy="1384995"/>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Annual reviews with students as cocreators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Adapt based on impact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Link transitions support to  wider communities</a:t>
            </a:r>
          </a:p>
        </p:txBody>
      </p:sp>
      <p:sp>
        <p:nvSpPr>
          <p:cNvPr id="5" name="TextBox 4">
            <a:extLst>
              <a:ext uri="{FF2B5EF4-FFF2-40B4-BE49-F238E27FC236}">
                <a16:creationId xmlns:a16="http://schemas.microsoft.com/office/drawing/2014/main" id="{A0931E6E-C429-CD4D-B397-E7B8357B38E9}"/>
              </a:ext>
            </a:extLst>
          </p:cNvPr>
          <p:cNvSpPr txBox="1"/>
          <p:nvPr/>
        </p:nvSpPr>
        <p:spPr>
          <a:xfrm>
            <a:off x="8934135" y="5144352"/>
            <a:ext cx="2968053" cy="138499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More informed student body able to engage successfully with local 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Student body that understands and appreciates the wider social context of the university</a:t>
            </a:r>
          </a:p>
        </p:txBody>
      </p:sp>
      <p:sp>
        <p:nvSpPr>
          <p:cNvPr id="7" name="TextBox 6">
            <a:extLst>
              <a:ext uri="{FF2B5EF4-FFF2-40B4-BE49-F238E27FC236}">
                <a16:creationId xmlns:a16="http://schemas.microsoft.com/office/drawing/2014/main" id="{DF6DED43-7756-BFE0-9DA6-D4C89FA24271}"/>
              </a:ext>
            </a:extLst>
          </p:cNvPr>
          <p:cNvSpPr txBox="1"/>
          <p:nvPr/>
        </p:nvSpPr>
        <p:spPr>
          <a:xfrm>
            <a:off x="1319135" y="4928909"/>
            <a:ext cx="2988040" cy="1600438"/>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Students can better proactively manage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Highlights diversity of campus with context of available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Delivers feedback loop for students as cocreators</a:t>
            </a:r>
          </a:p>
        </p:txBody>
      </p:sp>
      <p:sp>
        <p:nvSpPr>
          <p:cNvPr id="8" name="TextBox 7">
            <a:extLst>
              <a:ext uri="{FF2B5EF4-FFF2-40B4-BE49-F238E27FC236}">
                <a16:creationId xmlns:a16="http://schemas.microsoft.com/office/drawing/2014/main" id="{25E0D86D-8CD2-97FC-9710-34AD68BC5F56}"/>
              </a:ext>
            </a:extLst>
          </p:cNvPr>
          <p:cNvSpPr txBox="1"/>
          <p:nvPr/>
        </p:nvSpPr>
        <p:spPr>
          <a:xfrm>
            <a:off x="1319135" y="1923851"/>
            <a:ext cx="2988040" cy="1815882"/>
          </a:xfrm>
          <a:prstGeom prst="rect">
            <a:avLst/>
          </a:prstGeom>
          <a:solidFill>
            <a:schemeClr val="bg2">
              <a:lumMod val="90000"/>
            </a:scheme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Increased engagement with student body, delivering sense of ownership and belonging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Enhanced collaborative approach with external stakeholders, more communication channels and wider student support</a:t>
            </a:r>
          </a:p>
        </p:txBody>
      </p:sp>
    </p:spTree>
    <p:extLst>
      <p:ext uri="{BB962C8B-B14F-4D97-AF65-F5344CB8AC3E}">
        <p14:creationId xmlns:p14="http://schemas.microsoft.com/office/powerpoint/2010/main" val="917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E286DBD-6A18-7A29-07D3-E2C2CFC3A1C1}"/>
              </a:ext>
            </a:extLst>
          </p:cNvPr>
          <p:cNvSpPr>
            <a:spLocks noGrp="1"/>
          </p:cNvSpPr>
          <p:nvPr>
            <p:ph type="pic" sz="quarter" idx="10"/>
          </p:nvPr>
        </p:nvSpPr>
        <p:spPr>
          <a:xfrm>
            <a:off x="333723" y="347072"/>
            <a:ext cx="6558396" cy="5246119"/>
          </a:xfrm>
        </p:spPr>
        <p:txBody>
          <a:bodyPr/>
          <a:lstStyle/>
          <a:p>
            <a:pPr marL="514350" indent="-514350">
              <a:buAutoNum type="arabicPeriod"/>
            </a:pPr>
            <a:r>
              <a:rPr lang="en-GB" sz="3200" b="1" dirty="0"/>
              <a:t>Making it easy – Student Life</a:t>
            </a:r>
          </a:p>
          <a:p>
            <a:pPr marL="514350" indent="-514350">
              <a:buAutoNum type="arabicPeriod"/>
            </a:pPr>
            <a:endParaRPr lang="en-GB" sz="1600" dirty="0"/>
          </a:p>
          <a:p>
            <a:pPr marL="0" indent="0">
              <a:buNone/>
            </a:pPr>
            <a:r>
              <a:rPr lang="en-GB" dirty="0"/>
              <a:t>A one-stop shop which moved beyond physical co-location to enable seamless and de-stigmatised support.</a:t>
            </a:r>
          </a:p>
          <a:p>
            <a:pPr marL="0" indent="0">
              <a:buNone/>
            </a:pPr>
            <a:endParaRPr lang="en-GB" sz="1600" dirty="0"/>
          </a:p>
          <a:p>
            <a:pPr marL="0" indent="0">
              <a:buNone/>
            </a:pPr>
            <a:r>
              <a:rPr lang="en-GB" dirty="0"/>
              <a:t>Services delivered from this building range from IT to mental health and our TU Cares service for care experienced students.</a:t>
            </a:r>
          </a:p>
          <a:p>
            <a:pPr marL="0" indent="0">
              <a:buNone/>
            </a:pPr>
            <a:endParaRPr lang="en-GB" sz="1600" dirty="0"/>
          </a:p>
          <a:p>
            <a:pPr marL="0" indent="0">
              <a:buNone/>
            </a:pPr>
            <a:r>
              <a:rPr lang="en-GB" dirty="0"/>
              <a:t>+24 hour support</a:t>
            </a:r>
          </a:p>
        </p:txBody>
      </p:sp>
      <p:sp>
        <p:nvSpPr>
          <p:cNvPr id="3" name="Rectangle 2">
            <a:extLst>
              <a:ext uri="{FF2B5EF4-FFF2-40B4-BE49-F238E27FC236}">
                <a16:creationId xmlns:a16="http://schemas.microsoft.com/office/drawing/2014/main" id="{5C85C19F-528B-D0DD-74C2-B6FF32B6B3A3}"/>
              </a:ext>
            </a:extLst>
          </p:cNvPr>
          <p:cNvSpPr/>
          <p:nvPr/>
        </p:nvSpPr>
        <p:spPr>
          <a:xfrm>
            <a:off x="7101840" y="6085840"/>
            <a:ext cx="1290320" cy="558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couple of women jumping in the air&#10;&#10;AI-generated content may be incorrect.">
            <a:extLst>
              <a:ext uri="{FF2B5EF4-FFF2-40B4-BE49-F238E27FC236}">
                <a16:creationId xmlns:a16="http://schemas.microsoft.com/office/drawing/2014/main" id="{EE352730-5721-78FB-D715-2E9932CB0FBB}"/>
              </a:ext>
            </a:extLst>
          </p:cNvPr>
          <p:cNvPicPr>
            <a:picLocks noChangeAspect="1"/>
          </p:cNvPicPr>
          <p:nvPr/>
        </p:nvPicPr>
        <p:blipFill>
          <a:blip r:embed="rId3"/>
          <a:stretch>
            <a:fillRect/>
          </a:stretch>
        </p:blipFill>
        <p:spPr>
          <a:xfrm>
            <a:off x="7659011" y="-1"/>
            <a:ext cx="4532988" cy="6858475"/>
          </a:xfrm>
          <a:prstGeom prst="rect">
            <a:avLst/>
          </a:prstGeom>
        </p:spPr>
      </p:pic>
    </p:spTree>
    <p:extLst>
      <p:ext uri="{BB962C8B-B14F-4D97-AF65-F5344CB8AC3E}">
        <p14:creationId xmlns:p14="http://schemas.microsoft.com/office/powerpoint/2010/main" val="8048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9A9C-416F-B757-D748-BD2E5D2339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9C95CC-99F0-E569-941E-0140F91EFDA4}"/>
              </a:ext>
            </a:extLst>
          </p:cNvPr>
          <p:cNvSpPr txBox="1"/>
          <p:nvPr/>
        </p:nvSpPr>
        <p:spPr>
          <a:xfrm>
            <a:off x="338369" y="1389733"/>
            <a:ext cx="11134763" cy="830997"/>
          </a:xfrm>
          <a:prstGeom prst="rect">
            <a:avLst/>
          </a:prstGeom>
          <a:noFill/>
        </p:spPr>
        <p:txBody>
          <a:bodyPr wrap="square">
            <a:spAutoFit/>
          </a:bodyPr>
          <a:lstStyle/>
          <a:p>
            <a:pPr marR="619760" lvl="0">
              <a:spcBef>
                <a:spcPts val="815"/>
              </a:spcBef>
            </a:pPr>
            <a:r>
              <a:rPr lang="en-US" sz="4800" b="1" dirty="0">
                <a:solidFill>
                  <a:srgbClr val="6E496E"/>
                </a:solidFill>
                <a:effectLst/>
                <a:latin typeface="Aptos Display" panose="020B0004020202020204" pitchFamily="34" charset="0"/>
                <a:ea typeface="Calibri" panose="020F0502020204030204" pitchFamily="34" charset="0"/>
                <a:cs typeface="Times New Roman" panose="02020603050405020304" pitchFamily="18" charset="0"/>
              </a:rPr>
              <a:t>50 Quality Marks awarded: in FE</a:t>
            </a:r>
          </a:p>
        </p:txBody>
      </p:sp>
      <p:sp>
        <p:nvSpPr>
          <p:cNvPr id="7" name="TextBox 6">
            <a:extLst>
              <a:ext uri="{FF2B5EF4-FFF2-40B4-BE49-F238E27FC236}">
                <a16:creationId xmlns:a16="http://schemas.microsoft.com/office/drawing/2014/main" id="{B17F2F95-2979-DB4C-CF30-59F7B5194F7B}"/>
              </a:ext>
            </a:extLst>
          </p:cNvPr>
          <p:cNvSpPr txBox="1"/>
          <p:nvPr/>
        </p:nvSpPr>
        <p:spPr>
          <a:xfrm>
            <a:off x="439946" y="2398143"/>
            <a:ext cx="3579962" cy="3693319"/>
          </a:xfrm>
          <a:prstGeom prst="rect">
            <a:avLst/>
          </a:prstGeom>
          <a:noFill/>
        </p:spPr>
        <p:txBody>
          <a:bodyPr wrap="square" rtlCol="0">
            <a:spAutoFit/>
          </a:bodyPr>
          <a:lstStyle/>
          <a:p>
            <a:r>
              <a:rPr lang="en-GB" dirty="0">
                <a:latin typeface="Aptos Display" panose="020B0004020202020204" pitchFamily="34" charset="0"/>
              </a:rPr>
              <a:t>Bolton College</a:t>
            </a:r>
          </a:p>
          <a:p>
            <a:r>
              <a:rPr lang="en-GB" dirty="0">
                <a:latin typeface="Aptos Display" panose="020B0004020202020204" pitchFamily="34" charset="0"/>
              </a:rPr>
              <a:t>Bury College</a:t>
            </a:r>
          </a:p>
          <a:p>
            <a:r>
              <a:rPr lang="en-GB" dirty="0">
                <a:latin typeface="Aptos Display" panose="020B0004020202020204" pitchFamily="34" charset="0"/>
              </a:rPr>
              <a:t>Carlisle College</a:t>
            </a:r>
          </a:p>
          <a:p>
            <a:r>
              <a:rPr lang="en-GB" dirty="0">
                <a:latin typeface="Aptos Display" panose="020B0004020202020204" pitchFamily="34" charset="0"/>
              </a:rPr>
              <a:t>Exeter College</a:t>
            </a:r>
          </a:p>
          <a:p>
            <a:r>
              <a:rPr lang="en-GB" dirty="0">
                <a:latin typeface="Aptos Display" panose="020B0004020202020204" pitchFamily="34" charset="0"/>
              </a:rPr>
              <a:t>Hopwood Hall College</a:t>
            </a:r>
          </a:p>
          <a:p>
            <a:r>
              <a:rPr lang="en-GB" dirty="0">
                <a:latin typeface="Aptos Display" panose="020B0004020202020204" pitchFamily="34" charset="0"/>
              </a:rPr>
              <a:t>Kidderminster College</a:t>
            </a:r>
          </a:p>
          <a:p>
            <a:r>
              <a:rPr lang="en-GB" dirty="0">
                <a:latin typeface="Aptos Display" panose="020B0004020202020204" pitchFamily="34" charset="0"/>
              </a:rPr>
              <a:t>Leeds City College</a:t>
            </a:r>
          </a:p>
          <a:p>
            <a:r>
              <a:rPr lang="en-GB" dirty="0">
                <a:latin typeface="Aptos Display" panose="020B0004020202020204" pitchFamily="34" charset="0"/>
              </a:rPr>
              <a:t>Lewisham College</a:t>
            </a:r>
          </a:p>
          <a:p>
            <a:r>
              <a:rPr lang="en-GB" dirty="0">
                <a:latin typeface="Aptos Display" panose="020B0004020202020204" pitchFamily="34" charset="0"/>
              </a:rPr>
              <a:t>Newcastle 6</a:t>
            </a:r>
            <a:r>
              <a:rPr lang="en-GB" baseline="30000" dirty="0">
                <a:latin typeface="Aptos Display" panose="020B0004020202020204" pitchFamily="34" charset="0"/>
              </a:rPr>
              <a:t>th</a:t>
            </a:r>
            <a:r>
              <a:rPr lang="en-GB" dirty="0">
                <a:latin typeface="Aptos Display" panose="020B0004020202020204" pitchFamily="34" charset="0"/>
              </a:rPr>
              <a:t> Form College</a:t>
            </a:r>
          </a:p>
          <a:p>
            <a:r>
              <a:rPr lang="en-GB" dirty="0">
                <a:latin typeface="Aptos Display" panose="020B0004020202020204" pitchFamily="34" charset="0"/>
              </a:rPr>
              <a:t>Newcastle College</a:t>
            </a:r>
          </a:p>
          <a:p>
            <a:r>
              <a:rPr lang="en-GB" dirty="0">
                <a:latin typeface="Aptos Display" panose="020B0004020202020204" pitchFamily="34" charset="0"/>
              </a:rPr>
              <a:t>Oldham College</a:t>
            </a:r>
          </a:p>
          <a:p>
            <a:r>
              <a:rPr lang="en-GB" dirty="0">
                <a:latin typeface="Aptos Display" panose="020B0004020202020204" pitchFamily="34" charset="0"/>
              </a:rPr>
              <a:t>Oldham Sixth Form College</a:t>
            </a:r>
          </a:p>
          <a:p>
            <a:r>
              <a:rPr lang="en-GB" dirty="0">
                <a:latin typeface="Aptos Display" panose="020B0004020202020204" pitchFamily="34" charset="0"/>
              </a:rPr>
              <a:t>Southwark College</a:t>
            </a:r>
          </a:p>
        </p:txBody>
      </p:sp>
      <p:sp>
        <p:nvSpPr>
          <p:cNvPr id="8" name="TextBox 7">
            <a:extLst>
              <a:ext uri="{FF2B5EF4-FFF2-40B4-BE49-F238E27FC236}">
                <a16:creationId xmlns:a16="http://schemas.microsoft.com/office/drawing/2014/main" id="{2F64ED74-C3B3-5BAE-B75E-A08677DBB290}"/>
              </a:ext>
            </a:extLst>
          </p:cNvPr>
          <p:cNvSpPr txBox="1"/>
          <p:nvPr/>
        </p:nvSpPr>
        <p:spPr>
          <a:xfrm>
            <a:off x="3717430" y="2398143"/>
            <a:ext cx="2768111" cy="2308324"/>
          </a:xfrm>
          <a:prstGeom prst="rect">
            <a:avLst/>
          </a:prstGeom>
          <a:noFill/>
        </p:spPr>
        <p:txBody>
          <a:bodyPr wrap="square" rtlCol="0">
            <a:spAutoFit/>
          </a:bodyPr>
          <a:lstStyle/>
          <a:p>
            <a:r>
              <a:rPr lang="en-GB" dirty="0">
                <a:latin typeface="Aptos Display" panose="020B0004020202020204" pitchFamily="34" charset="0"/>
              </a:rPr>
              <a:t>St John Rigby College</a:t>
            </a:r>
          </a:p>
          <a:p>
            <a:r>
              <a:rPr lang="en-GB" dirty="0">
                <a:latin typeface="Aptos Display" panose="020B0004020202020204" pitchFamily="34" charset="0"/>
              </a:rPr>
              <a:t>The Manchester College</a:t>
            </a:r>
          </a:p>
          <a:p>
            <a:r>
              <a:rPr lang="en-GB" dirty="0">
                <a:latin typeface="Aptos Display" panose="020B0004020202020204" pitchFamily="34" charset="0"/>
              </a:rPr>
              <a:t>Trafford College Group</a:t>
            </a:r>
          </a:p>
          <a:p>
            <a:r>
              <a:rPr lang="en-GB" dirty="0">
                <a:latin typeface="Aptos Display" panose="020B0004020202020204" pitchFamily="34" charset="0"/>
              </a:rPr>
              <a:t>West Lancashire College</a:t>
            </a:r>
          </a:p>
          <a:p>
            <a:r>
              <a:rPr lang="en-GB" dirty="0">
                <a:latin typeface="Aptos Display" panose="020B0004020202020204" pitchFamily="34" charset="0"/>
              </a:rPr>
              <a:t>Wigan &amp; Leigh College</a:t>
            </a:r>
          </a:p>
          <a:p>
            <a:r>
              <a:rPr lang="en-GB" dirty="0">
                <a:latin typeface="Aptos Display" panose="020B0004020202020204" pitchFamily="34" charset="0"/>
              </a:rPr>
              <a:t>Wirral Met College</a:t>
            </a:r>
          </a:p>
          <a:p>
            <a:r>
              <a:rPr lang="en-GB" dirty="0">
                <a:latin typeface="Aptos Display" panose="020B0004020202020204" pitchFamily="34" charset="0"/>
              </a:rPr>
              <a:t>Xaverian College</a:t>
            </a:r>
          </a:p>
          <a:p>
            <a:endParaRPr lang="en-GB" dirty="0"/>
          </a:p>
        </p:txBody>
      </p:sp>
      <p:grpSp>
        <p:nvGrpSpPr>
          <p:cNvPr id="13" name="Group 12">
            <a:extLst>
              <a:ext uri="{FF2B5EF4-FFF2-40B4-BE49-F238E27FC236}">
                <a16:creationId xmlns:a16="http://schemas.microsoft.com/office/drawing/2014/main" id="{AE919157-936D-E641-84B5-D570D870D279}"/>
              </a:ext>
            </a:extLst>
          </p:cNvPr>
          <p:cNvGrpSpPr/>
          <p:nvPr/>
        </p:nvGrpSpPr>
        <p:grpSpPr>
          <a:xfrm>
            <a:off x="6770600" y="2398143"/>
            <a:ext cx="5163956" cy="3486150"/>
            <a:chOff x="6839611" y="2268326"/>
            <a:chExt cx="5163956" cy="3486150"/>
          </a:xfrm>
        </p:grpSpPr>
        <p:pic>
          <p:nvPicPr>
            <p:cNvPr id="2052" name="Picture 4" descr="Working at Oldham College | Great Place ...">
              <a:extLst>
                <a:ext uri="{FF2B5EF4-FFF2-40B4-BE49-F238E27FC236}">
                  <a16:creationId xmlns:a16="http://schemas.microsoft.com/office/drawing/2014/main" id="{0E02C54C-DDDB-F882-C18F-08702A898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192" y="226832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B1E50F4-D203-0006-D9A8-724867CC9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781"/>
            <a:stretch>
              <a:fillRect/>
            </a:stretch>
          </p:blipFill>
          <p:spPr bwMode="auto">
            <a:xfrm>
              <a:off x="9397221" y="4011401"/>
              <a:ext cx="259331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retford Campus - Trafford College">
              <a:extLst>
                <a:ext uri="{FF2B5EF4-FFF2-40B4-BE49-F238E27FC236}">
                  <a16:creationId xmlns:a16="http://schemas.microsoft.com/office/drawing/2014/main" id="{6E9A04D1-869F-D6E7-8A57-E4E0BB439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611" y="2268326"/>
              <a:ext cx="2544581"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reminder to students, College is open today for business support  (certificate collections, general enquiries etc.) with classes starting as  of tomorrow. Check your timetables for the day and time of your">
              <a:extLst>
                <a:ext uri="{FF2B5EF4-FFF2-40B4-BE49-F238E27FC236}">
                  <a16:creationId xmlns:a16="http://schemas.microsoft.com/office/drawing/2014/main" id="{12B40B45-FC2C-A8C8-54C3-4EDBA9C92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126" y="4011401"/>
              <a:ext cx="2557609" cy="174307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purple text on a black background">
            <a:extLst>
              <a:ext uri="{FF2B5EF4-FFF2-40B4-BE49-F238E27FC236}">
                <a16:creationId xmlns:a16="http://schemas.microsoft.com/office/drawing/2014/main" id="{4A9C3F8C-2BD7-F542-58BC-2881364D4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242" y="484282"/>
            <a:ext cx="2611256" cy="610872"/>
          </a:xfrm>
          <a:prstGeom prst="rect">
            <a:avLst/>
          </a:prstGeom>
        </p:spPr>
      </p:pic>
    </p:spTree>
    <p:extLst>
      <p:ext uri="{BB962C8B-B14F-4D97-AF65-F5344CB8AC3E}">
        <p14:creationId xmlns:p14="http://schemas.microsoft.com/office/powerpoint/2010/main" val="3155431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0998-42C0-F493-CFB8-CE887EA885F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038F6A7-F617-1EB5-0073-47F3C29C4596}"/>
              </a:ext>
            </a:extLst>
          </p:cNvPr>
          <p:cNvSpPr>
            <a:spLocks noGrp="1"/>
          </p:cNvSpPr>
          <p:nvPr>
            <p:ph type="pic" sz="quarter" idx="10"/>
          </p:nvPr>
        </p:nvSpPr>
        <p:spPr>
          <a:xfrm>
            <a:off x="6489991" y="203853"/>
            <a:ext cx="4642466" cy="928262"/>
          </a:xfrm>
        </p:spPr>
        <p:txBody>
          <a:bodyPr/>
          <a:lstStyle/>
          <a:p>
            <a:pPr marL="0" indent="0">
              <a:buNone/>
            </a:pPr>
            <a:r>
              <a:rPr lang="en-GB" sz="3600" b="1" dirty="0"/>
              <a:t>2. Make it relevant</a:t>
            </a:r>
          </a:p>
          <a:p>
            <a:pPr marL="0" indent="0">
              <a:buNone/>
            </a:pPr>
            <a:endParaRPr lang="en-GB" dirty="0"/>
          </a:p>
        </p:txBody>
      </p:sp>
      <p:pic>
        <p:nvPicPr>
          <p:cNvPr id="3" name="Picture 2">
            <a:extLst>
              <a:ext uri="{FF2B5EF4-FFF2-40B4-BE49-F238E27FC236}">
                <a16:creationId xmlns:a16="http://schemas.microsoft.com/office/drawing/2014/main" id="{B184DD1A-EC79-CD68-E400-345A26EADCEA}"/>
              </a:ext>
            </a:extLst>
          </p:cNvPr>
          <p:cNvPicPr>
            <a:picLocks noChangeAspect="1"/>
          </p:cNvPicPr>
          <p:nvPr/>
        </p:nvPicPr>
        <p:blipFill>
          <a:blip r:embed="rId3"/>
          <a:stretch>
            <a:fillRect/>
          </a:stretch>
        </p:blipFill>
        <p:spPr>
          <a:xfrm>
            <a:off x="0" y="0"/>
            <a:ext cx="6246849" cy="5718629"/>
          </a:xfrm>
          <a:prstGeom prst="rect">
            <a:avLst/>
          </a:prstGeom>
        </p:spPr>
      </p:pic>
      <p:sp>
        <p:nvSpPr>
          <p:cNvPr id="5" name="TextBox 4">
            <a:extLst>
              <a:ext uri="{FF2B5EF4-FFF2-40B4-BE49-F238E27FC236}">
                <a16:creationId xmlns:a16="http://schemas.microsoft.com/office/drawing/2014/main" id="{CC92BB89-F3B2-E74D-220D-08B807B4F246}"/>
              </a:ext>
            </a:extLst>
          </p:cNvPr>
          <p:cNvSpPr txBox="1"/>
          <p:nvPr/>
        </p:nvSpPr>
        <p:spPr>
          <a:xfrm>
            <a:off x="6489991" y="1446567"/>
            <a:ext cx="5469780" cy="38164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Campaigns and festivals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a:ea typeface="+mn-ea"/>
                <a:cs typeface="+mn-cs"/>
              </a:rPr>
              <a:t>Specific evidence based interventions/support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a:ea typeface="+mn-ea"/>
                <a:cs typeface="+mn-cs"/>
              </a:rPr>
              <a:t>Tailoring cross the student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descr="A yellow square with black text&#10;&#10;AI-generated content may be incorrect.">
            <a:extLst>
              <a:ext uri="{FF2B5EF4-FFF2-40B4-BE49-F238E27FC236}">
                <a16:creationId xmlns:a16="http://schemas.microsoft.com/office/drawing/2014/main" id="{C0DBF5BC-CF80-0AA8-EA74-D8EC0D5ACFD5}"/>
              </a:ext>
            </a:extLst>
          </p:cNvPr>
          <p:cNvPicPr>
            <a:picLocks noChangeAspect="1"/>
          </p:cNvPicPr>
          <p:nvPr/>
        </p:nvPicPr>
        <p:blipFill>
          <a:blip r:embed="rId4"/>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230729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5539-EC89-7311-5257-D81CD52A1ED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F80D687-CE62-0CA0-6E9C-8AE181530758}"/>
              </a:ext>
            </a:extLst>
          </p:cNvPr>
          <p:cNvSpPr>
            <a:spLocks noGrp="1"/>
          </p:cNvSpPr>
          <p:nvPr>
            <p:ph type="pic" sz="quarter" idx="10"/>
          </p:nvPr>
        </p:nvSpPr>
        <p:spPr>
          <a:xfrm>
            <a:off x="6489990" y="203853"/>
            <a:ext cx="5484296" cy="5355118"/>
          </a:xfrm>
        </p:spPr>
        <p:txBody>
          <a:bodyPr/>
          <a:lstStyle/>
          <a:p>
            <a:pPr marL="0" indent="0">
              <a:buNone/>
            </a:pPr>
            <a:r>
              <a:rPr lang="en-GB" sz="3600" b="1" dirty="0"/>
              <a:t>2. Make it inclusive</a:t>
            </a:r>
          </a:p>
          <a:p>
            <a:pPr marL="0" indent="0">
              <a:buNone/>
            </a:pPr>
            <a:endParaRPr lang="en-GB" sz="3600" b="1" dirty="0"/>
          </a:p>
          <a:p>
            <a:pPr marL="0" indent="0">
              <a:buNone/>
            </a:pPr>
            <a:r>
              <a:rPr lang="en-GB" dirty="0"/>
              <a:t>Access and Participation enabling belonging through addressing inequity.</a:t>
            </a:r>
          </a:p>
          <a:p>
            <a:pPr marL="0" indent="0">
              <a:buNone/>
            </a:pPr>
            <a:endParaRPr lang="en-GB" dirty="0"/>
          </a:p>
          <a:p>
            <a:pPr marL="0" indent="0">
              <a:buNone/>
            </a:pPr>
            <a:endParaRPr lang="en-GB" dirty="0"/>
          </a:p>
          <a:p>
            <a:pPr marL="0" indent="0">
              <a:buNone/>
            </a:pPr>
            <a:endParaRPr lang="en-GB" sz="4000" dirty="0"/>
          </a:p>
          <a:p>
            <a:pPr marL="0" indent="0">
              <a:buNone/>
            </a:pPr>
            <a:endParaRPr lang="en-GB" sz="4000" dirty="0"/>
          </a:p>
        </p:txBody>
      </p:sp>
      <p:pic>
        <p:nvPicPr>
          <p:cNvPr id="6" name="Picture 5">
            <a:extLst>
              <a:ext uri="{FF2B5EF4-FFF2-40B4-BE49-F238E27FC236}">
                <a16:creationId xmlns:a16="http://schemas.microsoft.com/office/drawing/2014/main" id="{74AF5943-1875-6FEA-D61D-2787ED9EB4BA}"/>
              </a:ext>
            </a:extLst>
          </p:cNvPr>
          <p:cNvPicPr>
            <a:picLocks noChangeAspect="1"/>
          </p:cNvPicPr>
          <p:nvPr/>
        </p:nvPicPr>
        <p:blipFill>
          <a:blip r:embed="rId3"/>
          <a:srcRect l="37640" r="28836"/>
          <a:stretch>
            <a:fillRect/>
          </a:stretch>
        </p:blipFill>
        <p:spPr>
          <a:xfrm>
            <a:off x="374138" y="203853"/>
            <a:ext cx="1545152" cy="3072746"/>
          </a:xfrm>
          <a:prstGeom prst="rect">
            <a:avLst/>
          </a:prstGeom>
        </p:spPr>
      </p:pic>
      <p:pic>
        <p:nvPicPr>
          <p:cNvPr id="7" name="Picture 6">
            <a:extLst>
              <a:ext uri="{FF2B5EF4-FFF2-40B4-BE49-F238E27FC236}">
                <a16:creationId xmlns:a16="http://schemas.microsoft.com/office/drawing/2014/main" id="{76AD49DD-A7BE-6D62-2103-F2035716DBC5}"/>
              </a:ext>
            </a:extLst>
          </p:cNvPr>
          <p:cNvPicPr>
            <a:picLocks noChangeAspect="1"/>
          </p:cNvPicPr>
          <p:nvPr/>
        </p:nvPicPr>
        <p:blipFill>
          <a:blip r:embed="rId4"/>
          <a:stretch>
            <a:fillRect/>
          </a:stretch>
        </p:blipFill>
        <p:spPr>
          <a:xfrm>
            <a:off x="374138" y="3632853"/>
            <a:ext cx="2185948" cy="1639461"/>
          </a:xfrm>
          <a:prstGeom prst="rect">
            <a:avLst/>
          </a:prstGeom>
        </p:spPr>
      </p:pic>
      <p:pic>
        <p:nvPicPr>
          <p:cNvPr id="5" name="Picture 4" descr="A yellow square with black text&#10;&#10;AI-generated content may be incorrect.">
            <a:extLst>
              <a:ext uri="{FF2B5EF4-FFF2-40B4-BE49-F238E27FC236}">
                <a16:creationId xmlns:a16="http://schemas.microsoft.com/office/drawing/2014/main" id="{31B39288-C0B8-02DD-5740-EA1925B5C129}"/>
              </a:ext>
            </a:extLst>
          </p:cNvPr>
          <p:cNvPicPr>
            <a:picLocks noChangeAspect="1"/>
          </p:cNvPicPr>
          <p:nvPr/>
        </p:nvPicPr>
        <p:blipFill>
          <a:blip r:embed="rId5"/>
          <a:stretch>
            <a:fillRect/>
          </a:stretch>
        </p:blipFill>
        <p:spPr>
          <a:xfrm>
            <a:off x="315951" y="5851569"/>
            <a:ext cx="11745952" cy="934911"/>
          </a:xfrm>
          <a:prstGeom prst="rect">
            <a:avLst/>
          </a:prstGeom>
        </p:spPr>
      </p:pic>
      <p:pic>
        <p:nvPicPr>
          <p:cNvPr id="10" name="Picture 9">
            <a:extLst>
              <a:ext uri="{FF2B5EF4-FFF2-40B4-BE49-F238E27FC236}">
                <a16:creationId xmlns:a16="http://schemas.microsoft.com/office/drawing/2014/main" id="{D258FA5C-5F9F-2855-A06A-A5F501B52CA2}"/>
              </a:ext>
            </a:extLst>
          </p:cNvPr>
          <p:cNvPicPr>
            <a:picLocks noChangeAspect="1"/>
          </p:cNvPicPr>
          <p:nvPr/>
        </p:nvPicPr>
        <p:blipFill>
          <a:blip r:embed="rId6"/>
          <a:stretch>
            <a:fillRect/>
          </a:stretch>
        </p:blipFill>
        <p:spPr>
          <a:xfrm>
            <a:off x="2372088" y="556842"/>
            <a:ext cx="2152950" cy="2057687"/>
          </a:xfrm>
          <a:prstGeom prst="rect">
            <a:avLst/>
          </a:prstGeom>
        </p:spPr>
      </p:pic>
      <p:grpSp>
        <p:nvGrpSpPr>
          <p:cNvPr id="14" name="Group 13">
            <a:extLst>
              <a:ext uri="{FF2B5EF4-FFF2-40B4-BE49-F238E27FC236}">
                <a16:creationId xmlns:a16="http://schemas.microsoft.com/office/drawing/2014/main" id="{A05C96C0-15F2-1246-12B6-73A1C872C2E5}"/>
              </a:ext>
            </a:extLst>
          </p:cNvPr>
          <p:cNvGrpSpPr/>
          <p:nvPr/>
        </p:nvGrpSpPr>
        <p:grpSpPr>
          <a:xfrm>
            <a:off x="2978219" y="3193784"/>
            <a:ext cx="1968285" cy="2113819"/>
            <a:chOff x="2978219" y="3193784"/>
            <a:chExt cx="1968285" cy="2113819"/>
          </a:xfrm>
        </p:grpSpPr>
        <p:pic>
          <p:nvPicPr>
            <p:cNvPr id="12" name="Picture 11">
              <a:extLst>
                <a:ext uri="{FF2B5EF4-FFF2-40B4-BE49-F238E27FC236}">
                  <a16:creationId xmlns:a16="http://schemas.microsoft.com/office/drawing/2014/main" id="{C542CB9A-A404-78A4-18D8-BF4C8916D6A2}"/>
                </a:ext>
              </a:extLst>
            </p:cNvPr>
            <p:cNvPicPr>
              <a:picLocks noChangeAspect="1"/>
            </p:cNvPicPr>
            <p:nvPr/>
          </p:nvPicPr>
          <p:blipFill>
            <a:blip r:embed="rId7"/>
            <a:srcRect l="-5519" r="-1"/>
            <a:stretch>
              <a:fillRect/>
            </a:stretch>
          </p:blipFill>
          <p:spPr>
            <a:xfrm>
              <a:off x="3189786" y="3193784"/>
              <a:ext cx="1545152" cy="1376590"/>
            </a:xfrm>
            <a:prstGeom prst="rect">
              <a:avLst/>
            </a:prstGeom>
          </p:spPr>
        </p:pic>
        <p:sp>
          <p:nvSpPr>
            <p:cNvPr id="13" name="TextBox 12">
              <a:extLst>
                <a:ext uri="{FF2B5EF4-FFF2-40B4-BE49-F238E27FC236}">
                  <a16:creationId xmlns:a16="http://schemas.microsoft.com/office/drawing/2014/main" id="{C0D6A428-FE29-28EE-2436-F2EB6DC6B9C7}"/>
                </a:ext>
              </a:extLst>
            </p:cNvPr>
            <p:cNvSpPr txBox="1"/>
            <p:nvPr/>
          </p:nvSpPr>
          <p:spPr>
            <a:xfrm>
              <a:off x="2978219" y="4429120"/>
              <a:ext cx="1968285" cy="878483"/>
            </a:xfrm>
            <a:prstGeom prst="rect">
              <a:avLst/>
            </a:prstGeom>
          </p:spPr>
          <p:txBody>
            <a:bodyPr wrap="square" rtlCol="0" anchor="ctr" anchorCtr="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charset="0"/>
                  <a:ea typeface="Arial" charset="0"/>
                  <a:cs typeface="Arial" charset="0"/>
                </a:rPr>
                <a:t>TU Cares</a:t>
              </a:r>
            </a:p>
          </p:txBody>
        </p:sp>
      </p:grpSp>
    </p:spTree>
    <p:extLst>
      <p:ext uri="{BB962C8B-B14F-4D97-AF65-F5344CB8AC3E}">
        <p14:creationId xmlns:p14="http://schemas.microsoft.com/office/powerpoint/2010/main" val="409244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1297-73D1-B2A7-4820-DDFB5EEA5151}"/>
              </a:ext>
            </a:extLst>
          </p:cNvPr>
          <p:cNvSpPr>
            <a:spLocks noGrp="1"/>
          </p:cNvSpPr>
          <p:nvPr>
            <p:ph type="ctrTitle"/>
          </p:nvPr>
        </p:nvSpPr>
        <p:spPr/>
        <p:txBody>
          <a:bodyPr/>
          <a:lstStyle/>
          <a:p>
            <a:r>
              <a:rPr lang="en-GB" dirty="0"/>
              <a:t>Barriers, enablers and community recovery</a:t>
            </a:r>
          </a:p>
        </p:txBody>
      </p:sp>
    </p:spTree>
    <p:extLst>
      <p:ext uri="{BB962C8B-B14F-4D97-AF65-F5344CB8AC3E}">
        <p14:creationId xmlns:p14="http://schemas.microsoft.com/office/powerpoint/2010/main" val="3479542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AF35A974-60B1-5650-6106-868C517889D2}"/>
              </a:ext>
            </a:extLst>
          </p:cNvPr>
          <p:cNvGraphicFramePr>
            <a:graphicFrameLocks noGrp="1"/>
          </p:cNvGraphicFramePr>
          <p:nvPr>
            <p:ph idx="4294967295"/>
          </p:nvPr>
        </p:nvGraphicFramePr>
        <p:xfrm>
          <a:off x="1893888" y="230188"/>
          <a:ext cx="10298112" cy="6534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F3BFCF2-702A-2002-74F2-A6AC87F93057}"/>
              </a:ext>
            </a:extLst>
          </p:cNvPr>
          <p:cNvSpPr txBox="1"/>
          <p:nvPr/>
        </p:nvSpPr>
        <p:spPr>
          <a:xfrm>
            <a:off x="273727" y="3429000"/>
            <a:ext cx="352591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a:ea typeface="+mn-ea"/>
                <a:cs typeface="+mn-cs"/>
              </a:rPr>
              <a:t>The Belonging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Arial" panose="020B0604020202020204"/>
                <a:ea typeface="+mn-ea"/>
                <a:cs typeface="+mn-cs"/>
              </a:rPr>
              <a:t>at Teesside</a:t>
            </a:r>
          </a:p>
        </p:txBody>
      </p:sp>
    </p:spTree>
    <p:extLst>
      <p:ext uri="{BB962C8B-B14F-4D97-AF65-F5344CB8AC3E}">
        <p14:creationId xmlns:p14="http://schemas.microsoft.com/office/powerpoint/2010/main" val="146643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1E10CEA5-6952-446B-FB1B-12E5562729A2}"/>
              </a:ext>
            </a:extLst>
          </p:cNvPr>
          <p:cNvGraphicFramePr>
            <a:graphicFrameLocks noGrp="1"/>
          </p:cNvGraphicFramePr>
          <p:nvPr>
            <p:ph sz="half" idx="1"/>
          </p:nvPr>
        </p:nvGraphicFramePr>
        <p:xfrm>
          <a:off x="317500" y="1281113"/>
          <a:ext cx="5702300" cy="431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ontent Placeholder 12">
            <a:extLst>
              <a:ext uri="{FF2B5EF4-FFF2-40B4-BE49-F238E27FC236}">
                <a16:creationId xmlns:a16="http://schemas.microsoft.com/office/drawing/2014/main" id="{4FA7FF42-23B4-97D1-7C7B-97FDFB0D5CBB}"/>
              </a:ext>
            </a:extLst>
          </p:cNvPr>
          <p:cNvSpPr>
            <a:spLocks noGrp="1"/>
          </p:cNvSpPr>
          <p:nvPr>
            <p:ph sz="half" idx="2"/>
          </p:nvPr>
        </p:nvSpPr>
        <p:spPr>
          <a:xfrm>
            <a:off x="6172199" y="1281496"/>
            <a:ext cx="5683101" cy="3001256"/>
          </a:xfrm>
        </p:spPr>
        <p:txBody>
          <a:bodyPr/>
          <a:lstStyle/>
          <a:p>
            <a:r>
              <a:rPr lang="en-GB" dirty="0"/>
              <a:t>Student Life concept started in 2020 at Teesside</a:t>
            </a:r>
          </a:p>
          <a:p>
            <a:pPr lvl="1"/>
            <a:r>
              <a:rPr lang="en-GB" dirty="0"/>
              <a:t>Brings together student services</a:t>
            </a:r>
          </a:p>
          <a:p>
            <a:r>
              <a:rPr lang="en-GB" dirty="0"/>
              <a:t>Good practice exists across the university</a:t>
            </a:r>
          </a:p>
          <a:p>
            <a:pPr lvl="1"/>
            <a:r>
              <a:rPr lang="en-GB" dirty="0"/>
              <a:t>Coordination of efforts</a:t>
            </a:r>
          </a:p>
          <a:p>
            <a:pPr lvl="1"/>
            <a:r>
              <a:rPr lang="en-GB" dirty="0"/>
              <a:t>The beginnings of a framework</a:t>
            </a:r>
          </a:p>
        </p:txBody>
      </p:sp>
      <p:sp>
        <p:nvSpPr>
          <p:cNvPr id="11" name="Title 10">
            <a:extLst>
              <a:ext uri="{FF2B5EF4-FFF2-40B4-BE49-F238E27FC236}">
                <a16:creationId xmlns:a16="http://schemas.microsoft.com/office/drawing/2014/main" id="{D19F0E83-E9DE-414D-4580-FC199F0FBF8C}"/>
              </a:ext>
            </a:extLst>
          </p:cNvPr>
          <p:cNvSpPr>
            <a:spLocks noGrp="1"/>
          </p:cNvSpPr>
          <p:nvPr>
            <p:ph type="title"/>
          </p:nvPr>
        </p:nvSpPr>
        <p:spPr/>
        <p:txBody>
          <a:bodyPr/>
          <a:lstStyle/>
          <a:p>
            <a:r>
              <a:rPr lang="en-GB"/>
              <a:t>Reestablishing campus memory</a:t>
            </a:r>
          </a:p>
        </p:txBody>
      </p:sp>
      <p:sp>
        <p:nvSpPr>
          <p:cNvPr id="16" name="TextBox 15">
            <a:extLst>
              <a:ext uri="{FF2B5EF4-FFF2-40B4-BE49-F238E27FC236}">
                <a16:creationId xmlns:a16="http://schemas.microsoft.com/office/drawing/2014/main" id="{11DDC786-F61B-3E0C-E5FB-03D5AE83738C}"/>
              </a:ext>
            </a:extLst>
          </p:cNvPr>
          <p:cNvSpPr txBox="1"/>
          <p:nvPr/>
        </p:nvSpPr>
        <p:spPr>
          <a:xfrm>
            <a:off x="1091682" y="1875453"/>
            <a:ext cx="737118" cy="895739"/>
          </a:xfrm>
          <a:prstGeom prst="rect">
            <a:avLst/>
          </a:prstGeom>
          <a:solidFill>
            <a:schemeClr val="bg1"/>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18" name="Arrow: U-Turn 17">
            <a:extLst>
              <a:ext uri="{FF2B5EF4-FFF2-40B4-BE49-F238E27FC236}">
                <a16:creationId xmlns:a16="http://schemas.microsoft.com/office/drawing/2014/main" id="{5CE10576-2649-D035-74EC-0B3D6C3CA6F2}"/>
              </a:ext>
            </a:extLst>
          </p:cNvPr>
          <p:cNvSpPr/>
          <p:nvPr/>
        </p:nvSpPr>
        <p:spPr>
          <a:xfrm>
            <a:off x="2752531" y="2621902"/>
            <a:ext cx="979714" cy="298579"/>
          </a:xfrm>
          <a:prstGeom prst="uturnArrow">
            <a:avLst/>
          </a:prstGeom>
          <a:solidFill>
            <a:srgbClr val="CFB1BA"/>
          </a:solidFill>
          <a:ln>
            <a:solidFill>
              <a:srgbClr val="CFB1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E15A40-6772-A0F5-BB30-E31F5DFDCEC4}"/>
              </a:ext>
            </a:extLst>
          </p:cNvPr>
          <p:cNvSpPr txBox="1"/>
          <p:nvPr/>
        </p:nvSpPr>
        <p:spPr>
          <a:xfrm>
            <a:off x="6279502" y="4450703"/>
            <a:ext cx="5575798" cy="1035698"/>
          </a:xfrm>
          <a:prstGeom prst="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nchorCtr="0">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rial" panose="020B0604020202020204"/>
                <a:ea typeface="+mn-ea"/>
                <a:cs typeface="+mn-cs"/>
              </a:rPr>
              <a:t>Campus memory cycle </a:t>
            </a:r>
            <a:r>
              <a:rPr kumimoji="0" lang="en-GB" sz="5400" b="0" i="0" u="none" strike="noStrike" kern="1200" cap="none" spc="0" normalizeH="0" baseline="0" noProof="0">
                <a:ln>
                  <a:noFill/>
                </a:ln>
                <a:solidFill>
                  <a:prstClr val="black"/>
                </a:solidFill>
                <a:effectLst/>
                <a:uLnTx/>
                <a:uFillTx/>
                <a:latin typeface="Arial" panose="020B0604020202020204"/>
                <a:ea typeface="+mn-ea"/>
                <a:cs typeface="+mn-cs"/>
              </a:rPr>
              <a:t>takes </a:t>
            </a:r>
            <a:r>
              <a:rPr kumimoji="0" lang="en-GB" sz="5400" b="1" i="0" u="sng" strike="noStrike" kern="1200" cap="none" spc="0" normalizeH="0" baseline="0" noProof="0">
                <a:ln>
                  <a:noFill/>
                </a:ln>
                <a:solidFill>
                  <a:prstClr val="black"/>
                </a:solidFill>
                <a:effectLst/>
                <a:uLnTx/>
                <a:uFillTx/>
                <a:latin typeface="Arial" panose="020B0604020202020204"/>
                <a:ea typeface="+mn-ea"/>
                <a:cs typeface="+mn-cs"/>
              </a:rPr>
              <a:t>six</a:t>
            </a:r>
            <a:r>
              <a:rPr kumimoji="0" lang="en-GB" sz="5400" b="0" i="0" u="none" strike="noStrike" kern="1200" cap="none" spc="0" normalizeH="0" baseline="0" noProof="0" dirty="0">
                <a:ln>
                  <a:noFill/>
                </a:ln>
                <a:solidFill>
                  <a:prstClr val="black"/>
                </a:solidFill>
                <a:effectLst/>
                <a:uLnTx/>
                <a:uFillTx/>
                <a:latin typeface="Arial" panose="020B0604020202020204"/>
                <a:ea typeface="+mn-ea"/>
                <a:cs typeface="+mn-cs"/>
              </a:rPr>
              <a:t> years to re-establish</a:t>
            </a:r>
          </a:p>
        </p:txBody>
      </p:sp>
      <p:pic>
        <p:nvPicPr>
          <p:cNvPr id="3" name="Picture 2" descr="A yellow square with black text&#10;&#10;AI-generated content may be incorrect.">
            <a:extLst>
              <a:ext uri="{FF2B5EF4-FFF2-40B4-BE49-F238E27FC236}">
                <a16:creationId xmlns:a16="http://schemas.microsoft.com/office/drawing/2014/main" id="{40093B76-0505-7BAB-BB09-064435266A7D}"/>
              </a:ext>
            </a:extLst>
          </p:cNvPr>
          <p:cNvPicPr>
            <a:picLocks noChangeAspect="1"/>
          </p:cNvPicPr>
          <p:nvPr/>
        </p:nvPicPr>
        <p:blipFill>
          <a:blip r:embed="rId7"/>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3983721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B107-9FBC-AF3F-EC22-FA8BCA95915E}"/>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D0C5734-B459-6F51-EC55-48696E090B35}"/>
              </a:ext>
            </a:extLst>
          </p:cNvPr>
          <p:cNvSpPr>
            <a:spLocks noGrp="1"/>
          </p:cNvSpPr>
          <p:nvPr>
            <p:ph sz="half" idx="2"/>
          </p:nvPr>
        </p:nvSpPr>
        <p:spPr>
          <a:xfrm>
            <a:off x="4685851" y="1281496"/>
            <a:ext cx="7169449" cy="3001256"/>
          </a:xfrm>
        </p:spPr>
        <p:txBody>
          <a:bodyPr/>
          <a:lstStyle/>
          <a:p>
            <a:r>
              <a:rPr lang="en-GB" dirty="0"/>
              <a:t>Hostile media environment.</a:t>
            </a:r>
          </a:p>
          <a:p>
            <a:pPr marL="0" indent="0">
              <a:buNone/>
            </a:pPr>
            <a:endParaRPr lang="en-GB" dirty="0"/>
          </a:p>
          <a:p>
            <a:r>
              <a:rPr lang="en-GB" dirty="0"/>
              <a:t>Marketisation of HE and ‘customer’ expectations.</a:t>
            </a:r>
          </a:p>
          <a:p>
            <a:endParaRPr lang="en-GB" dirty="0"/>
          </a:p>
          <a:p>
            <a:r>
              <a:rPr lang="en-GB" dirty="0"/>
              <a:t>Challenging </a:t>
            </a:r>
            <a:r>
              <a:rPr lang="en-GB"/>
              <a:t>labour market.</a:t>
            </a:r>
            <a:endParaRPr lang="en-GB" dirty="0"/>
          </a:p>
        </p:txBody>
      </p:sp>
      <p:sp>
        <p:nvSpPr>
          <p:cNvPr id="11" name="Title 10">
            <a:extLst>
              <a:ext uri="{FF2B5EF4-FFF2-40B4-BE49-F238E27FC236}">
                <a16:creationId xmlns:a16="http://schemas.microsoft.com/office/drawing/2014/main" id="{76558529-F3B4-9859-B8A7-B7D2C9AC0BDD}"/>
              </a:ext>
            </a:extLst>
          </p:cNvPr>
          <p:cNvSpPr>
            <a:spLocks noGrp="1"/>
          </p:cNvSpPr>
          <p:nvPr>
            <p:ph type="title"/>
          </p:nvPr>
        </p:nvSpPr>
        <p:spPr/>
        <p:txBody>
          <a:bodyPr/>
          <a:lstStyle/>
          <a:p>
            <a:r>
              <a:rPr lang="en-GB" dirty="0"/>
              <a:t>Widening differences in expectations</a:t>
            </a:r>
          </a:p>
        </p:txBody>
      </p:sp>
      <p:sp>
        <p:nvSpPr>
          <p:cNvPr id="16" name="TextBox 15">
            <a:extLst>
              <a:ext uri="{FF2B5EF4-FFF2-40B4-BE49-F238E27FC236}">
                <a16:creationId xmlns:a16="http://schemas.microsoft.com/office/drawing/2014/main" id="{2035B396-64C2-14B3-4DD9-523238404E37}"/>
              </a:ext>
            </a:extLst>
          </p:cNvPr>
          <p:cNvSpPr txBox="1"/>
          <p:nvPr/>
        </p:nvSpPr>
        <p:spPr>
          <a:xfrm>
            <a:off x="1091682" y="1875453"/>
            <a:ext cx="737118" cy="895739"/>
          </a:xfrm>
          <a:prstGeom prst="rect">
            <a:avLst/>
          </a:prstGeom>
          <a:solidFill>
            <a:schemeClr val="bg1"/>
          </a:solidFill>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prstClr val="black"/>
              </a:solidFill>
              <a:effectLst/>
              <a:uLnTx/>
              <a:uFillTx/>
              <a:latin typeface="Arial" charset="0"/>
              <a:ea typeface="Arial" charset="0"/>
              <a:cs typeface="Arial" charset="0"/>
            </a:endParaRPr>
          </a:p>
        </p:txBody>
      </p:sp>
      <p:pic>
        <p:nvPicPr>
          <p:cNvPr id="4" name="Picture 3">
            <a:extLst>
              <a:ext uri="{FF2B5EF4-FFF2-40B4-BE49-F238E27FC236}">
                <a16:creationId xmlns:a16="http://schemas.microsoft.com/office/drawing/2014/main" id="{FEC5D6F9-29C9-8F9B-80E9-61DF340A2160}"/>
              </a:ext>
            </a:extLst>
          </p:cNvPr>
          <p:cNvPicPr>
            <a:picLocks noChangeAspect="1"/>
          </p:cNvPicPr>
          <p:nvPr/>
        </p:nvPicPr>
        <p:blipFill>
          <a:blip r:embed="rId2"/>
          <a:srcRect r="57414" b="12474"/>
          <a:stretch>
            <a:fillRect/>
          </a:stretch>
        </p:blipFill>
        <p:spPr>
          <a:xfrm>
            <a:off x="336700" y="1054564"/>
            <a:ext cx="3594169" cy="4155159"/>
          </a:xfrm>
          <a:prstGeom prst="rect">
            <a:avLst/>
          </a:prstGeom>
        </p:spPr>
      </p:pic>
      <p:pic>
        <p:nvPicPr>
          <p:cNvPr id="3" name="Picture 2" descr="A yellow square with black text&#10;&#10;AI-generated content may be incorrect.">
            <a:extLst>
              <a:ext uri="{FF2B5EF4-FFF2-40B4-BE49-F238E27FC236}">
                <a16:creationId xmlns:a16="http://schemas.microsoft.com/office/drawing/2014/main" id="{4EDBE310-EA52-F0AB-ECA1-66ACFD2A8B51}"/>
              </a:ext>
            </a:extLst>
          </p:cNvPr>
          <p:cNvPicPr>
            <a:picLocks noChangeAspect="1"/>
          </p:cNvPicPr>
          <p:nvPr/>
        </p:nvPicPr>
        <p:blipFill>
          <a:blip r:embed="rId3"/>
          <a:stretch>
            <a:fillRect/>
          </a:stretch>
        </p:blipFill>
        <p:spPr>
          <a:xfrm>
            <a:off x="315951" y="5851569"/>
            <a:ext cx="11745952" cy="934911"/>
          </a:xfrm>
          <a:prstGeom prst="rect">
            <a:avLst/>
          </a:prstGeom>
        </p:spPr>
      </p:pic>
    </p:spTree>
    <p:extLst>
      <p:ext uri="{BB962C8B-B14F-4D97-AF65-F5344CB8AC3E}">
        <p14:creationId xmlns:p14="http://schemas.microsoft.com/office/powerpoint/2010/main" val="2251053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58">
            <a:extLst>
              <a:ext uri="{FF2B5EF4-FFF2-40B4-BE49-F238E27FC236}">
                <a16:creationId xmlns:a16="http://schemas.microsoft.com/office/drawing/2014/main" id="{333EDA0D-F54B-48BB-9910-7DB6A5FBA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Rectangle 60">
            <a:extLst>
              <a:ext uri="{FF2B5EF4-FFF2-40B4-BE49-F238E27FC236}">
                <a16:creationId xmlns:a16="http://schemas.microsoft.com/office/drawing/2014/main" id="{E3A73256-0EB9-4289-A040-E77C05B42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39582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Rectangle 62">
            <a:extLst>
              <a:ext uri="{FF2B5EF4-FFF2-40B4-BE49-F238E27FC236}">
                <a16:creationId xmlns:a16="http://schemas.microsoft.com/office/drawing/2014/main" id="{A84FE2E0-0356-4DC9-A129-5C677E5B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FAF9516E-11D6-4EBA-B6FD-722514EE9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39581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Rectangle 66">
            <a:extLst>
              <a:ext uri="{FF2B5EF4-FFF2-40B4-BE49-F238E27FC236}">
                <a16:creationId xmlns:a16="http://schemas.microsoft.com/office/drawing/2014/main" id="{1E68CD86-EBCA-4577-B9FD-960CCEE8C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376835"/>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D4872967-727F-87AD-FE01-EB2F517486BD}"/>
              </a:ext>
            </a:extLst>
          </p:cNvPr>
          <p:cNvSpPr>
            <a:spLocks noGrp="1"/>
          </p:cNvSpPr>
          <p:nvPr>
            <p:ph type="title"/>
          </p:nvPr>
        </p:nvSpPr>
        <p:spPr>
          <a:xfrm>
            <a:off x="1371599" y="365125"/>
            <a:ext cx="9748522" cy="1325563"/>
          </a:xfrm>
        </p:spPr>
        <p:txBody>
          <a:bodyPr vert="horz" lIns="91440" tIns="45720" rIns="91440" bIns="45720" rtlCol="0" anchor="ctr">
            <a:normAutofit/>
          </a:bodyPr>
          <a:lstStyle/>
          <a:p>
            <a:r>
              <a:rPr lang="en-US" sz="4000" b="1" kern="1200">
                <a:solidFill>
                  <a:srgbClr val="FFFFFF"/>
                </a:solidFill>
                <a:latin typeface="+mj-lt"/>
                <a:ea typeface="+mj-ea"/>
                <a:cs typeface="+mj-cs"/>
              </a:rPr>
              <a:t>Belonging: A journey as unique as a snowflake</a:t>
            </a:r>
          </a:p>
        </p:txBody>
      </p:sp>
      <p:pic>
        <p:nvPicPr>
          <p:cNvPr id="53" name="Picture 52" descr="A snowflake on a white background&#10;&#10;Description automatically generated">
            <a:extLst>
              <a:ext uri="{FF2B5EF4-FFF2-40B4-BE49-F238E27FC236}">
                <a16:creationId xmlns:a16="http://schemas.microsoft.com/office/drawing/2014/main" id="{0D3B22CA-3701-DE45-02A9-E2FD04E1EEEB}"/>
              </a:ext>
            </a:extLst>
          </p:cNvPr>
          <p:cNvPicPr>
            <a:picLocks noChangeAspect="1"/>
          </p:cNvPicPr>
          <p:nvPr/>
        </p:nvPicPr>
        <p:blipFill>
          <a:blip r:embed="rId2"/>
          <a:srcRect t="318" b="1100"/>
          <a:stretch/>
        </p:blipFill>
        <p:spPr>
          <a:xfrm>
            <a:off x="6445329" y="181687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54" name="Picture 53" descr="A blue snowflake on a white background&#10;&#10;Description automatically generated">
            <a:extLst>
              <a:ext uri="{FF2B5EF4-FFF2-40B4-BE49-F238E27FC236}">
                <a16:creationId xmlns:a16="http://schemas.microsoft.com/office/drawing/2014/main" id="{1D0F766E-9202-BEF8-3530-4060BC9BA410}"/>
              </a:ext>
            </a:extLst>
          </p:cNvPr>
          <p:cNvPicPr>
            <a:picLocks noChangeAspect="1"/>
          </p:cNvPicPr>
          <p:nvPr/>
        </p:nvPicPr>
        <p:blipFill>
          <a:blip r:embed="rId3"/>
          <a:srcRect t="958" b="1983"/>
          <a:stretch/>
        </p:blipFill>
        <p:spPr>
          <a:xfrm>
            <a:off x="9462453" y="160585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51" name="Picture 50" descr="A yellow snowflake on a white background&#10;&#10;Description automatically generated">
            <a:extLst>
              <a:ext uri="{FF2B5EF4-FFF2-40B4-BE49-F238E27FC236}">
                <a16:creationId xmlns:a16="http://schemas.microsoft.com/office/drawing/2014/main" id="{16E5A54F-6D27-602D-2F5A-C51F8FEAF144}"/>
              </a:ext>
            </a:extLst>
          </p:cNvPr>
          <p:cNvPicPr>
            <a:picLocks noChangeAspect="1"/>
          </p:cNvPicPr>
          <p:nvPr/>
        </p:nvPicPr>
        <p:blipFill>
          <a:blip r:embed="rId4"/>
          <a:srcRect t="3750" r="-2" b="-2"/>
          <a:stretch/>
        </p:blipFill>
        <p:spPr>
          <a:xfrm>
            <a:off x="344392" y="171465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52" name="Picture 51" descr="A blue snowflake on a white background&#10;&#10;Description automatically generated">
            <a:extLst>
              <a:ext uri="{FF2B5EF4-FFF2-40B4-BE49-F238E27FC236}">
                <a16:creationId xmlns:a16="http://schemas.microsoft.com/office/drawing/2014/main" id="{986F1F04-1BBD-075C-AC87-4936D0EEC144}"/>
              </a:ext>
            </a:extLst>
          </p:cNvPr>
          <p:cNvPicPr>
            <a:picLocks noChangeAspect="1"/>
          </p:cNvPicPr>
          <p:nvPr/>
        </p:nvPicPr>
        <p:blipFill>
          <a:blip r:embed="rId5"/>
          <a:srcRect l="3401"/>
          <a:stretch/>
        </p:blipFill>
        <p:spPr>
          <a:xfrm>
            <a:off x="3432031" y="1804589"/>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44" name="Rectangle 43">
            <a:extLst>
              <a:ext uri="{FF2B5EF4-FFF2-40B4-BE49-F238E27FC236}">
                <a16:creationId xmlns:a16="http://schemas.microsoft.com/office/drawing/2014/main" id="{97624C9D-5013-FA93-FD35-2700CDA412CF}"/>
              </a:ext>
            </a:extLst>
          </p:cNvPr>
          <p:cNvSpPr/>
          <p:nvPr/>
        </p:nvSpPr>
        <p:spPr>
          <a:xfrm>
            <a:off x="9072014" y="2398629"/>
            <a:ext cx="525098" cy="439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24" name="Content Placeholder 23">
            <a:extLst>
              <a:ext uri="{FF2B5EF4-FFF2-40B4-BE49-F238E27FC236}">
                <a16:creationId xmlns:a16="http://schemas.microsoft.com/office/drawing/2014/main" id="{9AC811BC-8679-8D70-8E94-3B87A0B77037}"/>
              </a:ext>
            </a:extLst>
          </p:cNvPr>
          <p:cNvGraphicFramePr>
            <a:graphicFrameLocks noGrp="1"/>
          </p:cNvGraphicFramePr>
          <p:nvPr>
            <p:ph sz="half" idx="2"/>
          </p:nvPr>
        </p:nvGraphicFramePr>
        <p:xfrm>
          <a:off x="88031" y="4206396"/>
          <a:ext cx="11944474" cy="20437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08809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6" descr="3D black question marks with one yellow question mark">
            <a:extLst>
              <a:ext uri="{FF2B5EF4-FFF2-40B4-BE49-F238E27FC236}">
                <a16:creationId xmlns:a16="http://schemas.microsoft.com/office/drawing/2014/main" id="{422C1001-C203-6687-BC4A-553237205449}"/>
              </a:ext>
            </a:extLst>
          </p:cNvPr>
          <p:cNvPicPr>
            <a:picLocks noChangeAspect="1"/>
          </p:cNvPicPr>
          <p:nvPr/>
        </p:nvPicPr>
        <p:blipFill>
          <a:blip r:embed="rId2"/>
          <a:srcRect l="31471" r="22393" b="1"/>
          <a:stretch/>
        </p:blipFill>
        <p:spPr>
          <a:xfrm>
            <a:off x="3523488" y="10"/>
            <a:ext cx="8668512" cy="6857990"/>
          </a:xfrm>
          <a:prstGeom prst="rect">
            <a:avLst/>
          </a:prstGeom>
        </p:spPr>
      </p:pic>
      <p:sp>
        <p:nvSpPr>
          <p:cNvPr id="10"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84E1A37C-7EEC-C55E-7AE7-B1A472FB53FA}"/>
              </a:ext>
            </a:extLst>
          </p:cNvPr>
          <p:cNvSpPr>
            <a:spLocks noGrp="1"/>
          </p:cNvSpPr>
          <p:nvPr>
            <p:ph type="ctrTitle"/>
          </p:nvPr>
        </p:nvSpPr>
        <p:spPr>
          <a:xfrm>
            <a:off x="477981" y="1122363"/>
            <a:ext cx="4023360" cy="3204134"/>
          </a:xfrm>
        </p:spPr>
        <p:txBody>
          <a:bodyPr anchor="b">
            <a:normAutofit/>
          </a:bodyPr>
          <a:lstStyle/>
          <a:p>
            <a:r>
              <a:rPr lang="en-GB" sz="4800"/>
              <a:t>Questions</a:t>
            </a:r>
          </a:p>
        </p:txBody>
      </p:sp>
      <p:sp>
        <p:nvSpPr>
          <p:cNvPr id="12"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E2F532E-8DC2-DD1A-BC4D-21E913D81339}"/>
              </a:ext>
            </a:extLst>
          </p:cNvPr>
          <p:cNvPicPr>
            <a:picLocks noChangeAspect="1"/>
          </p:cNvPicPr>
          <p:nvPr/>
        </p:nvPicPr>
        <p:blipFill>
          <a:blip r:embed="rId3"/>
          <a:stretch>
            <a:fillRect/>
          </a:stretch>
        </p:blipFill>
        <p:spPr>
          <a:xfrm>
            <a:off x="405075" y="316730"/>
            <a:ext cx="3191320" cy="1390844"/>
          </a:xfrm>
          <a:prstGeom prst="rect">
            <a:avLst/>
          </a:prstGeom>
        </p:spPr>
      </p:pic>
    </p:spTree>
    <p:extLst>
      <p:ext uri="{BB962C8B-B14F-4D97-AF65-F5344CB8AC3E}">
        <p14:creationId xmlns:p14="http://schemas.microsoft.com/office/powerpoint/2010/main" val="3165351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A0DB-CCE9-19E3-543B-A252F820137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3654A4F-1A94-2A65-5418-8F351603412A}"/>
              </a:ext>
            </a:extLst>
          </p:cNvPr>
          <p:cNvSpPr txBox="1"/>
          <p:nvPr/>
        </p:nvSpPr>
        <p:spPr>
          <a:xfrm>
            <a:off x="647315" y="3835381"/>
            <a:ext cx="9432350" cy="369332"/>
          </a:xfrm>
          <a:prstGeom prst="rect">
            <a:avLst/>
          </a:prstGeom>
          <a:noFill/>
        </p:spPr>
        <p:txBody>
          <a:bodyPr wrap="square" rtlCol="0">
            <a:spAutoFit/>
          </a:bodyPr>
          <a:lstStyle/>
          <a:p>
            <a:r>
              <a:rPr lang="en-GB" dirty="0">
                <a:latin typeface="Aptos Display" panose="020B0004020202020204" pitchFamily="34" charset="0"/>
                <a:ea typeface="Open Sans" panose="020B0606030504020204" pitchFamily="34" charset="0"/>
                <a:cs typeface="Open Sans" panose="020B0606030504020204" pitchFamily="34" charset="0"/>
              </a:rPr>
              <a:t>charity no </a:t>
            </a:r>
            <a:r>
              <a:rPr lang="en-GB" dirty="0">
                <a:effectLst/>
                <a:latin typeface="Aptos Display" panose="020B0004020202020204" pitchFamily="34" charset="0"/>
                <a:ea typeface="Times New Roman" panose="02020603050405020304" pitchFamily="18" charset="0"/>
                <a:cs typeface="Times New Roman" panose="02020603050405020304" pitchFamily="18" charset="0"/>
              </a:rPr>
              <a:t>1180793</a:t>
            </a:r>
            <a:endParaRPr lang="en-GB" dirty="0">
              <a:latin typeface="Aptos Display" panose="020B0004020202020204" pitchFamily="34" charset="0"/>
              <a:ea typeface="Open Sans" panose="020B0606030504020204" pitchFamily="34" charset="0"/>
              <a:cs typeface="Open Sans" panose="020B0606030504020204" pitchFamily="34" charset="0"/>
            </a:endParaRPr>
          </a:p>
        </p:txBody>
      </p:sp>
      <p:pic>
        <p:nvPicPr>
          <p:cNvPr id="4" name="Picture 3" descr="A group of people standing in front of a white wall&#10;&#10;Description automatically generated">
            <a:extLst>
              <a:ext uri="{FF2B5EF4-FFF2-40B4-BE49-F238E27FC236}">
                <a16:creationId xmlns:a16="http://schemas.microsoft.com/office/drawing/2014/main" id="{611C1309-8C84-23DA-799B-A09900B4C27E}"/>
              </a:ext>
            </a:extLst>
          </p:cNvPr>
          <p:cNvPicPr>
            <a:picLocks noChangeAspect="1"/>
          </p:cNvPicPr>
          <p:nvPr/>
        </p:nvPicPr>
        <p:blipFill>
          <a:blip r:embed="rId2">
            <a:extLst>
              <a:ext uri="{28A0092B-C50C-407E-A947-70E740481C1C}">
                <a14:useLocalDpi xmlns:a14="http://schemas.microsoft.com/office/drawing/2010/main" val="0"/>
              </a:ext>
            </a:extLst>
          </a:blip>
          <a:srcRect l="21875" t="40952" b="25238"/>
          <a:stretch/>
        </p:blipFill>
        <p:spPr>
          <a:xfrm>
            <a:off x="647315" y="4299427"/>
            <a:ext cx="10450803" cy="2544024"/>
          </a:xfrm>
          <a:prstGeom prst="rect">
            <a:avLst/>
          </a:prstGeom>
        </p:spPr>
      </p:pic>
      <p:sp>
        <p:nvSpPr>
          <p:cNvPr id="3" name="TextBox 2">
            <a:extLst>
              <a:ext uri="{FF2B5EF4-FFF2-40B4-BE49-F238E27FC236}">
                <a16:creationId xmlns:a16="http://schemas.microsoft.com/office/drawing/2014/main" id="{4EAE663C-7DFB-53F8-9A79-6680385270A3}"/>
              </a:ext>
            </a:extLst>
          </p:cNvPr>
          <p:cNvSpPr txBox="1"/>
          <p:nvPr/>
        </p:nvSpPr>
        <p:spPr>
          <a:xfrm>
            <a:off x="647315" y="2512113"/>
            <a:ext cx="10316859" cy="646331"/>
          </a:xfrm>
          <a:prstGeom prst="rect">
            <a:avLst/>
          </a:prstGeom>
          <a:noFill/>
        </p:spPr>
        <p:txBody>
          <a:bodyPr wrap="square">
            <a:spAutoFit/>
          </a:bodyPr>
          <a:lstStyle/>
          <a:p>
            <a:pPr marR="619760">
              <a:spcBef>
                <a:spcPts val="815"/>
              </a:spcBef>
            </a:pPr>
            <a:r>
              <a:rPr lang="en-GB" sz="1800" dirty="0">
                <a:effectLst/>
                <a:latin typeface="Aptos Display" panose="020B0004020202020204" pitchFamily="34" charset="0"/>
                <a:ea typeface="Calibri" panose="020F0502020204030204" pitchFamily="34" charset="0"/>
              </a:rPr>
              <a:t>The National Network for the Education of Care Leavers, NNECL, </a:t>
            </a:r>
            <a:r>
              <a:rPr lang="en-GB" dirty="0">
                <a:latin typeface="Aptos Display" panose="020B0004020202020204" pitchFamily="34" charset="0"/>
                <a:ea typeface="Calibri" panose="020F0502020204030204" pitchFamily="34" charset="0"/>
              </a:rPr>
              <a:t>is </a:t>
            </a:r>
            <a:r>
              <a:rPr lang="en-GB" sz="1800" dirty="0">
                <a:effectLst/>
                <a:latin typeface="Aptos Display" panose="020B0004020202020204" pitchFamily="34" charset="0"/>
                <a:ea typeface="Calibri" panose="020F0502020204030204" pitchFamily="34" charset="0"/>
              </a:rPr>
              <a:t>the UK’s only organisation solely dedicated to transforming the </a:t>
            </a:r>
            <a:r>
              <a:rPr lang="en-GB" sz="1800" b="0" i="0" dirty="0">
                <a:effectLst/>
                <a:latin typeface="Aptos Display" panose="020B0004020202020204" pitchFamily="34" charset="0"/>
              </a:rPr>
              <a:t>educational outcomes of young people with experience of being in care.</a:t>
            </a:r>
          </a:p>
        </p:txBody>
      </p:sp>
      <p:sp>
        <p:nvSpPr>
          <p:cNvPr id="9" name="TextBox 8">
            <a:extLst>
              <a:ext uri="{FF2B5EF4-FFF2-40B4-BE49-F238E27FC236}">
                <a16:creationId xmlns:a16="http://schemas.microsoft.com/office/drawing/2014/main" id="{967E311C-6DC9-EC04-04D9-53AFAA76CBC8}"/>
              </a:ext>
            </a:extLst>
          </p:cNvPr>
          <p:cNvSpPr txBox="1"/>
          <p:nvPr/>
        </p:nvSpPr>
        <p:spPr>
          <a:xfrm>
            <a:off x="647315" y="3253158"/>
            <a:ext cx="1715589" cy="369332"/>
          </a:xfrm>
          <a:prstGeom prst="rect">
            <a:avLst/>
          </a:prstGeom>
          <a:noFill/>
        </p:spPr>
        <p:txBody>
          <a:bodyPr wrap="square" rtlCol="0">
            <a:spAutoFit/>
          </a:bodyPr>
          <a:lstStyle/>
          <a:p>
            <a:r>
              <a:rPr lang="en-GB" dirty="0">
                <a:latin typeface="Aptos Display" panose="020B0004020202020204" pitchFamily="34" charset="0"/>
              </a:rPr>
              <a:t>www.nnecl.org</a:t>
            </a:r>
          </a:p>
        </p:txBody>
      </p:sp>
      <p:grpSp>
        <p:nvGrpSpPr>
          <p:cNvPr id="6" name="Group 5">
            <a:extLst>
              <a:ext uri="{FF2B5EF4-FFF2-40B4-BE49-F238E27FC236}">
                <a16:creationId xmlns:a16="http://schemas.microsoft.com/office/drawing/2014/main" id="{2A2422C1-3071-C30B-07AB-68DE1F803F4C}"/>
              </a:ext>
            </a:extLst>
          </p:cNvPr>
          <p:cNvGrpSpPr/>
          <p:nvPr/>
        </p:nvGrpSpPr>
        <p:grpSpPr>
          <a:xfrm>
            <a:off x="9046118" y="576686"/>
            <a:ext cx="2052000" cy="1444490"/>
            <a:chOff x="9812831" y="473169"/>
            <a:chExt cx="2052000" cy="1444490"/>
          </a:xfrm>
        </p:grpSpPr>
        <p:grpSp>
          <p:nvGrpSpPr>
            <p:cNvPr id="8" name="Group 7">
              <a:extLst>
                <a:ext uri="{FF2B5EF4-FFF2-40B4-BE49-F238E27FC236}">
                  <a16:creationId xmlns:a16="http://schemas.microsoft.com/office/drawing/2014/main" id="{9531B8D5-EFF6-85F4-FF2A-712987DCAE52}"/>
                </a:ext>
              </a:extLst>
            </p:cNvPr>
            <p:cNvGrpSpPr>
              <a:grpSpLocks noChangeAspect="1"/>
            </p:cNvGrpSpPr>
            <p:nvPr/>
          </p:nvGrpSpPr>
          <p:grpSpPr>
            <a:xfrm>
              <a:off x="9812831" y="473169"/>
              <a:ext cx="2052000" cy="1082849"/>
              <a:chOff x="8691395" y="765544"/>
              <a:chExt cx="2630006" cy="1387860"/>
            </a:xfrm>
          </p:grpSpPr>
          <p:pic>
            <p:nvPicPr>
              <p:cNvPr id="11" name="Picture 10" descr="A white rectangular sign with blue text&#10;&#10;AI-generated content may be incorrect.">
                <a:extLst>
                  <a:ext uri="{FF2B5EF4-FFF2-40B4-BE49-F238E27FC236}">
                    <a16:creationId xmlns:a16="http://schemas.microsoft.com/office/drawing/2014/main" id="{1955B595-7762-833F-CDBB-801F6F7C7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853" y="1530978"/>
                <a:ext cx="1053283" cy="622426"/>
              </a:xfrm>
              <a:prstGeom prst="rect">
                <a:avLst/>
              </a:prstGeom>
            </p:spPr>
          </p:pic>
          <p:pic>
            <p:nvPicPr>
              <p:cNvPr id="12" name="Picture 11" descr="A purple and white logo&#10;&#10;AI-generated content may be incorrect.">
                <a:extLst>
                  <a:ext uri="{FF2B5EF4-FFF2-40B4-BE49-F238E27FC236}">
                    <a16:creationId xmlns:a16="http://schemas.microsoft.com/office/drawing/2014/main" id="{8ACF8B3F-264A-E4DD-E45A-D0E8B3D53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395" y="765544"/>
                <a:ext cx="2630006" cy="615259"/>
              </a:xfrm>
              <a:prstGeom prst="rect">
                <a:avLst/>
              </a:prstGeom>
            </p:spPr>
          </p:pic>
        </p:grpSp>
        <p:pic>
          <p:nvPicPr>
            <p:cNvPr id="10" name="Picture 9">
              <a:extLst>
                <a:ext uri="{FF2B5EF4-FFF2-40B4-BE49-F238E27FC236}">
                  <a16:creationId xmlns:a16="http://schemas.microsoft.com/office/drawing/2014/main" id="{914496AB-43D5-FC2F-74F8-E763A7B88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831" y="1070383"/>
              <a:ext cx="847276" cy="847276"/>
            </a:xfrm>
            <a:prstGeom prst="rect">
              <a:avLst/>
            </a:prstGeom>
          </p:spPr>
        </p:pic>
      </p:grpSp>
    </p:spTree>
    <p:extLst>
      <p:ext uri="{BB962C8B-B14F-4D97-AF65-F5344CB8AC3E}">
        <p14:creationId xmlns:p14="http://schemas.microsoft.com/office/powerpoint/2010/main" val="417743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A155-A440-5FE5-5787-F233016995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B77F44-12E5-B69E-3F97-C84F681D2C17}"/>
              </a:ext>
            </a:extLst>
          </p:cNvPr>
          <p:cNvSpPr txBox="1"/>
          <p:nvPr/>
        </p:nvSpPr>
        <p:spPr>
          <a:xfrm>
            <a:off x="376928" y="1349159"/>
            <a:ext cx="10272121" cy="830997"/>
          </a:xfrm>
          <a:prstGeom prst="rect">
            <a:avLst/>
          </a:prstGeom>
          <a:noFill/>
        </p:spPr>
        <p:txBody>
          <a:bodyPr wrap="square">
            <a:spAutoFit/>
          </a:bodyPr>
          <a:lstStyle/>
          <a:p>
            <a:pPr marR="619760" lvl="0">
              <a:spcBef>
                <a:spcPts val="815"/>
              </a:spcBef>
            </a:pPr>
            <a:r>
              <a:rPr lang="en-US" sz="4800" b="1" dirty="0">
                <a:solidFill>
                  <a:srgbClr val="6E496E"/>
                </a:solidFill>
                <a:effectLst/>
                <a:latin typeface="Aptos Display" panose="020B0004020202020204" pitchFamily="34" charset="0"/>
                <a:ea typeface="Calibri" panose="020F0502020204030204" pitchFamily="34" charset="0"/>
                <a:cs typeface="Times New Roman" panose="02020603050405020304" pitchFamily="18" charset="0"/>
              </a:rPr>
              <a:t>50 Quality Marks awarded: in HE</a:t>
            </a:r>
          </a:p>
        </p:txBody>
      </p:sp>
      <p:sp>
        <p:nvSpPr>
          <p:cNvPr id="9" name="TextBox 8">
            <a:extLst>
              <a:ext uri="{FF2B5EF4-FFF2-40B4-BE49-F238E27FC236}">
                <a16:creationId xmlns:a16="http://schemas.microsoft.com/office/drawing/2014/main" id="{D3B57369-6721-F7B5-E1FE-BAB48CE2DC96}"/>
              </a:ext>
            </a:extLst>
          </p:cNvPr>
          <p:cNvSpPr txBox="1"/>
          <p:nvPr/>
        </p:nvSpPr>
        <p:spPr>
          <a:xfrm>
            <a:off x="485362" y="2272489"/>
            <a:ext cx="3579962" cy="3970318"/>
          </a:xfrm>
          <a:prstGeom prst="rect">
            <a:avLst/>
          </a:prstGeom>
          <a:noFill/>
        </p:spPr>
        <p:txBody>
          <a:bodyPr wrap="square" rtlCol="0">
            <a:spAutoFit/>
          </a:bodyPr>
          <a:lstStyle/>
          <a:p>
            <a:r>
              <a:rPr lang="en-GB" dirty="0">
                <a:latin typeface="Aptos Display" panose="020B0004020202020204" pitchFamily="34" charset="0"/>
              </a:rPr>
              <a:t>City St George's, University of London</a:t>
            </a:r>
          </a:p>
          <a:p>
            <a:r>
              <a:rPr lang="en-GB" dirty="0">
                <a:latin typeface="Aptos Display" panose="020B0004020202020204" pitchFamily="34" charset="0"/>
              </a:rPr>
              <a:t>De Montfort University</a:t>
            </a:r>
          </a:p>
          <a:p>
            <a:r>
              <a:rPr lang="en-GB" dirty="0">
                <a:latin typeface="Aptos Display" panose="020B0004020202020204" pitchFamily="34" charset="0"/>
              </a:rPr>
              <a:t>Edge Hill University</a:t>
            </a:r>
          </a:p>
          <a:p>
            <a:r>
              <a:rPr lang="en-GB" dirty="0">
                <a:latin typeface="Aptos Display" panose="020B0004020202020204" pitchFamily="34" charset="0"/>
              </a:rPr>
              <a:t>Kingston University</a:t>
            </a:r>
          </a:p>
          <a:p>
            <a:r>
              <a:rPr lang="en-GB" dirty="0">
                <a:latin typeface="Aptos Display" panose="020B0004020202020204" pitchFamily="34" charset="0"/>
              </a:rPr>
              <a:t>Liverpool John Moores University</a:t>
            </a:r>
          </a:p>
          <a:p>
            <a:r>
              <a:rPr lang="en-GB" dirty="0">
                <a:latin typeface="Aptos Display" panose="020B0004020202020204" pitchFamily="34" charset="0"/>
              </a:rPr>
              <a:t>Manchester Metropolitan University</a:t>
            </a:r>
          </a:p>
          <a:p>
            <a:r>
              <a:rPr lang="en-GB" dirty="0">
                <a:latin typeface="Aptos Display" panose="020B0004020202020204" pitchFamily="34" charset="0"/>
              </a:rPr>
              <a:t>Oxford Brookes University</a:t>
            </a:r>
          </a:p>
          <a:p>
            <a:r>
              <a:rPr lang="en-GB" dirty="0">
                <a:latin typeface="Aptos Display" panose="020B0004020202020204" pitchFamily="34" charset="0"/>
              </a:rPr>
              <a:t>Queen Mary University London</a:t>
            </a:r>
          </a:p>
          <a:p>
            <a:r>
              <a:rPr lang="en-GB" dirty="0">
                <a:latin typeface="Aptos Display" panose="020B0004020202020204" pitchFamily="34" charset="0"/>
              </a:rPr>
              <a:t>Queens University Belfast</a:t>
            </a:r>
          </a:p>
          <a:p>
            <a:r>
              <a:rPr lang="en-GB" dirty="0">
                <a:latin typeface="Aptos Display" panose="020B0004020202020204" pitchFamily="34" charset="0"/>
              </a:rPr>
              <a:t>Royal Central School of Speech and Drama</a:t>
            </a:r>
          </a:p>
          <a:p>
            <a:r>
              <a:rPr lang="en-GB" dirty="0">
                <a:latin typeface="Aptos Display" panose="020B0004020202020204" pitchFamily="34" charset="0"/>
              </a:rPr>
              <a:t>University of Bath</a:t>
            </a:r>
          </a:p>
          <a:p>
            <a:r>
              <a:rPr lang="en-GB" dirty="0">
                <a:latin typeface="Aptos Display" panose="020B0004020202020204" pitchFamily="34" charset="0"/>
              </a:rPr>
              <a:t>University of Bedfordshire</a:t>
            </a:r>
          </a:p>
        </p:txBody>
      </p:sp>
      <p:sp>
        <p:nvSpPr>
          <p:cNvPr id="2" name="TextBox 1">
            <a:extLst>
              <a:ext uri="{FF2B5EF4-FFF2-40B4-BE49-F238E27FC236}">
                <a16:creationId xmlns:a16="http://schemas.microsoft.com/office/drawing/2014/main" id="{F64E5CA5-F21C-4959-79B2-A80A92318472}"/>
              </a:ext>
            </a:extLst>
          </p:cNvPr>
          <p:cNvSpPr txBox="1"/>
          <p:nvPr/>
        </p:nvSpPr>
        <p:spPr>
          <a:xfrm>
            <a:off x="4271756" y="2272489"/>
            <a:ext cx="3579962" cy="3970318"/>
          </a:xfrm>
          <a:prstGeom prst="rect">
            <a:avLst/>
          </a:prstGeom>
          <a:noFill/>
        </p:spPr>
        <p:txBody>
          <a:bodyPr wrap="square" rtlCol="0">
            <a:spAutoFit/>
          </a:bodyPr>
          <a:lstStyle/>
          <a:p>
            <a:r>
              <a:rPr lang="en-GB" dirty="0">
                <a:latin typeface="Aptos Display" panose="020B0004020202020204" pitchFamily="34" charset="0"/>
              </a:rPr>
              <a:t>University of Bedfordshire</a:t>
            </a:r>
          </a:p>
          <a:p>
            <a:r>
              <a:rPr lang="en-GB" dirty="0">
                <a:latin typeface="Aptos Display" panose="020B0004020202020204" pitchFamily="34" charset="0"/>
              </a:rPr>
              <a:t>University of Birmingham</a:t>
            </a:r>
          </a:p>
          <a:p>
            <a:r>
              <a:rPr lang="en-GB" dirty="0">
                <a:latin typeface="Aptos Display" panose="020B0004020202020204" pitchFamily="34" charset="0"/>
              </a:rPr>
              <a:t>University of Bradford</a:t>
            </a:r>
          </a:p>
          <a:p>
            <a:r>
              <a:rPr lang="en-GB" dirty="0">
                <a:latin typeface="Aptos Display" panose="020B0004020202020204" pitchFamily="34" charset="0"/>
              </a:rPr>
              <a:t>University of Bristol</a:t>
            </a:r>
          </a:p>
          <a:p>
            <a:r>
              <a:rPr lang="en-GB" dirty="0">
                <a:latin typeface="Aptos Display" panose="020B0004020202020204" pitchFamily="34" charset="0"/>
              </a:rPr>
              <a:t>University of Cambridge</a:t>
            </a:r>
          </a:p>
          <a:p>
            <a:r>
              <a:rPr lang="en-GB" dirty="0">
                <a:latin typeface="Aptos Display" panose="020B0004020202020204" pitchFamily="34" charset="0"/>
              </a:rPr>
              <a:t>University of Exeter</a:t>
            </a:r>
          </a:p>
          <a:p>
            <a:r>
              <a:rPr lang="en-GB" dirty="0">
                <a:latin typeface="Aptos Display" panose="020B0004020202020204" pitchFamily="34" charset="0"/>
              </a:rPr>
              <a:t>University of Law</a:t>
            </a:r>
          </a:p>
          <a:p>
            <a:r>
              <a:rPr lang="en-GB" dirty="0">
                <a:latin typeface="Aptos Display" panose="020B0004020202020204" pitchFamily="34" charset="0"/>
              </a:rPr>
              <a:t>University of Leicester</a:t>
            </a:r>
          </a:p>
          <a:p>
            <a:r>
              <a:rPr lang="en-GB" dirty="0">
                <a:latin typeface="Aptos Display" panose="020B0004020202020204" pitchFamily="34" charset="0"/>
              </a:rPr>
              <a:t>University of Lincoln</a:t>
            </a:r>
          </a:p>
          <a:p>
            <a:r>
              <a:rPr lang="en-GB" dirty="0">
                <a:latin typeface="Aptos Display" panose="020B0004020202020204" pitchFamily="34" charset="0"/>
              </a:rPr>
              <a:t>University of Liverpool</a:t>
            </a:r>
          </a:p>
          <a:p>
            <a:r>
              <a:rPr lang="en-GB" dirty="0">
                <a:latin typeface="Aptos Display" panose="020B0004020202020204" pitchFamily="34" charset="0"/>
              </a:rPr>
              <a:t>University of Manchester</a:t>
            </a:r>
          </a:p>
          <a:p>
            <a:r>
              <a:rPr lang="en-GB" dirty="0">
                <a:latin typeface="Aptos Display" panose="020B0004020202020204" pitchFamily="34" charset="0"/>
              </a:rPr>
              <a:t>University of Nottingham</a:t>
            </a:r>
          </a:p>
          <a:p>
            <a:r>
              <a:rPr lang="en-GB" dirty="0">
                <a:latin typeface="Aptos Display" panose="020B0004020202020204" pitchFamily="34" charset="0"/>
              </a:rPr>
              <a:t>University of Salford</a:t>
            </a:r>
          </a:p>
          <a:p>
            <a:r>
              <a:rPr lang="en-GB" dirty="0">
                <a:latin typeface="Aptos Display" panose="020B0004020202020204" pitchFamily="34" charset="0"/>
              </a:rPr>
              <a:t>University of Sheffield</a:t>
            </a:r>
          </a:p>
        </p:txBody>
      </p:sp>
      <p:sp>
        <p:nvSpPr>
          <p:cNvPr id="11" name="TextBox 10">
            <a:extLst>
              <a:ext uri="{FF2B5EF4-FFF2-40B4-BE49-F238E27FC236}">
                <a16:creationId xmlns:a16="http://schemas.microsoft.com/office/drawing/2014/main" id="{5590D5A5-3F36-506E-3264-C5952F7DAFEA}"/>
              </a:ext>
            </a:extLst>
          </p:cNvPr>
          <p:cNvSpPr txBox="1"/>
          <p:nvPr/>
        </p:nvSpPr>
        <p:spPr>
          <a:xfrm>
            <a:off x="7546740" y="2284085"/>
            <a:ext cx="3579962" cy="923330"/>
          </a:xfrm>
          <a:prstGeom prst="rect">
            <a:avLst/>
          </a:prstGeom>
          <a:noFill/>
        </p:spPr>
        <p:txBody>
          <a:bodyPr wrap="square">
            <a:spAutoFit/>
          </a:bodyPr>
          <a:lstStyle/>
          <a:p>
            <a:r>
              <a:rPr lang="en-GB" dirty="0">
                <a:latin typeface="Aptos Display" panose="020B0004020202020204" pitchFamily="34" charset="0"/>
              </a:rPr>
              <a:t>University of Sunderland</a:t>
            </a:r>
          </a:p>
          <a:p>
            <a:r>
              <a:rPr lang="en-GB" dirty="0">
                <a:latin typeface="Aptos Display" panose="020B0004020202020204" pitchFamily="34" charset="0"/>
              </a:rPr>
              <a:t>University of Wolverhampton</a:t>
            </a:r>
          </a:p>
          <a:p>
            <a:r>
              <a:rPr lang="en-GB" dirty="0">
                <a:latin typeface="Aptos Display" panose="020B0004020202020204" pitchFamily="34" charset="0"/>
              </a:rPr>
              <a:t>University of York</a:t>
            </a:r>
          </a:p>
        </p:txBody>
      </p:sp>
      <p:pic>
        <p:nvPicPr>
          <p:cNvPr id="16" name="Picture 15" descr="A collage of two women&#10;&#10;AI-generated content may be incorrect.">
            <a:extLst>
              <a:ext uri="{FF2B5EF4-FFF2-40B4-BE49-F238E27FC236}">
                <a16:creationId xmlns:a16="http://schemas.microsoft.com/office/drawing/2014/main" id="{A3DD8A64-EC7E-F44B-9E7B-159C10A82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331" y="3644661"/>
            <a:ext cx="4497773" cy="25327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 name="TextBox 16">
            <a:extLst>
              <a:ext uri="{FF2B5EF4-FFF2-40B4-BE49-F238E27FC236}">
                <a16:creationId xmlns:a16="http://schemas.microsoft.com/office/drawing/2014/main" id="{5BA7EFDB-33E8-57AB-B99A-4CFB5A51909D}"/>
              </a:ext>
            </a:extLst>
          </p:cNvPr>
          <p:cNvSpPr txBox="1"/>
          <p:nvPr/>
        </p:nvSpPr>
        <p:spPr>
          <a:xfrm rot="575386">
            <a:off x="7567399" y="6143294"/>
            <a:ext cx="1813280" cy="400110"/>
          </a:xfrm>
          <a:prstGeom prst="rect">
            <a:avLst/>
          </a:prstGeom>
          <a:noFill/>
        </p:spPr>
        <p:txBody>
          <a:bodyPr wrap="square">
            <a:spAutoFit/>
          </a:bodyPr>
          <a:lstStyle/>
          <a:p>
            <a:r>
              <a:rPr lang="en-GB" sz="1000" b="0" i="0" dirty="0">
                <a:solidFill>
                  <a:srgbClr val="444444"/>
                </a:solidFill>
                <a:effectLst/>
                <a:latin typeface="+mj-lt"/>
              </a:rPr>
              <a:t>Grace </a:t>
            </a:r>
            <a:r>
              <a:rPr lang="en-GB" sz="1000" b="0" i="0" dirty="0" err="1">
                <a:solidFill>
                  <a:srgbClr val="444444"/>
                </a:solidFill>
                <a:effectLst/>
                <a:latin typeface="+mj-lt"/>
              </a:rPr>
              <a:t>Mpeso</a:t>
            </a:r>
            <a:r>
              <a:rPr lang="en-GB" sz="1000" b="0" i="0" dirty="0">
                <a:solidFill>
                  <a:srgbClr val="444444"/>
                </a:solidFill>
                <a:effectLst/>
                <a:latin typeface="+mj-lt"/>
              </a:rPr>
              <a:t> and Lucy Lanfear</a:t>
            </a:r>
          </a:p>
          <a:p>
            <a:r>
              <a:rPr lang="en-GB" sz="1000" dirty="0">
                <a:solidFill>
                  <a:srgbClr val="444444"/>
                </a:solidFill>
                <a:latin typeface="+mj-lt"/>
              </a:rPr>
              <a:t>Oxford Brookes University</a:t>
            </a:r>
            <a:endParaRPr lang="en-GB" sz="1000" dirty="0">
              <a:latin typeface="+mj-lt"/>
            </a:endParaRPr>
          </a:p>
        </p:txBody>
      </p:sp>
      <p:pic>
        <p:nvPicPr>
          <p:cNvPr id="6" name="Picture 5" descr="A purple and white logo&#10;&#10;AI-generated content may be incorrect.">
            <a:extLst>
              <a:ext uri="{FF2B5EF4-FFF2-40B4-BE49-F238E27FC236}">
                <a16:creationId xmlns:a16="http://schemas.microsoft.com/office/drawing/2014/main" id="{3A2F9C03-9F50-5592-4729-B0742C7E0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049" y="431870"/>
            <a:ext cx="2052000" cy="480043"/>
          </a:xfrm>
          <a:prstGeom prst="rect">
            <a:avLst/>
          </a:prstGeom>
        </p:spPr>
      </p:pic>
    </p:spTree>
    <p:extLst>
      <p:ext uri="{BB962C8B-B14F-4D97-AF65-F5344CB8AC3E}">
        <p14:creationId xmlns:p14="http://schemas.microsoft.com/office/powerpoint/2010/main" val="65872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8858-6F17-560B-1660-71B5545F1530}"/>
            </a:ext>
          </a:extLst>
        </p:cNvPr>
        <p:cNvGrpSpPr/>
        <p:nvPr/>
      </p:nvGrpSpPr>
      <p:grpSpPr>
        <a:xfrm>
          <a:off x="0" y="0"/>
          <a:ext cx="0" cy="0"/>
          <a:chOff x="0" y="0"/>
          <a:chExt cx="0" cy="0"/>
        </a:xfrm>
      </p:grpSpPr>
      <p:pic>
        <p:nvPicPr>
          <p:cNvPr id="2" name="Picture 1" descr="A diagram of a company's quality&#10;&#10;Description automatically generated">
            <a:extLst>
              <a:ext uri="{FF2B5EF4-FFF2-40B4-BE49-F238E27FC236}">
                <a16:creationId xmlns:a16="http://schemas.microsoft.com/office/drawing/2014/main" id="{7F17EE94-BB77-C870-9B36-06FE5D43ECC5}"/>
              </a:ext>
            </a:extLst>
          </p:cNvPr>
          <p:cNvPicPr>
            <a:picLocks noChangeAspect="1"/>
          </p:cNvPicPr>
          <p:nvPr/>
        </p:nvPicPr>
        <p:blipFill>
          <a:blip r:embed="rId2">
            <a:extLst>
              <a:ext uri="{28A0092B-C50C-407E-A947-70E740481C1C}">
                <a14:useLocalDpi xmlns:a14="http://schemas.microsoft.com/office/drawing/2010/main" val="0"/>
              </a:ext>
            </a:extLst>
          </a:blip>
          <a:srcRect l="11961" r="12243" b="3135"/>
          <a:stretch>
            <a:fillRect/>
          </a:stretch>
        </p:blipFill>
        <p:spPr>
          <a:xfrm>
            <a:off x="7273282" y="1733596"/>
            <a:ext cx="4841080" cy="4640122"/>
          </a:xfrm>
          <a:prstGeom prst="rect">
            <a:avLst/>
          </a:prstGeom>
        </p:spPr>
      </p:pic>
      <p:sp>
        <p:nvSpPr>
          <p:cNvPr id="3" name="TextBox 2">
            <a:extLst>
              <a:ext uri="{FF2B5EF4-FFF2-40B4-BE49-F238E27FC236}">
                <a16:creationId xmlns:a16="http://schemas.microsoft.com/office/drawing/2014/main" id="{0296F6EF-C5CC-E1FC-65D7-AD2A677AA9F7}"/>
              </a:ext>
            </a:extLst>
          </p:cNvPr>
          <p:cNvSpPr txBox="1"/>
          <p:nvPr/>
        </p:nvSpPr>
        <p:spPr>
          <a:xfrm>
            <a:off x="303864" y="2378234"/>
            <a:ext cx="7627498" cy="3580467"/>
          </a:xfrm>
          <a:prstGeom prst="rect">
            <a:avLst/>
          </a:prstGeom>
          <a:noFill/>
        </p:spPr>
        <p:txBody>
          <a:bodyPr wrap="square">
            <a:spAutoFit/>
          </a:bodyPr>
          <a:lstStyle/>
          <a:p>
            <a:pPr marR="619760" lvl="0">
              <a:spcBef>
                <a:spcPts val="815"/>
              </a:spcBef>
            </a:pPr>
            <a:r>
              <a:rPr lang="en-US" sz="2000" dirty="0">
                <a:latin typeface="Aptos Display" panose="020B0004020202020204" pitchFamily="34" charset="0"/>
                <a:sym typeface="Calibri"/>
              </a:rPr>
              <a:t>The Quality Mark operates around 7 areas, covering the whole student lifecycle, culture/leadership, collaboration &amp; partnership, plus ongoing evaluation and response.</a:t>
            </a:r>
          </a:p>
          <a:p>
            <a:pPr marR="619760" lvl="0">
              <a:spcBef>
                <a:spcPts val="815"/>
              </a:spcBef>
            </a:pPr>
            <a:r>
              <a:rPr lang="en-US" sz="2000" dirty="0">
                <a:latin typeface="Aptos Display" panose="020B0004020202020204" pitchFamily="34" charset="0"/>
                <a:sym typeface="Calibri"/>
              </a:rPr>
              <a:t>Proportionate and contextualised, reflecting diversity of institutions across HE/FE and the different policy contexts across the UK.</a:t>
            </a:r>
          </a:p>
          <a:p>
            <a:pPr marR="619760" lvl="0">
              <a:spcBef>
                <a:spcPts val="815"/>
              </a:spcBef>
            </a:pPr>
            <a:r>
              <a:rPr lang="en-US" sz="2000" dirty="0">
                <a:latin typeface="Aptos Display" panose="020B0004020202020204" pitchFamily="34" charset="0"/>
                <a:sym typeface="Calibri"/>
              </a:rPr>
              <a:t>Awarded for 3 years with mid-point review of action plan.</a:t>
            </a:r>
          </a:p>
          <a:p>
            <a:pPr marR="619760" lvl="0">
              <a:spcBef>
                <a:spcPts val="815"/>
              </a:spcBef>
            </a:pPr>
            <a:r>
              <a:rPr lang="en-US" sz="2000" dirty="0">
                <a:latin typeface="Aptos Display" panose="020B0004020202020204" pitchFamily="34" charset="0"/>
                <a:sym typeface="Calibri"/>
              </a:rPr>
              <a:t>Is undertaken voluntarily by NNECL members.</a:t>
            </a:r>
          </a:p>
          <a:p>
            <a:pPr marR="619760" lvl="0">
              <a:spcBef>
                <a:spcPts val="815"/>
              </a:spcBef>
            </a:pPr>
            <a:r>
              <a:rPr lang="en-GB" sz="2000" b="1" dirty="0">
                <a:latin typeface="Aptos Display" panose="020B0004020202020204" pitchFamily="34" charset="0"/>
              </a:rPr>
              <a:t>A Sticky Campus</a:t>
            </a:r>
            <a:r>
              <a:rPr lang="en-GB" sz="2000" dirty="0">
                <a:latin typeface="Aptos Display" panose="020B0004020202020204" pitchFamily="34" charset="0"/>
              </a:rPr>
              <a:t> sits in the 'Student Wellbeing' section of the Quality Mark, along with provision for physical and mental wellbeing and financial support.</a:t>
            </a:r>
            <a:endParaRPr lang="en-US" sz="2000" dirty="0">
              <a:latin typeface="Aptos Display" panose="020B0004020202020204" pitchFamily="34" charset="0"/>
              <a:sym typeface="Calibri"/>
            </a:endParaRPr>
          </a:p>
        </p:txBody>
      </p:sp>
      <p:pic>
        <p:nvPicPr>
          <p:cNvPr id="4" name="Picture 3" descr="A purple text on a black background">
            <a:extLst>
              <a:ext uri="{FF2B5EF4-FFF2-40B4-BE49-F238E27FC236}">
                <a16:creationId xmlns:a16="http://schemas.microsoft.com/office/drawing/2014/main" id="{54C13546-2BEF-01C0-BC82-E20C35C1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242" y="484282"/>
            <a:ext cx="2611256" cy="610872"/>
          </a:xfrm>
          <a:prstGeom prst="rect">
            <a:avLst/>
          </a:prstGeom>
        </p:spPr>
      </p:pic>
    </p:spTree>
    <p:extLst>
      <p:ext uri="{BB962C8B-B14F-4D97-AF65-F5344CB8AC3E}">
        <p14:creationId xmlns:p14="http://schemas.microsoft.com/office/powerpoint/2010/main" val="163855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1A24-D67C-71B4-A737-702C027C2C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4255DC-1AAF-D8F5-77EA-BB0F59F52D5F}"/>
              </a:ext>
            </a:extLst>
          </p:cNvPr>
          <p:cNvSpPr txBox="1"/>
          <p:nvPr/>
        </p:nvSpPr>
        <p:spPr>
          <a:xfrm>
            <a:off x="508978" y="3684352"/>
            <a:ext cx="4770388" cy="2800767"/>
          </a:xfrm>
          <a:prstGeom prst="rect">
            <a:avLst/>
          </a:prstGeom>
          <a:noFill/>
        </p:spPr>
        <p:txBody>
          <a:bodyPr wrap="square">
            <a:spAutoFit/>
          </a:bodyPr>
          <a:lstStyle/>
          <a:p>
            <a:r>
              <a:rPr lang="en-GB" sz="2200" dirty="0">
                <a:latin typeface="Aptos Display" panose="020B0004020202020204" pitchFamily="34" charset="0"/>
                <a:ea typeface="Open Sans" panose="020B0606030504020204" pitchFamily="34" charset="0"/>
                <a:cs typeface="Arial" panose="020B0604020202020204" pitchFamily="34" charset="0"/>
              </a:rPr>
              <a:t>The challenges preventing young people with care and estranged backgrounds achieving good education outcomes have been well researched over the last 20 years. </a:t>
            </a:r>
          </a:p>
          <a:p>
            <a:r>
              <a:rPr lang="en-GB" sz="2200" dirty="0">
                <a:latin typeface="Aptos Display" panose="020B0004020202020204" pitchFamily="34" charset="0"/>
                <a:ea typeface="Open Sans" panose="020B0606030504020204" pitchFamily="34" charset="0"/>
                <a:cs typeface="Arial" panose="020B0604020202020204" pitchFamily="34" charset="0"/>
              </a:rPr>
              <a:t>Life on campus is part of a complex discussion in keeping our young people from withdrawing from their studies.</a:t>
            </a:r>
          </a:p>
        </p:txBody>
      </p:sp>
      <p:pic>
        <p:nvPicPr>
          <p:cNvPr id="7" name="Picture 6" descr="A close-up of a pyramid&#10;&#10;AI-generated content may be incorrect.">
            <a:extLst>
              <a:ext uri="{FF2B5EF4-FFF2-40B4-BE49-F238E27FC236}">
                <a16:creationId xmlns:a16="http://schemas.microsoft.com/office/drawing/2014/main" id="{800ECDC7-74AC-AF87-C524-4421467D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534" y="1949561"/>
            <a:ext cx="6676466" cy="4908439"/>
          </a:xfrm>
          <a:prstGeom prst="rect">
            <a:avLst/>
          </a:prstGeom>
        </p:spPr>
      </p:pic>
      <p:sp>
        <p:nvSpPr>
          <p:cNvPr id="10" name="TextBox 9">
            <a:extLst>
              <a:ext uri="{FF2B5EF4-FFF2-40B4-BE49-F238E27FC236}">
                <a16:creationId xmlns:a16="http://schemas.microsoft.com/office/drawing/2014/main" id="{62D08C05-78A2-C808-F760-FB838D62A1AB}"/>
              </a:ext>
            </a:extLst>
          </p:cNvPr>
          <p:cNvSpPr txBox="1"/>
          <p:nvPr/>
        </p:nvSpPr>
        <p:spPr>
          <a:xfrm>
            <a:off x="508978" y="1605990"/>
            <a:ext cx="10013112" cy="830997"/>
          </a:xfrm>
          <a:prstGeom prst="rect">
            <a:avLst/>
          </a:prstGeom>
          <a:noFill/>
        </p:spPr>
        <p:txBody>
          <a:bodyPr wrap="square">
            <a:spAutoFit/>
          </a:bodyPr>
          <a:lstStyle/>
          <a:p>
            <a:r>
              <a:rPr lang="en-US" sz="4800" b="1" dirty="0">
                <a:solidFill>
                  <a:srgbClr val="6E496E"/>
                </a:solidFill>
                <a:latin typeface="Aptos Display" panose="020B0004020202020204" pitchFamily="34" charset="0"/>
                <a:ea typeface="Calibri" panose="020F0502020204030204" pitchFamily="34" charset="0"/>
                <a:cs typeface="Times New Roman" panose="02020603050405020304" pitchFamily="18" charset="0"/>
              </a:rPr>
              <a:t>We’ve moved beyond bursaries</a:t>
            </a:r>
            <a:endParaRPr lang="en-GB" sz="4800" dirty="0">
              <a:solidFill>
                <a:srgbClr val="6E496E"/>
              </a:solidFill>
              <a:latin typeface="Aptos Display" panose="020B0004020202020204" pitchFamily="34" charset="0"/>
            </a:endParaRPr>
          </a:p>
        </p:txBody>
      </p:sp>
      <p:pic>
        <p:nvPicPr>
          <p:cNvPr id="2" name="Picture 1" descr="A purple text on a black background">
            <a:extLst>
              <a:ext uri="{FF2B5EF4-FFF2-40B4-BE49-F238E27FC236}">
                <a16:creationId xmlns:a16="http://schemas.microsoft.com/office/drawing/2014/main" id="{228DBD24-926C-4E9F-9D5A-65F0AA8C0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242" y="484282"/>
            <a:ext cx="2611256" cy="610872"/>
          </a:xfrm>
          <a:prstGeom prst="rect">
            <a:avLst/>
          </a:prstGeom>
        </p:spPr>
      </p:pic>
    </p:spTree>
    <p:extLst>
      <p:ext uri="{BB962C8B-B14F-4D97-AF65-F5344CB8AC3E}">
        <p14:creationId xmlns:p14="http://schemas.microsoft.com/office/powerpoint/2010/main" val="85961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80BD0-76A6-97FE-8FF9-A6665F2764C4}"/>
            </a:ext>
          </a:extLst>
        </p:cNvPr>
        <p:cNvGrpSpPr/>
        <p:nvPr/>
      </p:nvGrpSpPr>
      <p:grpSpPr>
        <a:xfrm>
          <a:off x="0" y="0"/>
          <a:ext cx="0" cy="0"/>
          <a:chOff x="0" y="0"/>
          <a:chExt cx="0" cy="0"/>
        </a:xfrm>
      </p:grpSpPr>
      <p:pic>
        <p:nvPicPr>
          <p:cNvPr id="4" name="Picture 3" descr="A group of people standing in front of a white wall&#10;&#10;Description automatically generated">
            <a:extLst>
              <a:ext uri="{FF2B5EF4-FFF2-40B4-BE49-F238E27FC236}">
                <a16:creationId xmlns:a16="http://schemas.microsoft.com/office/drawing/2014/main" id="{ADD98D3E-C8DA-7186-3F84-51045F4E859C}"/>
              </a:ext>
            </a:extLst>
          </p:cNvPr>
          <p:cNvPicPr>
            <a:picLocks noChangeAspect="1"/>
          </p:cNvPicPr>
          <p:nvPr/>
        </p:nvPicPr>
        <p:blipFill>
          <a:blip r:embed="rId2">
            <a:extLst>
              <a:ext uri="{28A0092B-C50C-407E-A947-70E740481C1C}">
                <a14:useLocalDpi xmlns:a14="http://schemas.microsoft.com/office/drawing/2010/main" val="0"/>
              </a:ext>
            </a:extLst>
          </a:blip>
          <a:srcRect l="21875" t="40952" b="25238"/>
          <a:stretch/>
        </p:blipFill>
        <p:spPr>
          <a:xfrm>
            <a:off x="647315" y="4299427"/>
            <a:ext cx="10450803" cy="2544024"/>
          </a:xfrm>
          <a:prstGeom prst="rect">
            <a:avLst/>
          </a:prstGeom>
        </p:spPr>
      </p:pic>
      <p:sp>
        <p:nvSpPr>
          <p:cNvPr id="3" name="TextBox 2">
            <a:extLst>
              <a:ext uri="{FF2B5EF4-FFF2-40B4-BE49-F238E27FC236}">
                <a16:creationId xmlns:a16="http://schemas.microsoft.com/office/drawing/2014/main" id="{488E6872-6B3D-C00C-9E2F-C2446FFE72EE}"/>
              </a:ext>
            </a:extLst>
          </p:cNvPr>
          <p:cNvSpPr txBox="1"/>
          <p:nvPr/>
        </p:nvSpPr>
        <p:spPr>
          <a:xfrm>
            <a:off x="647315" y="2512113"/>
            <a:ext cx="10316859" cy="523220"/>
          </a:xfrm>
          <a:prstGeom prst="rect">
            <a:avLst/>
          </a:prstGeom>
          <a:noFill/>
        </p:spPr>
        <p:txBody>
          <a:bodyPr wrap="square" lIns="91440" tIns="45720" rIns="91440" bIns="45720" anchor="t">
            <a:spAutoFit/>
          </a:bodyPr>
          <a:lstStyle/>
          <a:p>
            <a:pPr marR="619760">
              <a:spcBef>
                <a:spcPts val="815"/>
              </a:spcBef>
            </a:pPr>
            <a:r>
              <a:rPr lang="en-GB" sz="2800" b="1" i="0" dirty="0">
                <a:latin typeface="Aptos Display"/>
                <a:ea typeface="Calibri"/>
              </a:rPr>
              <a:t>Jonathan Batty and Ross Wilkinson- Durham University</a:t>
            </a:r>
            <a:endParaRPr lang="en-GB" sz="2800" b="1" i="0" dirty="0">
              <a:effectLst/>
              <a:latin typeface="Aptos Display"/>
              <a:ea typeface="Calibri"/>
            </a:endParaRPr>
          </a:p>
        </p:txBody>
      </p:sp>
      <p:grpSp>
        <p:nvGrpSpPr>
          <p:cNvPr id="6" name="Group 5">
            <a:extLst>
              <a:ext uri="{FF2B5EF4-FFF2-40B4-BE49-F238E27FC236}">
                <a16:creationId xmlns:a16="http://schemas.microsoft.com/office/drawing/2014/main" id="{1570D998-436D-0E8A-360D-FCDA63464043}"/>
              </a:ext>
            </a:extLst>
          </p:cNvPr>
          <p:cNvGrpSpPr/>
          <p:nvPr/>
        </p:nvGrpSpPr>
        <p:grpSpPr>
          <a:xfrm>
            <a:off x="9046118" y="576686"/>
            <a:ext cx="2052000" cy="1444490"/>
            <a:chOff x="9812831" y="473169"/>
            <a:chExt cx="2052000" cy="1444490"/>
          </a:xfrm>
        </p:grpSpPr>
        <p:grpSp>
          <p:nvGrpSpPr>
            <p:cNvPr id="8" name="Group 7">
              <a:extLst>
                <a:ext uri="{FF2B5EF4-FFF2-40B4-BE49-F238E27FC236}">
                  <a16:creationId xmlns:a16="http://schemas.microsoft.com/office/drawing/2014/main" id="{3B6ACDDB-754D-6994-8CE5-1B0FBD984B41}"/>
                </a:ext>
              </a:extLst>
            </p:cNvPr>
            <p:cNvGrpSpPr>
              <a:grpSpLocks noChangeAspect="1"/>
            </p:cNvGrpSpPr>
            <p:nvPr/>
          </p:nvGrpSpPr>
          <p:grpSpPr>
            <a:xfrm>
              <a:off x="9812831" y="473169"/>
              <a:ext cx="2052000" cy="1082849"/>
              <a:chOff x="8691395" y="765544"/>
              <a:chExt cx="2630006" cy="1387860"/>
            </a:xfrm>
          </p:grpSpPr>
          <p:pic>
            <p:nvPicPr>
              <p:cNvPr id="11" name="Picture 10" descr="A white rectangular sign with blue text&#10;&#10;AI-generated content may be incorrect.">
                <a:extLst>
                  <a:ext uri="{FF2B5EF4-FFF2-40B4-BE49-F238E27FC236}">
                    <a16:creationId xmlns:a16="http://schemas.microsoft.com/office/drawing/2014/main" id="{2CE330BF-B74A-B242-A02C-65022201B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853" y="1530978"/>
                <a:ext cx="1053283" cy="622426"/>
              </a:xfrm>
              <a:prstGeom prst="rect">
                <a:avLst/>
              </a:prstGeom>
            </p:spPr>
          </p:pic>
          <p:pic>
            <p:nvPicPr>
              <p:cNvPr id="12" name="Picture 11" descr="A purple and white logo&#10;&#10;AI-generated content may be incorrect.">
                <a:extLst>
                  <a:ext uri="{FF2B5EF4-FFF2-40B4-BE49-F238E27FC236}">
                    <a16:creationId xmlns:a16="http://schemas.microsoft.com/office/drawing/2014/main" id="{092968BB-07E9-C35D-611A-E85C7133A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395" y="765544"/>
                <a:ext cx="2630006" cy="615259"/>
              </a:xfrm>
              <a:prstGeom prst="rect">
                <a:avLst/>
              </a:prstGeom>
            </p:spPr>
          </p:pic>
        </p:grpSp>
        <p:pic>
          <p:nvPicPr>
            <p:cNvPr id="10" name="Picture 9">
              <a:extLst>
                <a:ext uri="{FF2B5EF4-FFF2-40B4-BE49-F238E27FC236}">
                  <a16:creationId xmlns:a16="http://schemas.microsoft.com/office/drawing/2014/main" id="{B3D7C323-ACD0-AECA-7CA9-F2C478B3E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831" y="1070383"/>
              <a:ext cx="847276" cy="847276"/>
            </a:xfrm>
            <a:prstGeom prst="rect">
              <a:avLst/>
            </a:prstGeom>
          </p:spPr>
        </p:pic>
      </p:grpSp>
    </p:spTree>
    <p:extLst>
      <p:ext uri="{BB962C8B-B14F-4D97-AF65-F5344CB8AC3E}">
        <p14:creationId xmlns:p14="http://schemas.microsoft.com/office/powerpoint/2010/main" val="3472800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701" y="2693988"/>
            <a:ext cx="4730816" cy="1470025"/>
          </a:xfrm>
        </p:spPr>
        <p:txBody>
          <a:bodyPr/>
          <a:lstStyle/>
          <a:p>
            <a:r>
              <a:rPr lang="en-GB">
                <a:latin typeface="Calibri" panose="020F0502020204030204" pitchFamily="34" charset="0"/>
                <a:ea typeface="Times New Roman" panose="02020603050405020304" pitchFamily="18" charset="0"/>
              </a:rPr>
              <a:t>How do we create a ‘sticky campus’ for EaCE+ students?</a:t>
            </a:r>
            <a:endParaRPr lang="en-GB">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3784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BA3B-58B3-A7FD-1E96-694A32E22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2ECEB-CD07-1A0C-E7A2-9DC5F3ABA9AC}"/>
              </a:ext>
            </a:extLst>
          </p:cNvPr>
          <p:cNvSpPr>
            <a:spLocks noGrp="1"/>
          </p:cNvSpPr>
          <p:nvPr>
            <p:ph type="ctrTitle"/>
          </p:nvPr>
        </p:nvSpPr>
        <p:spPr>
          <a:xfrm>
            <a:off x="854744" y="1962502"/>
            <a:ext cx="3814728" cy="1470025"/>
          </a:xfrm>
        </p:spPr>
        <p:txBody>
          <a:bodyPr anchor="t">
            <a:normAutofit/>
          </a:bodyPr>
          <a:lstStyle/>
          <a:p>
            <a:r>
              <a:rPr lang="en-GB"/>
              <a:t>The need for change</a:t>
            </a:r>
            <a:endParaRPr lang="en-GB">
              <a:effectLst/>
            </a:endParaRPr>
          </a:p>
        </p:txBody>
      </p:sp>
    </p:spTree>
    <p:extLst>
      <p:ext uri="{BB962C8B-B14F-4D97-AF65-F5344CB8AC3E}">
        <p14:creationId xmlns:p14="http://schemas.microsoft.com/office/powerpoint/2010/main" val="3605106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urham University">
      <a:dk1>
        <a:srgbClr val="002A41"/>
      </a:dk1>
      <a:lt1>
        <a:sysClr val="window" lastClr="FFFFFF"/>
      </a:lt1>
      <a:dk2>
        <a:srgbClr val="54145A"/>
      </a:dk2>
      <a:lt2>
        <a:srgbClr val="CBA8B1"/>
      </a:lt2>
      <a:accent1>
        <a:srgbClr val="00AEEF"/>
      </a:accent1>
      <a:accent2>
        <a:srgbClr val="A5C8D0"/>
      </a:accent2>
      <a:accent3>
        <a:srgbClr val="AFA961"/>
      </a:accent3>
      <a:accent4>
        <a:srgbClr val="B3BDB1"/>
      </a:accent4>
      <a:accent5>
        <a:srgbClr val="FFD53A"/>
      </a:accent5>
      <a:accent6>
        <a:srgbClr val="DACDA2"/>
      </a:accent6>
      <a:hlink>
        <a:srgbClr val="BE1E2D"/>
      </a:hlink>
      <a:folHlink>
        <a:srgbClr val="B6AA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urham University_powerpoint 29.08.19 FINAL.potx" id="{15F0B36B-451E-467F-AC1D-6B634029385F}" vid="{75B5DF01-1AD8-4B24-959A-92377C0E24AC}"/>
    </a:ext>
  </a:extLst>
</a:theme>
</file>

<file path=ppt/theme/theme3.xml><?xml version="1.0" encoding="utf-8"?>
<a:theme xmlns:a="http://schemas.openxmlformats.org/drawingml/2006/main" name="Intro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chorCtr="0">
        <a:normAutofit/>
      </a:bodyPr>
      <a:lstStyle>
        <a:defPPr>
          <a:defRPr sz="4000" b="1" dirty="0"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e43aecf-5b9c-4576-a661-c0898f57b61b">
      <Terms xmlns="http://schemas.microsoft.com/office/infopath/2007/PartnerControls"/>
    </lcf76f155ced4ddcb4097134ff3c332f>
    <TaxCatchAll xmlns="b1627ba1-b92e-4834-a3ed-20e2db0c8d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7C1E281C51F44AA135169012920828" ma:contentTypeVersion="12" ma:contentTypeDescription="Create a new document." ma:contentTypeScope="" ma:versionID="866f8814b1000d16c38b7ed33f29d42e">
  <xsd:schema xmlns:xsd="http://www.w3.org/2001/XMLSchema" xmlns:xs="http://www.w3.org/2001/XMLSchema" xmlns:p="http://schemas.microsoft.com/office/2006/metadata/properties" xmlns:ns2="ee43aecf-5b9c-4576-a661-c0898f57b61b" xmlns:ns3="b1627ba1-b92e-4834-a3ed-20e2db0c8dbf" targetNamespace="http://schemas.microsoft.com/office/2006/metadata/properties" ma:root="true" ma:fieldsID="28bd39e1a992d5b742e0bb020594579b" ns2:_="" ns3:_="">
    <xsd:import namespace="ee43aecf-5b9c-4576-a661-c0898f57b61b"/>
    <xsd:import namespace="b1627ba1-b92e-4834-a3ed-20e2db0c8d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3aecf-5b9c-4576-a661-c0898f57b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3efee5d-529f-4f08-a171-2237f8505ff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627ba1-b92e-4834-a3ed-20e2db0c8db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f649d8f-0cb1-4690-b1f8-124d58b1f8ac}" ma:internalName="TaxCatchAll" ma:showField="CatchAllData" ma:web="b1627ba1-b92e-4834-a3ed-20e2db0c8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0428A0-7817-4D92-8ECB-C42AE9B2D2B7}">
  <ds:schemaRefs>
    <ds:schemaRef ds:uri="http://schemas.microsoft.com/office/2006/metadata/properties"/>
    <ds:schemaRef ds:uri="http://schemas.microsoft.com/office/infopath/2007/PartnerControls"/>
    <ds:schemaRef ds:uri="ee43aecf-5b9c-4576-a661-c0898f57b61b"/>
    <ds:schemaRef ds:uri="b1627ba1-b92e-4834-a3ed-20e2db0c8dbf"/>
  </ds:schemaRefs>
</ds:datastoreItem>
</file>

<file path=customXml/itemProps2.xml><?xml version="1.0" encoding="utf-8"?>
<ds:datastoreItem xmlns:ds="http://schemas.openxmlformats.org/officeDocument/2006/customXml" ds:itemID="{D8CF5047-0308-48FA-84C5-A26342B75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3aecf-5b9c-4576-a661-c0898f57b61b"/>
    <ds:schemaRef ds:uri="b1627ba1-b92e-4834-a3ed-20e2db0c8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C590F7-6DFE-4B74-AB19-272A1EFFA5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3189</Words>
  <Application>Microsoft Office PowerPoint</Application>
  <PresentationFormat>Widescreen</PresentationFormat>
  <Paragraphs>354</Paragraphs>
  <Slides>38</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Aptos</vt:lpstr>
      <vt:lpstr>Aptos Display</vt:lpstr>
      <vt:lpstr>arial</vt:lpstr>
      <vt:lpstr>arial</vt:lpstr>
      <vt:lpstr>Calibri</vt:lpstr>
      <vt:lpstr>Calibri Light</vt:lpstr>
      <vt:lpstr>Lucida Grande</vt:lpstr>
      <vt:lpstr>Symbol</vt:lpstr>
      <vt:lpstr>Office Theme</vt:lpstr>
      <vt:lpstr>1_Office Theme</vt:lpstr>
      <vt:lpstr>Intro slide</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create a ‘sticky campus’ for EaCE+ students?</vt:lpstr>
      <vt:lpstr>The need for change</vt:lpstr>
      <vt:lpstr>PowerPoint Presentation</vt:lpstr>
      <vt:lpstr>Key Areas of Support</vt:lpstr>
      <vt:lpstr>Direct Financial Support</vt:lpstr>
      <vt:lpstr>Accommodation Support</vt:lpstr>
      <vt:lpstr>Pre-Arrival Support</vt:lpstr>
      <vt:lpstr>Pre-Arrival Support</vt:lpstr>
      <vt:lpstr>Post-Graduation Support</vt:lpstr>
      <vt:lpstr>Looking to the Future</vt:lpstr>
      <vt:lpstr>Looking to the Future</vt:lpstr>
      <vt:lpstr>Thank you</vt:lpstr>
      <vt:lpstr>PowerPoint Presentation</vt:lpstr>
      <vt:lpstr>From Sticky to Homely</vt:lpstr>
      <vt:lpstr>Outline</vt:lpstr>
      <vt:lpstr>Belonging?</vt:lpstr>
      <vt:lpstr>PowerPoint Presentation</vt:lpstr>
      <vt:lpstr>Belonging in the TU context</vt:lpstr>
      <vt:lpstr>Building Belonging</vt:lpstr>
      <vt:lpstr>PowerPoint Presentation</vt:lpstr>
      <vt:lpstr>Belonging Framework</vt:lpstr>
      <vt:lpstr>PowerPoint Presentation</vt:lpstr>
      <vt:lpstr>PowerPoint Presentation</vt:lpstr>
      <vt:lpstr>PowerPoint Presentation</vt:lpstr>
      <vt:lpstr>Barriers, enablers and community recovery</vt:lpstr>
      <vt:lpstr>PowerPoint Presentation</vt:lpstr>
      <vt:lpstr>Reestablishing campus memory</vt:lpstr>
      <vt:lpstr>Widening differences in expectations</vt:lpstr>
      <vt:lpstr>Belonging: A journey as unique as a snowflake</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Rawls</dc:creator>
  <cp:lastModifiedBy>Sian Edwards</cp:lastModifiedBy>
  <cp:revision>8</cp:revision>
  <dcterms:created xsi:type="dcterms:W3CDTF">2026-05-01T11:58:13Z</dcterms:created>
  <dcterms:modified xsi:type="dcterms:W3CDTF">2026-05-19T09:03:11Z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0x010100F77C1E281C51F44AA135169012920828</vt:lpwstr>
  </property>
  <property fmtid="{D5CDD505-2E9C-101B-9397-08002B2CF9AE}" pid="3" name="MediaServiceImageTags">
    <vt:lpwstr/>
  </property>
</Properties>
</file>