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
  </p:notesMasterIdLst>
  <p:sldIdLst>
    <p:sldId id="811" r:id="rId2"/>
    <p:sldId id="4270" r:id="rId3"/>
    <p:sldId id="4306" r:id="rId4"/>
    <p:sldId id="4312" r:id="rId5"/>
    <p:sldId id="4301" r:id="rId6"/>
    <p:sldId id="747" r:id="rId7"/>
    <p:sldId id="429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66327"/>
  </p:normalViewPr>
  <p:slideViewPr>
    <p:cSldViewPr snapToGrid="0">
      <p:cViewPr varScale="1">
        <p:scale>
          <a:sx n="82" d="100"/>
          <a:sy n="82" d="100"/>
        </p:scale>
        <p:origin x="208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189518-32EF-4D1F-809D-3A87BFEF5F6A}" type="datetimeFigureOut">
              <a:rPr lang="en-GB" smtClean="0"/>
              <a:t>13/02/2025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149B2-F948-478F-93FC-9514BC5F0C40}" type="slidenum">
              <a:rPr lang="en-GB" smtClean="0"/>
              <a:t>‹#›</a:t>
            </a:fld>
            <a:endParaRPr lang="en-GB"/>
          </a:p>
        </p:txBody>
      </p:sp>
    </p:spTree>
    <p:extLst>
      <p:ext uri="{BB962C8B-B14F-4D97-AF65-F5344CB8AC3E}">
        <p14:creationId xmlns:p14="http://schemas.microsoft.com/office/powerpoint/2010/main" val="4204585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 </a:t>
            </a:r>
          </a:p>
          <a:p>
            <a:endParaRPr lang="en-US" dirty="0"/>
          </a:p>
          <a:p>
            <a:r>
              <a:rPr lang="en-US" dirty="0"/>
              <a:t>Introduce the session and run through any housekeeping.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5DDF01-F19B-E146-BD66-59E537BEA4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7095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 This is a ‘health warning’ slide to be introduced gently without alarm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5DDF01-F19B-E146-BD66-59E537BEA4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8437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0FCE9-9647-B5C4-CE24-9E503B2B6D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D5BE53-0603-4F6E-599E-A80E6C1D44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A1844E-9D98-9535-528F-4EF74DF491F3}"/>
              </a:ext>
            </a:extLst>
          </p:cNvPr>
          <p:cNvSpPr>
            <a:spLocks noGrp="1"/>
          </p:cNvSpPr>
          <p:nvPr>
            <p:ph type="body" idx="1"/>
          </p:nvPr>
        </p:nvSpPr>
        <p:spPr/>
        <p:txBody>
          <a:bodyPr/>
          <a:lstStyle/>
          <a:p>
            <a:r>
              <a:rPr lang="en-US" dirty="0"/>
              <a:t>Trainer notes: Run through the outcomes and check if the group have any questions. </a:t>
            </a:r>
          </a:p>
        </p:txBody>
      </p:sp>
      <p:sp>
        <p:nvSpPr>
          <p:cNvPr id="4" name="Slide Number Placeholder 3">
            <a:extLst>
              <a:ext uri="{FF2B5EF4-FFF2-40B4-BE49-F238E27FC236}">
                <a16:creationId xmlns:a16="http://schemas.microsoft.com/office/drawing/2014/main" id="{C0FD1747-320C-5544-2B8C-DBF2A41E022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5DDF01-F19B-E146-BD66-59E537BEA4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3529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D201E-AA45-3328-8C52-9D8827F0D0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A62F73-7477-98E0-2EBF-F646ABB206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22E5B6-D04F-E8F5-B933-DD59F36FA5B5}"/>
              </a:ext>
            </a:extLst>
          </p:cNvPr>
          <p:cNvSpPr>
            <a:spLocks noGrp="1"/>
          </p:cNvSpPr>
          <p:nvPr>
            <p:ph type="body" idx="1"/>
          </p:nvPr>
        </p:nvSpPr>
        <p:spPr/>
        <p:txBody>
          <a:bodyPr/>
          <a:lstStyle/>
          <a:p>
            <a:r>
              <a:rPr lang="en-US" dirty="0"/>
              <a:t>Trainer notes: Run through the outcomes and check if the group have any questions. </a:t>
            </a:r>
          </a:p>
        </p:txBody>
      </p:sp>
      <p:sp>
        <p:nvSpPr>
          <p:cNvPr id="4" name="Slide Number Placeholder 3">
            <a:extLst>
              <a:ext uri="{FF2B5EF4-FFF2-40B4-BE49-F238E27FC236}">
                <a16:creationId xmlns:a16="http://schemas.microsoft.com/office/drawing/2014/main" id="{00D8D736-0638-C75E-A1B8-0A3BC113BFF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5DDF01-F19B-E146-BD66-59E537BEA4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2356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9BCE6-C547-3AE1-DCBB-D665C48EBF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BF611E-0F42-26B7-7C03-D1C1099DDB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5735F8-48A8-1745-98F2-00AA251E465B}"/>
              </a:ext>
            </a:extLst>
          </p:cNvPr>
          <p:cNvSpPr>
            <a:spLocks noGrp="1"/>
          </p:cNvSpPr>
          <p:nvPr>
            <p:ph type="body" idx="1"/>
          </p:nvPr>
        </p:nvSpPr>
        <p:spPr/>
        <p:txBody>
          <a:bodyPr/>
          <a:lstStyle/>
          <a:p>
            <a:r>
              <a:rPr lang="en-US" dirty="0"/>
              <a:t>Trainer notes: Run through the outcomes and check if the group have any questions. </a:t>
            </a:r>
          </a:p>
        </p:txBody>
      </p:sp>
      <p:sp>
        <p:nvSpPr>
          <p:cNvPr id="4" name="Slide Number Placeholder 3">
            <a:extLst>
              <a:ext uri="{FF2B5EF4-FFF2-40B4-BE49-F238E27FC236}">
                <a16:creationId xmlns:a16="http://schemas.microsoft.com/office/drawing/2014/main" id="{39E8A163-3BB7-DFDA-0D56-6BE0C30CF94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5DDF01-F19B-E146-BD66-59E537BEA4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8509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9149B2-F948-478F-93FC-9514BC5F0C40}" type="slidenum">
              <a:rPr lang="en-GB" smtClean="0"/>
              <a:t>7</a:t>
            </a:fld>
            <a:endParaRPr lang="en-GB"/>
          </a:p>
        </p:txBody>
      </p:sp>
    </p:spTree>
    <p:extLst>
      <p:ext uri="{BB962C8B-B14F-4D97-AF65-F5344CB8AC3E}">
        <p14:creationId xmlns:p14="http://schemas.microsoft.com/office/powerpoint/2010/main" val="2732153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7DA44-FEC2-C8EE-9EDF-BAE772158356}"/>
              </a:ext>
            </a:extLst>
          </p:cNvPr>
          <p:cNvSpPr>
            <a:spLocks noGrp="1"/>
          </p:cNvSpPr>
          <p:nvPr>
            <p:ph type="ctrTitle"/>
          </p:nvPr>
        </p:nvSpPr>
        <p:spPr>
          <a:xfrm>
            <a:off x="1524000" y="1122363"/>
            <a:ext cx="9144000" cy="23876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A1C84D4A-6FC4-BB41-4356-3D5246845E5D}"/>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6B48D5E-33A6-8B65-8F6C-0B7AC343325E}"/>
              </a:ext>
            </a:extLst>
          </p:cNvPr>
          <p:cNvSpPr>
            <a:spLocks noGrp="1"/>
          </p:cNvSpPr>
          <p:nvPr>
            <p:ph type="dt" sz="half" idx="10"/>
          </p:nvPr>
        </p:nvSpPr>
        <p:spPr/>
        <p:txBody>
          <a:bodyPr/>
          <a:lstStyle/>
          <a:p>
            <a:fld id="{0B7A554F-B4E9-44F1-AA11-ACD9BE9E0B1A}" type="datetime1">
              <a:rPr lang="en-US" smtClean="0"/>
              <a:t>2/13/25</a:t>
            </a:fld>
            <a:endParaRPr lang="en-US"/>
          </a:p>
        </p:txBody>
      </p:sp>
      <p:sp>
        <p:nvSpPr>
          <p:cNvPr id="5" name="Footer Placeholder 4">
            <a:extLst>
              <a:ext uri="{FF2B5EF4-FFF2-40B4-BE49-F238E27FC236}">
                <a16:creationId xmlns:a16="http://schemas.microsoft.com/office/drawing/2014/main" id="{335E75A1-3850-0D21-FC63-386263D2FF33}"/>
              </a:ext>
            </a:extLst>
          </p:cNvPr>
          <p:cNvSpPr>
            <a:spLocks noGrp="1"/>
          </p:cNvSpPr>
          <p:nvPr>
            <p:ph type="ftr" sz="quarter" idx="11"/>
          </p:nvPr>
        </p:nvSpPr>
        <p:spPr/>
        <p:txBody>
          <a:bodyPr/>
          <a:lstStyle/>
          <a:p>
            <a:r>
              <a:rPr lang="en-US"/>
              <a:t>Trauma Informed Consultancy Services Ltd 2023</a:t>
            </a:r>
            <a:endParaRPr lang="en-US" dirty="0"/>
          </a:p>
        </p:txBody>
      </p:sp>
      <p:sp>
        <p:nvSpPr>
          <p:cNvPr id="6" name="Slide Number Placeholder 5">
            <a:extLst>
              <a:ext uri="{FF2B5EF4-FFF2-40B4-BE49-F238E27FC236}">
                <a16:creationId xmlns:a16="http://schemas.microsoft.com/office/drawing/2014/main" id="{4EED6D85-3AD5-DAA9-6F1C-5CC02CF3B713}"/>
              </a:ext>
            </a:extLst>
          </p:cNvPr>
          <p:cNvSpPr>
            <a:spLocks noGrp="1"/>
          </p:cNvSpPr>
          <p:nvPr>
            <p:ph type="sldNum" sz="quarter" idx="12"/>
          </p:nvPr>
        </p:nvSpPr>
        <p:spPr/>
        <p:txBody>
          <a:bodyPr/>
          <a:lstStyle/>
          <a:p>
            <a:fld id="{7C23CD3B-0B7E-9F43-AB10-3DFC78E76F5B}" type="slidenum">
              <a:rPr lang="en-US" smtClean="0"/>
              <a:pPr/>
              <a:t>‹#›</a:t>
            </a:fld>
            <a:endParaRPr lang="en-US" dirty="0"/>
          </a:p>
        </p:txBody>
      </p:sp>
    </p:spTree>
    <p:extLst>
      <p:ext uri="{BB962C8B-B14F-4D97-AF65-F5344CB8AC3E}">
        <p14:creationId xmlns:p14="http://schemas.microsoft.com/office/powerpoint/2010/main" val="614200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8C5F3-3E24-69FF-D452-DFC0F227387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C4F279E-221E-EB33-F24F-69679E5E7DE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7225FC0-E9A7-0225-6058-B9A80D66B401}"/>
              </a:ext>
            </a:extLst>
          </p:cNvPr>
          <p:cNvSpPr>
            <a:spLocks noGrp="1"/>
          </p:cNvSpPr>
          <p:nvPr>
            <p:ph type="dt" sz="half" idx="10"/>
          </p:nvPr>
        </p:nvSpPr>
        <p:spPr/>
        <p:txBody>
          <a:bodyPr/>
          <a:lstStyle/>
          <a:p>
            <a:fld id="{443325B9-6820-44CD-BBF0-993EBC6D4FCD}" type="datetime1">
              <a:rPr lang="en-US" smtClean="0"/>
              <a:t>2/13/25</a:t>
            </a:fld>
            <a:endParaRPr lang="en-US"/>
          </a:p>
        </p:txBody>
      </p:sp>
      <p:sp>
        <p:nvSpPr>
          <p:cNvPr id="5" name="Footer Placeholder 4">
            <a:extLst>
              <a:ext uri="{FF2B5EF4-FFF2-40B4-BE49-F238E27FC236}">
                <a16:creationId xmlns:a16="http://schemas.microsoft.com/office/drawing/2014/main" id="{2AF8B1DE-CDA2-23A0-EC70-D84B0FC1F245}"/>
              </a:ext>
            </a:extLst>
          </p:cNvPr>
          <p:cNvSpPr>
            <a:spLocks noGrp="1"/>
          </p:cNvSpPr>
          <p:nvPr>
            <p:ph type="ftr" sz="quarter" idx="11"/>
          </p:nvPr>
        </p:nvSpPr>
        <p:spPr/>
        <p:txBody>
          <a:bodyPr/>
          <a:lstStyle/>
          <a:p>
            <a:r>
              <a:rPr lang="en-US"/>
              <a:t>Trauma Informed Consultancy Services Ltd 2023</a:t>
            </a:r>
            <a:endParaRPr lang="en-US" dirty="0"/>
          </a:p>
        </p:txBody>
      </p:sp>
      <p:sp>
        <p:nvSpPr>
          <p:cNvPr id="6" name="Slide Number Placeholder 5">
            <a:extLst>
              <a:ext uri="{FF2B5EF4-FFF2-40B4-BE49-F238E27FC236}">
                <a16:creationId xmlns:a16="http://schemas.microsoft.com/office/drawing/2014/main" id="{FC5662E1-2D57-5C7E-115A-30E5878B80F7}"/>
              </a:ext>
            </a:extLst>
          </p:cNvPr>
          <p:cNvSpPr>
            <a:spLocks noGrp="1"/>
          </p:cNvSpPr>
          <p:nvPr>
            <p:ph type="sldNum" sz="quarter" idx="12"/>
          </p:nvPr>
        </p:nvSpPr>
        <p:spPr/>
        <p:txBody>
          <a:bodyPr/>
          <a:lstStyle/>
          <a:p>
            <a:fld id="{7C23CD3B-0B7E-9F43-AB10-3DFC78E76F5B}" type="slidenum">
              <a:rPr lang="en-US" smtClean="0"/>
              <a:pPr/>
              <a:t>‹#›</a:t>
            </a:fld>
            <a:endParaRPr lang="en-US" dirty="0"/>
          </a:p>
        </p:txBody>
      </p:sp>
    </p:spTree>
    <p:extLst>
      <p:ext uri="{BB962C8B-B14F-4D97-AF65-F5344CB8AC3E}">
        <p14:creationId xmlns:p14="http://schemas.microsoft.com/office/powerpoint/2010/main" val="3473490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98D2F0-8AE9-5262-7C51-2B753958E57F}"/>
              </a:ext>
            </a:extLst>
          </p:cNvPr>
          <p:cNvSpPr>
            <a:spLocks noGrp="1"/>
          </p:cNvSpPr>
          <p:nvPr>
            <p:ph type="title" orient="vert"/>
          </p:nvPr>
        </p:nvSpPr>
        <p:spPr>
          <a:xfrm>
            <a:off x="8724901"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65B12E5-961D-FAE6-858F-76FBFF5D80C5}"/>
              </a:ext>
            </a:extLst>
          </p:cNvPr>
          <p:cNvSpPr>
            <a:spLocks noGrp="1"/>
          </p:cNvSpPr>
          <p:nvPr>
            <p:ph type="body" orient="vert" idx="1"/>
          </p:nvPr>
        </p:nvSpPr>
        <p:spPr>
          <a:xfrm>
            <a:off x="83820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26C7C61-0ED0-7C55-4D83-414BC04AFE62}"/>
              </a:ext>
            </a:extLst>
          </p:cNvPr>
          <p:cNvSpPr>
            <a:spLocks noGrp="1"/>
          </p:cNvSpPr>
          <p:nvPr>
            <p:ph type="dt" sz="half" idx="10"/>
          </p:nvPr>
        </p:nvSpPr>
        <p:spPr/>
        <p:txBody>
          <a:bodyPr/>
          <a:lstStyle/>
          <a:p>
            <a:fld id="{B0D79860-3052-4E4B-B1EC-321F687B7794}" type="datetime1">
              <a:rPr lang="en-US" smtClean="0"/>
              <a:t>2/13/25</a:t>
            </a:fld>
            <a:endParaRPr lang="en-US"/>
          </a:p>
        </p:txBody>
      </p:sp>
      <p:sp>
        <p:nvSpPr>
          <p:cNvPr id="5" name="Footer Placeholder 4">
            <a:extLst>
              <a:ext uri="{FF2B5EF4-FFF2-40B4-BE49-F238E27FC236}">
                <a16:creationId xmlns:a16="http://schemas.microsoft.com/office/drawing/2014/main" id="{B6256979-F391-ADE0-7ABA-9B3D7E8C146F}"/>
              </a:ext>
            </a:extLst>
          </p:cNvPr>
          <p:cNvSpPr>
            <a:spLocks noGrp="1"/>
          </p:cNvSpPr>
          <p:nvPr>
            <p:ph type="ftr" sz="quarter" idx="11"/>
          </p:nvPr>
        </p:nvSpPr>
        <p:spPr/>
        <p:txBody>
          <a:bodyPr/>
          <a:lstStyle/>
          <a:p>
            <a:r>
              <a:rPr lang="en-US"/>
              <a:t>Trauma Informed Consultancy Services Ltd 2023</a:t>
            </a:r>
            <a:endParaRPr lang="en-US" dirty="0"/>
          </a:p>
        </p:txBody>
      </p:sp>
      <p:sp>
        <p:nvSpPr>
          <p:cNvPr id="6" name="Slide Number Placeholder 5">
            <a:extLst>
              <a:ext uri="{FF2B5EF4-FFF2-40B4-BE49-F238E27FC236}">
                <a16:creationId xmlns:a16="http://schemas.microsoft.com/office/drawing/2014/main" id="{0C2E7EB2-8BE6-B9AB-30BB-8A85B7128B21}"/>
              </a:ext>
            </a:extLst>
          </p:cNvPr>
          <p:cNvSpPr>
            <a:spLocks noGrp="1"/>
          </p:cNvSpPr>
          <p:nvPr>
            <p:ph type="sldNum" sz="quarter" idx="12"/>
          </p:nvPr>
        </p:nvSpPr>
        <p:spPr/>
        <p:txBody>
          <a:bodyPr/>
          <a:lstStyle/>
          <a:p>
            <a:fld id="{7C23CD3B-0B7E-9F43-AB10-3DFC78E76F5B}" type="slidenum">
              <a:rPr lang="en-US" smtClean="0"/>
              <a:pPr/>
              <a:t>‹#›</a:t>
            </a:fld>
            <a:endParaRPr lang="en-US" dirty="0"/>
          </a:p>
        </p:txBody>
      </p:sp>
    </p:spTree>
    <p:extLst>
      <p:ext uri="{BB962C8B-B14F-4D97-AF65-F5344CB8AC3E}">
        <p14:creationId xmlns:p14="http://schemas.microsoft.com/office/powerpoint/2010/main" val="1197914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B03B6-1369-56ED-368D-8582B7D2F91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FE02814-0B58-8235-5093-68126E864B0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B9688B1-09A0-F599-672C-CBE0B6371789}"/>
              </a:ext>
            </a:extLst>
          </p:cNvPr>
          <p:cNvSpPr>
            <a:spLocks noGrp="1"/>
          </p:cNvSpPr>
          <p:nvPr>
            <p:ph type="dt" sz="half" idx="10"/>
          </p:nvPr>
        </p:nvSpPr>
        <p:spPr/>
        <p:txBody>
          <a:bodyPr/>
          <a:lstStyle/>
          <a:p>
            <a:fld id="{1B0929F7-EC12-47E2-A4DC-04B1EC521C63}" type="datetime1">
              <a:rPr lang="en-US" smtClean="0"/>
              <a:t>2/13/25</a:t>
            </a:fld>
            <a:endParaRPr lang="en-US"/>
          </a:p>
        </p:txBody>
      </p:sp>
      <p:sp>
        <p:nvSpPr>
          <p:cNvPr id="5" name="Footer Placeholder 4">
            <a:extLst>
              <a:ext uri="{FF2B5EF4-FFF2-40B4-BE49-F238E27FC236}">
                <a16:creationId xmlns:a16="http://schemas.microsoft.com/office/drawing/2014/main" id="{667C31C8-C648-A5EB-15EB-E465627B60A0}"/>
              </a:ext>
            </a:extLst>
          </p:cNvPr>
          <p:cNvSpPr>
            <a:spLocks noGrp="1"/>
          </p:cNvSpPr>
          <p:nvPr>
            <p:ph type="ftr" sz="quarter" idx="11"/>
          </p:nvPr>
        </p:nvSpPr>
        <p:spPr/>
        <p:txBody>
          <a:bodyPr/>
          <a:lstStyle/>
          <a:p>
            <a:r>
              <a:rPr lang="en-US"/>
              <a:t>Trauma Informed Consultancy Services Ltd 2023</a:t>
            </a:r>
            <a:endParaRPr lang="en-US" dirty="0"/>
          </a:p>
        </p:txBody>
      </p:sp>
      <p:sp>
        <p:nvSpPr>
          <p:cNvPr id="6" name="Slide Number Placeholder 5">
            <a:extLst>
              <a:ext uri="{FF2B5EF4-FFF2-40B4-BE49-F238E27FC236}">
                <a16:creationId xmlns:a16="http://schemas.microsoft.com/office/drawing/2014/main" id="{32916398-B499-B599-A475-206C65587EC1}"/>
              </a:ext>
            </a:extLst>
          </p:cNvPr>
          <p:cNvSpPr>
            <a:spLocks noGrp="1"/>
          </p:cNvSpPr>
          <p:nvPr>
            <p:ph type="sldNum" sz="quarter" idx="12"/>
          </p:nvPr>
        </p:nvSpPr>
        <p:spPr/>
        <p:txBody>
          <a:bodyPr/>
          <a:lstStyle/>
          <a:p>
            <a:fld id="{7C23CD3B-0B7E-9F43-AB10-3DFC78E76F5B}" type="slidenum">
              <a:rPr lang="en-US" smtClean="0"/>
              <a:pPr/>
              <a:t>‹#›</a:t>
            </a:fld>
            <a:endParaRPr lang="en-US" dirty="0"/>
          </a:p>
        </p:txBody>
      </p:sp>
    </p:spTree>
    <p:extLst>
      <p:ext uri="{BB962C8B-B14F-4D97-AF65-F5344CB8AC3E}">
        <p14:creationId xmlns:p14="http://schemas.microsoft.com/office/powerpoint/2010/main" val="988828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AC001-79E4-453F-EC08-97C1BC320FE5}"/>
              </a:ext>
            </a:extLst>
          </p:cNvPr>
          <p:cNvSpPr>
            <a:spLocks noGrp="1"/>
          </p:cNvSpPr>
          <p:nvPr>
            <p:ph type="title"/>
          </p:nvPr>
        </p:nvSpPr>
        <p:spPr>
          <a:xfrm>
            <a:off x="831851" y="1709740"/>
            <a:ext cx="10515600" cy="2852737"/>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E48C216-584A-7741-B92B-813F82879732}"/>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9383F9A-BF35-3BC1-1B18-36CC558E7C71}"/>
              </a:ext>
            </a:extLst>
          </p:cNvPr>
          <p:cNvSpPr>
            <a:spLocks noGrp="1"/>
          </p:cNvSpPr>
          <p:nvPr>
            <p:ph type="dt" sz="half" idx="10"/>
          </p:nvPr>
        </p:nvSpPr>
        <p:spPr/>
        <p:txBody>
          <a:bodyPr/>
          <a:lstStyle/>
          <a:p>
            <a:fld id="{E8ECE076-9592-48D8-87CF-C4A3E22F6313}" type="datetime1">
              <a:rPr lang="en-US" smtClean="0"/>
              <a:t>2/13/25</a:t>
            </a:fld>
            <a:endParaRPr lang="en-US"/>
          </a:p>
        </p:txBody>
      </p:sp>
      <p:sp>
        <p:nvSpPr>
          <p:cNvPr id="5" name="Footer Placeholder 4">
            <a:extLst>
              <a:ext uri="{FF2B5EF4-FFF2-40B4-BE49-F238E27FC236}">
                <a16:creationId xmlns:a16="http://schemas.microsoft.com/office/drawing/2014/main" id="{4C2EEE47-661B-A005-9894-72E36123E7C9}"/>
              </a:ext>
            </a:extLst>
          </p:cNvPr>
          <p:cNvSpPr>
            <a:spLocks noGrp="1"/>
          </p:cNvSpPr>
          <p:nvPr>
            <p:ph type="ftr" sz="quarter" idx="11"/>
          </p:nvPr>
        </p:nvSpPr>
        <p:spPr/>
        <p:txBody>
          <a:bodyPr/>
          <a:lstStyle/>
          <a:p>
            <a:r>
              <a:rPr lang="en-US"/>
              <a:t>Trauma Informed Consultancy Services Ltd 2023</a:t>
            </a:r>
            <a:endParaRPr lang="en-US" dirty="0"/>
          </a:p>
        </p:txBody>
      </p:sp>
      <p:sp>
        <p:nvSpPr>
          <p:cNvPr id="6" name="Slide Number Placeholder 5">
            <a:extLst>
              <a:ext uri="{FF2B5EF4-FFF2-40B4-BE49-F238E27FC236}">
                <a16:creationId xmlns:a16="http://schemas.microsoft.com/office/drawing/2014/main" id="{79B13595-7CA1-8072-35B9-7E3673E66F81}"/>
              </a:ext>
            </a:extLst>
          </p:cNvPr>
          <p:cNvSpPr>
            <a:spLocks noGrp="1"/>
          </p:cNvSpPr>
          <p:nvPr>
            <p:ph type="sldNum" sz="quarter" idx="12"/>
          </p:nvPr>
        </p:nvSpPr>
        <p:spPr/>
        <p:txBody>
          <a:bodyPr/>
          <a:lstStyle/>
          <a:p>
            <a:fld id="{7C23CD3B-0B7E-9F43-AB10-3DFC78E76F5B}" type="slidenum">
              <a:rPr lang="en-US" smtClean="0"/>
              <a:pPr/>
              <a:t>‹#›</a:t>
            </a:fld>
            <a:endParaRPr lang="en-US" dirty="0"/>
          </a:p>
        </p:txBody>
      </p:sp>
    </p:spTree>
    <p:extLst>
      <p:ext uri="{BB962C8B-B14F-4D97-AF65-F5344CB8AC3E}">
        <p14:creationId xmlns:p14="http://schemas.microsoft.com/office/powerpoint/2010/main" val="252435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77E33-C7D3-BAD8-A8B4-ED6FD817EE5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DCC1ED5-BE05-627F-C79F-18276C002F4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9B804D0-0E8F-50FE-1152-9528D85F300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C85E8AA-07AA-1F7D-24AB-2B1C3BF73BFC}"/>
              </a:ext>
            </a:extLst>
          </p:cNvPr>
          <p:cNvSpPr>
            <a:spLocks noGrp="1"/>
          </p:cNvSpPr>
          <p:nvPr>
            <p:ph type="dt" sz="half" idx="10"/>
          </p:nvPr>
        </p:nvSpPr>
        <p:spPr/>
        <p:txBody>
          <a:bodyPr/>
          <a:lstStyle/>
          <a:p>
            <a:fld id="{610E5730-79F3-4103-ABCB-35C3E27DE720}" type="datetime1">
              <a:rPr lang="en-US" smtClean="0"/>
              <a:t>2/13/25</a:t>
            </a:fld>
            <a:endParaRPr lang="en-GB"/>
          </a:p>
        </p:txBody>
      </p:sp>
      <p:sp>
        <p:nvSpPr>
          <p:cNvPr id="6" name="Footer Placeholder 5">
            <a:extLst>
              <a:ext uri="{FF2B5EF4-FFF2-40B4-BE49-F238E27FC236}">
                <a16:creationId xmlns:a16="http://schemas.microsoft.com/office/drawing/2014/main" id="{E7A84789-9C0E-989F-52A4-D6E8FE29114E}"/>
              </a:ext>
            </a:extLst>
          </p:cNvPr>
          <p:cNvSpPr>
            <a:spLocks noGrp="1"/>
          </p:cNvSpPr>
          <p:nvPr>
            <p:ph type="ftr" sz="quarter" idx="11"/>
          </p:nvPr>
        </p:nvSpPr>
        <p:spPr/>
        <p:txBody>
          <a:bodyPr/>
          <a:lstStyle/>
          <a:p>
            <a:r>
              <a:rPr lang="en-GB"/>
              <a:t>Trauma Informed Consultancy Services Ltd 2023</a:t>
            </a:r>
          </a:p>
        </p:txBody>
      </p:sp>
      <p:sp>
        <p:nvSpPr>
          <p:cNvPr id="7" name="Slide Number Placeholder 6">
            <a:extLst>
              <a:ext uri="{FF2B5EF4-FFF2-40B4-BE49-F238E27FC236}">
                <a16:creationId xmlns:a16="http://schemas.microsoft.com/office/drawing/2014/main" id="{C481A5CD-5E1A-B965-0789-D57E2225C3FF}"/>
              </a:ext>
            </a:extLst>
          </p:cNvPr>
          <p:cNvSpPr>
            <a:spLocks noGrp="1"/>
          </p:cNvSpPr>
          <p:nvPr>
            <p:ph type="sldNum" sz="quarter" idx="12"/>
          </p:nvPr>
        </p:nvSpPr>
        <p:spPr/>
        <p:txBody>
          <a:bodyPr/>
          <a:lstStyle/>
          <a:p>
            <a:fld id="{C3D65FF9-0038-4CBC-BFDD-7E5229F12073}" type="slidenum">
              <a:rPr lang="en-GB" smtClean="0"/>
              <a:pPr/>
              <a:t>‹#›</a:t>
            </a:fld>
            <a:endParaRPr lang="en-GB"/>
          </a:p>
        </p:txBody>
      </p:sp>
    </p:spTree>
    <p:extLst>
      <p:ext uri="{BB962C8B-B14F-4D97-AF65-F5344CB8AC3E}">
        <p14:creationId xmlns:p14="http://schemas.microsoft.com/office/powerpoint/2010/main" val="1066764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1991C-3592-6E61-0DA9-7C053B87AFFC}"/>
              </a:ext>
            </a:extLst>
          </p:cNvPr>
          <p:cNvSpPr>
            <a:spLocks noGrp="1"/>
          </p:cNvSpPr>
          <p:nvPr>
            <p:ph type="title"/>
          </p:nvPr>
        </p:nvSpPr>
        <p:spPr>
          <a:xfrm>
            <a:off x="839788" y="365127"/>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980CB6C-306B-CC52-A8EC-E29A488D45C2}"/>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4F8A1A13-DBA7-84DC-576C-FA6A80365A81}"/>
              </a:ext>
            </a:extLst>
          </p:cNvPr>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FF85C7D-989D-964A-8B48-74FCA38C0723}"/>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2890AAE5-F9CB-3EB8-E789-9F6D00A883FE}"/>
              </a:ext>
            </a:extLst>
          </p:cNvPr>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75D2B5E-8C3E-21E1-F3EB-50A953E00709}"/>
              </a:ext>
            </a:extLst>
          </p:cNvPr>
          <p:cNvSpPr>
            <a:spLocks noGrp="1"/>
          </p:cNvSpPr>
          <p:nvPr>
            <p:ph type="dt" sz="half" idx="10"/>
          </p:nvPr>
        </p:nvSpPr>
        <p:spPr/>
        <p:txBody>
          <a:bodyPr/>
          <a:lstStyle/>
          <a:p>
            <a:fld id="{6756C0FB-1665-4008-AF31-95253BC7FCF9}" type="datetime1">
              <a:rPr lang="en-US" smtClean="0"/>
              <a:t>2/13/25</a:t>
            </a:fld>
            <a:endParaRPr lang="en-US"/>
          </a:p>
        </p:txBody>
      </p:sp>
      <p:sp>
        <p:nvSpPr>
          <p:cNvPr id="8" name="Footer Placeholder 7">
            <a:extLst>
              <a:ext uri="{FF2B5EF4-FFF2-40B4-BE49-F238E27FC236}">
                <a16:creationId xmlns:a16="http://schemas.microsoft.com/office/drawing/2014/main" id="{9F9B8FD0-2FB2-2D4F-3B66-54D53B2C3BF4}"/>
              </a:ext>
            </a:extLst>
          </p:cNvPr>
          <p:cNvSpPr>
            <a:spLocks noGrp="1"/>
          </p:cNvSpPr>
          <p:nvPr>
            <p:ph type="ftr" sz="quarter" idx="11"/>
          </p:nvPr>
        </p:nvSpPr>
        <p:spPr/>
        <p:txBody>
          <a:bodyPr/>
          <a:lstStyle/>
          <a:p>
            <a:r>
              <a:rPr lang="en-US"/>
              <a:t>Trauma Informed Consultancy Services Ltd 2023</a:t>
            </a:r>
            <a:endParaRPr lang="en-US" dirty="0"/>
          </a:p>
        </p:txBody>
      </p:sp>
      <p:sp>
        <p:nvSpPr>
          <p:cNvPr id="9" name="Slide Number Placeholder 8">
            <a:extLst>
              <a:ext uri="{FF2B5EF4-FFF2-40B4-BE49-F238E27FC236}">
                <a16:creationId xmlns:a16="http://schemas.microsoft.com/office/drawing/2014/main" id="{61E97063-6854-1205-36FF-15094B0DA260}"/>
              </a:ext>
            </a:extLst>
          </p:cNvPr>
          <p:cNvSpPr>
            <a:spLocks noGrp="1"/>
          </p:cNvSpPr>
          <p:nvPr>
            <p:ph type="sldNum" sz="quarter" idx="12"/>
          </p:nvPr>
        </p:nvSpPr>
        <p:spPr/>
        <p:txBody>
          <a:bodyPr/>
          <a:lstStyle/>
          <a:p>
            <a:fld id="{7C23CD3B-0B7E-9F43-AB10-3DFC78E76F5B}" type="slidenum">
              <a:rPr lang="en-US" smtClean="0"/>
              <a:pPr/>
              <a:t>‹#›</a:t>
            </a:fld>
            <a:endParaRPr lang="en-US" dirty="0"/>
          </a:p>
        </p:txBody>
      </p:sp>
    </p:spTree>
    <p:extLst>
      <p:ext uri="{BB962C8B-B14F-4D97-AF65-F5344CB8AC3E}">
        <p14:creationId xmlns:p14="http://schemas.microsoft.com/office/powerpoint/2010/main" val="3266528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13E58-81ED-2A45-8808-D011DEA1BA7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4170F1D-4C56-E957-55AA-E32CCAE6AD12}"/>
              </a:ext>
            </a:extLst>
          </p:cNvPr>
          <p:cNvSpPr>
            <a:spLocks noGrp="1"/>
          </p:cNvSpPr>
          <p:nvPr>
            <p:ph type="dt" sz="half" idx="10"/>
          </p:nvPr>
        </p:nvSpPr>
        <p:spPr/>
        <p:txBody>
          <a:bodyPr/>
          <a:lstStyle/>
          <a:p>
            <a:fld id="{87A571A4-B1BC-40B4-BCAB-C4AA910286C5}" type="datetime1">
              <a:rPr lang="en-US" smtClean="0"/>
              <a:t>2/13/25</a:t>
            </a:fld>
            <a:endParaRPr lang="en-US"/>
          </a:p>
        </p:txBody>
      </p:sp>
      <p:sp>
        <p:nvSpPr>
          <p:cNvPr id="4" name="Footer Placeholder 3">
            <a:extLst>
              <a:ext uri="{FF2B5EF4-FFF2-40B4-BE49-F238E27FC236}">
                <a16:creationId xmlns:a16="http://schemas.microsoft.com/office/drawing/2014/main" id="{A97A09DA-A79C-8A84-4771-11998287D8E6}"/>
              </a:ext>
            </a:extLst>
          </p:cNvPr>
          <p:cNvSpPr>
            <a:spLocks noGrp="1"/>
          </p:cNvSpPr>
          <p:nvPr>
            <p:ph type="ftr" sz="quarter" idx="11"/>
          </p:nvPr>
        </p:nvSpPr>
        <p:spPr/>
        <p:txBody>
          <a:bodyPr/>
          <a:lstStyle/>
          <a:p>
            <a:r>
              <a:rPr lang="en-US"/>
              <a:t>Trauma Informed Consultancy Services Ltd 2023</a:t>
            </a:r>
            <a:endParaRPr lang="en-US" dirty="0"/>
          </a:p>
        </p:txBody>
      </p:sp>
      <p:sp>
        <p:nvSpPr>
          <p:cNvPr id="5" name="Slide Number Placeholder 4">
            <a:extLst>
              <a:ext uri="{FF2B5EF4-FFF2-40B4-BE49-F238E27FC236}">
                <a16:creationId xmlns:a16="http://schemas.microsoft.com/office/drawing/2014/main" id="{A9ED5A81-3A8C-1DCD-349A-6B1E6C4DE7FD}"/>
              </a:ext>
            </a:extLst>
          </p:cNvPr>
          <p:cNvSpPr>
            <a:spLocks noGrp="1"/>
          </p:cNvSpPr>
          <p:nvPr>
            <p:ph type="sldNum" sz="quarter" idx="12"/>
          </p:nvPr>
        </p:nvSpPr>
        <p:spPr/>
        <p:txBody>
          <a:bodyPr/>
          <a:lstStyle/>
          <a:p>
            <a:fld id="{7C23CD3B-0B7E-9F43-AB10-3DFC78E76F5B}" type="slidenum">
              <a:rPr lang="en-US" smtClean="0"/>
              <a:pPr/>
              <a:t>‹#›</a:t>
            </a:fld>
            <a:endParaRPr lang="en-US" dirty="0"/>
          </a:p>
        </p:txBody>
      </p:sp>
    </p:spTree>
    <p:extLst>
      <p:ext uri="{BB962C8B-B14F-4D97-AF65-F5344CB8AC3E}">
        <p14:creationId xmlns:p14="http://schemas.microsoft.com/office/powerpoint/2010/main" val="1633680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11D007-B08C-0E86-DC7F-92BF480F8C3C}"/>
              </a:ext>
            </a:extLst>
          </p:cNvPr>
          <p:cNvSpPr>
            <a:spLocks noGrp="1"/>
          </p:cNvSpPr>
          <p:nvPr>
            <p:ph type="dt" sz="half" idx="10"/>
          </p:nvPr>
        </p:nvSpPr>
        <p:spPr/>
        <p:txBody>
          <a:bodyPr/>
          <a:lstStyle/>
          <a:p>
            <a:pPr>
              <a:defRPr/>
            </a:pPr>
            <a:fld id="{281EF17C-5094-46BA-ACE7-5D4300FDE532}" type="datetime1">
              <a:rPr lang="en-US" altLang="en-US" smtClean="0"/>
              <a:t>2/13/25</a:t>
            </a:fld>
            <a:endParaRPr lang="en-GB" altLang="en-US" dirty="0"/>
          </a:p>
        </p:txBody>
      </p:sp>
      <p:sp>
        <p:nvSpPr>
          <p:cNvPr id="3" name="Footer Placeholder 2">
            <a:extLst>
              <a:ext uri="{FF2B5EF4-FFF2-40B4-BE49-F238E27FC236}">
                <a16:creationId xmlns:a16="http://schemas.microsoft.com/office/drawing/2014/main" id="{6D9FA875-4910-C784-DC7D-9FF4FD267624}"/>
              </a:ext>
            </a:extLst>
          </p:cNvPr>
          <p:cNvSpPr>
            <a:spLocks noGrp="1"/>
          </p:cNvSpPr>
          <p:nvPr>
            <p:ph type="ftr" sz="quarter" idx="11"/>
          </p:nvPr>
        </p:nvSpPr>
        <p:spPr/>
        <p:txBody>
          <a:bodyPr/>
          <a:lstStyle/>
          <a:p>
            <a:pPr>
              <a:defRPr/>
            </a:pPr>
            <a:r>
              <a:rPr lang="en-GB"/>
              <a:t>Trauma Informed Consultancy Services Ltd 2023</a:t>
            </a:r>
          </a:p>
        </p:txBody>
      </p:sp>
      <p:sp>
        <p:nvSpPr>
          <p:cNvPr id="4" name="Slide Number Placeholder 3">
            <a:extLst>
              <a:ext uri="{FF2B5EF4-FFF2-40B4-BE49-F238E27FC236}">
                <a16:creationId xmlns:a16="http://schemas.microsoft.com/office/drawing/2014/main" id="{84054545-5825-CEF4-0471-E940E94AA24D}"/>
              </a:ext>
            </a:extLst>
          </p:cNvPr>
          <p:cNvSpPr>
            <a:spLocks noGrp="1"/>
          </p:cNvSpPr>
          <p:nvPr>
            <p:ph type="sldNum" sz="quarter" idx="12"/>
          </p:nvPr>
        </p:nvSpPr>
        <p:spPr/>
        <p:txBody>
          <a:bodyPr/>
          <a:lstStyle/>
          <a:p>
            <a:fld id="{A031CDC5-E666-6F48-B6F3-F5A6402811E9}" type="slidenum">
              <a:rPr lang="en-GB" altLang="en-US" smtClean="0"/>
              <a:pPr/>
              <a:t>‹#›</a:t>
            </a:fld>
            <a:endParaRPr lang="en-GB" altLang="en-US"/>
          </a:p>
        </p:txBody>
      </p:sp>
    </p:spTree>
    <p:extLst>
      <p:ext uri="{BB962C8B-B14F-4D97-AF65-F5344CB8AC3E}">
        <p14:creationId xmlns:p14="http://schemas.microsoft.com/office/powerpoint/2010/main" val="3116164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1B4B2-79C7-108E-3085-989C2EFE6B5A}"/>
              </a:ext>
            </a:extLst>
          </p:cNvPr>
          <p:cNvSpPr>
            <a:spLocks noGrp="1"/>
          </p:cNvSpPr>
          <p:nvPr>
            <p:ph type="title"/>
          </p:nvPr>
        </p:nvSpPr>
        <p:spPr>
          <a:xfrm>
            <a:off x="839788" y="457200"/>
            <a:ext cx="3932237" cy="160020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4BAA8A2-BF94-F952-83B9-EA85E8B5F609}"/>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1C92641-EC9A-192C-297A-E2161EF9CBBB}"/>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2B2E3AA5-A0E0-78AC-1065-C368338EC35A}"/>
              </a:ext>
            </a:extLst>
          </p:cNvPr>
          <p:cNvSpPr>
            <a:spLocks noGrp="1"/>
          </p:cNvSpPr>
          <p:nvPr>
            <p:ph type="dt" sz="half" idx="10"/>
          </p:nvPr>
        </p:nvSpPr>
        <p:spPr/>
        <p:txBody>
          <a:bodyPr/>
          <a:lstStyle/>
          <a:p>
            <a:fld id="{B2968291-3663-41F5-BD18-29A36804A203}" type="datetime1">
              <a:rPr lang="en-US" smtClean="0"/>
              <a:t>2/13/25</a:t>
            </a:fld>
            <a:endParaRPr lang="en-US"/>
          </a:p>
        </p:txBody>
      </p:sp>
      <p:sp>
        <p:nvSpPr>
          <p:cNvPr id="6" name="Footer Placeholder 5">
            <a:extLst>
              <a:ext uri="{FF2B5EF4-FFF2-40B4-BE49-F238E27FC236}">
                <a16:creationId xmlns:a16="http://schemas.microsoft.com/office/drawing/2014/main" id="{00FA06A2-EF3B-E62E-BC7E-4670CC87863B}"/>
              </a:ext>
            </a:extLst>
          </p:cNvPr>
          <p:cNvSpPr>
            <a:spLocks noGrp="1"/>
          </p:cNvSpPr>
          <p:nvPr>
            <p:ph type="ftr" sz="quarter" idx="11"/>
          </p:nvPr>
        </p:nvSpPr>
        <p:spPr/>
        <p:txBody>
          <a:bodyPr/>
          <a:lstStyle/>
          <a:p>
            <a:r>
              <a:rPr lang="en-US"/>
              <a:t>Trauma Informed Consultancy Services Ltd 2023</a:t>
            </a:r>
            <a:endParaRPr lang="en-US" dirty="0"/>
          </a:p>
        </p:txBody>
      </p:sp>
      <p:sp>
        <p:nvSpPr>
          <p:cNvPr id="7" name="Slide Number Placeholder 6">
            <a:extLst>
              <a:ext uri="{FF2B5EF4-FFF2-40B4-BE49-F238E27FC236}">
                <a16:creationId xmlns:a16="http://schemas.microsoft.com/office/drawing/2014/main" id="{A864CCE7-5519-AFBC-C44F-7C10C89BFEE8}"/>
              </a:ext>
            </a:extLst>
          </p:cNvPr>
          <p:cNvSpPr>
            <a:spLocks noGrp="1"/>
          </p:cNvSpPr>
          <p:nvPr>
            <p:ph type="sldNum" sz="quarter" idx="12"/>
          </p:nvPr>
        </p:nvSpPr>
        <p:spPr/>
        <p:txBody>
          <a:bodyPr/>
          <a:lstStyle/>
          <a:p>
            <a:fld id="{7C23CD3B-0B7E-9F43-AB10-3DFC78E76F5B}" type="slidenum">
              <a:rPr lang="en-US" smtClean="0"/>
              <a:pPr/>
              <a:t>‹#›</a:t>
            </a:fld>
            <a:endParaRPr lang="en-US" dirty="0"/>
          </a:p>
        </p:txBody>
      </p:sp>
    </p:spTree>
    <p:extLst>
      <p:ext uri="{BB962C8B-B14F-4D97-AF65-F5344CB8AC3E}">
        <p14:creationId xmlns:p14="http://schemas.microsoft.com/office/powerpoint/2010/main" val="2831757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F50FF-8B5F-C86E-74BF-A5D5713B2A86}"/>
              </a:ext>
            </a:extLst>
          </p:cNvPr>
          <p:cNvSpPr>
            <a:spLocks noGrp="1"/>
          </p:cNvSpPr>
          <p:nvPr>
            <p:ph type="title"/>
          </p:nvPr>
        </p:nvSpPr>
        <p:spPr>
          <a:xfrm>
            <a:off x="839788" y="457200"/>
            <a:ext cx="3932237" cy="160020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02C89E1-C0B7-C0C1-66C2-6685B591BBD9}"/>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768BD7E-707F-B625-E721-95A508A1267E}"/>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C6411316-7584-6FAF-9808-FA8817A5C7AC}"/>
              </a:ext>
            </a:extLst>
          </p:cNvPr>
          <p:cNvSpPr>
            <a:spLocks noGrp="1"/>
          </p:cNvSpPr>
          <p:nvPr>
            <p:ph type="dt" sz="half" idx="10"/>
          </p:nvPr>
        </p:nvSpPr>
        <p:spPr/>
        <p:txBody>
          <a:bodyPr/>
          <a:lstStyle/>
          <a:p>
            <a:fld id="{1BFD0FED-A8EB-4355-9CCF-735F97723584}" type="datetime1">
              <a:rPr lang="en-US" smtClean="0"/>
              <a:t>2/13/25</a:t>
            </a:fld>
            <a:endParaRPr lang="en-US"/>
          </a:p>
        </p:txBody>
      </p:sp>
      <p:sp>
        <p:nvSpPr>
          <p:cNvPr id="6" name="Footer Placeholder 5">
            <a:extLst>
              <a:ext uri="{FF2B5EF4-FFF2-40B4-BE49-F238E27FC236}">
                <a16:creationId xmlns:a16="http://schemas.microsoft.com/office/drawing/2014/main" id="{2CE7A24D-9D02-64B2-666D-DDF67928B47E}"/>
              </a:ext>
            </a:extLst>
          </p:cNvPr>
          <p:cNvSpPr>
            <a:spLocks noGrp="1"/>
          </p:cNvSpPr>
          <p:nvPr>
            <p:ph type="ftr" sz="quarter" idx="11"/>
          </p:nvPr>
        </p:nvSpPr>
        <p:spPr/>
        <p:txBody>
          <a:bodyPr/>
          <a:lstStyle/>
          <a:p>
            <a:r>
              <a:rPr lang="en-US"/>
              <a:t>Trauma Informed Consultancy Services Ltd 2023</a:t>
            </a:r>
            <a:endParaRPr lang="en-US" dirty="0"/>
          </a:p>
        </p:txBody>
      </p:sp>
      <p:sp>
        <p:nvSpPr>
          <p:cNvPr id="7" name="Slide Number Placeholder 6">
            <a:extLst>
              <a:ext uri="{FF2B5EF4-FFF2-40B4-BE49-F238E27FC236}">
                <a16:creationId xmlns:a16="http://schemas.microsoft.com/office/drawing/2014/main" id="{EEFFE117-1032-FE6D-897C-22705C98B906}"/>
              </a:ext>
            </a:extLst>
          </p:cNvPr>
          <p:cNvSpPr>
            <a:spLocks noGrp="1"/>
          </p:cNvSpPr>
          <p:nvPr>
            <p:ph type="sldNum" sz="quarter" idx="12"/>
          </p:nvPr>
        </p:nvSpPr>
        <p:spPr/>
        <p:txBody>
          <a:bodyPr/>
          <a:lstStyle/>
          <a:p>
            <a:fld id="{7C23CD3B-0B7E-9F43-AB10-3DFC78E76F5B}" type="slidenum">
              <a:rPr lang="en-US" smtClean="0"/>
              <a:pPr/>
              <a:t>‹#›</a:t>
            </a:fld>
            <a:endParaRPr lang="en-US" dirty="0"/>
          </a:p>
        </p:txBody>
      </p:sp>
    </p:spTree>
    <p:extLst>
      <p:ext uri="{BB962C8B-B14F-4D97-AF65-F5344CB8AC3E}">
        <p14:creationId xmlns:p14="http://schemas.microsoft.com/office/powerpoint/2010/main" val="1129419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8080F8-D010-3475-8D65-DBF9E47C9AB6}"/>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4B7BC48-4485-A656-D29B-0497395578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65B53A7-C2E4-8D79-EBA0-6BFD1FA6BA97}"/>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0096EE9-5D86-4111-AD3F-F1BE556012A2}" type="datetime1">
              <a:rPr lang="en-US" smtClean="0"/>
              <a:t>2/13/25</a:t>
            </a:fld>
            <a:endParaRPr lang="en-US"/>
          </a:p>
        </p:txBody>
      </p:sp>
      <p:sp>
        <p:nvSpPr>
          <p:cNvPr id="5" name="Footer Placeholder 4">
            <a:extLst>
              <a:ext uri="{FF2B5EF4-FFF2-40B4-BE49-F238E27FC236}">
                <a16:creationId xmlns:a16="http://schemas.microsoft.com/office/drawing/2014/main" id="{00B32845-9A28-C8F0-DC32-14159387ED4E}"/>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Trauma Informed Consultancy Services Ltd 2023</a:t>
            </a:r>
            <a:endParaRPr lang="en-US" dirty="0"/>
          </a:p>
        </p:txBody>
      </p:sp>
      <p:sp>
        <p:nvSpPr>
          <p:cNvPr id="6" name="Slide Number Placeholder 5">
            <a:extLst>
              <a:ext uri="{FF2B5EF4-FFF2-40B4-BE49-F238E27FC236}">
                <a16:creationId xmlns:a16="http://schemas.microsoft.com/office/drawing/2014/main" id="{A75F3D29-0588-46FA-223B-7E97AA8B3B2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23CD3B-0B7E-9F43-AB10-3DFC78E76F5B}" type="slidenum">
              <a:rPr lang="en-US" smtClean="0"/>
              <a:pPr/>
              <a:t>‹#›</a:t>
            </a:fld>
            <a:endParaRPr lang="en-US" dirty="0"/>
          </a:p>
        </p:txBody>
      </p:sp>
      <p:sp>
        <p:nvSpPr>
          <p:cNvPr id="7" name="Doughnut 6">
            <a:extLst>
              <a:ext uri="{FF2B5EF4-FFF2-40B4-BE49-F238E27FC236}">
                <a16:creationId xmlns:a16="http://schemas.microsoft.com/office/drawing/2014/main" id="{043A2FFA-92D3-3132-0C37-FA7E8A778097}"/>
              </a:ext>
            </a:extLst>
          </p:cNvPr>
          <p:cNvSpPr/>
          <p:nvPr userDrawn="1"/>
        </p:nvSpPr>
        <p:spPr>
          <a:xfrm>
            <a:off x="10945284" y="5967413"/>
            <a:ext cx="719667" cy="539750"/>
          </a:xfrm>
          <a:prstGeom prst="donut">
            <a:avLst>
              <a:gd name="adj" fmla="val 132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7780646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emerald.com/insight/search?q=Alison%20McInnes" TargetMode="External"/><Relationship Id="rId13" Type="http://schemas.openxmlformats.org/officeDocument/2006/relationships/hyperlink" Target="about:blank" TargetMode="External"/><Relationship Id="rId3" Type="http://schemas.openxmlformats.org/officeDocument/2006/relationships/hyperlink" Target="https://www.emerald.com/insight/search?q=Hayley%20Alderson" TargetMode="External"/><Relationship Id="rId7" Type="http://schemas.openxmlformats.org/officeDocument/2006/relationships/hyperlink" Target="https://www.emerald.com/insight/search?q=Toby%20Brandon" TargetMode="External"/><Relationship Id="rId12" Type="http://schemas.openxmlformats.org/officeDocument/2006/relationships/hyperlink" Target="https://assets.publishing.service.gov.uk/government/uploads/system/uploads/attachment_data/file/1020249/Promoting_children_and_young_people_s_mental_health_and_wellbeing.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emerald.com/insight/search?q=Aidan%20Gillespie" TargetMode="External"/><Relationship Id="rId11" Type="http://schemas.openxmlformats.org/officeDocument/2006/relationships/hyperlink" Target="https://www.aoc.co.uk/awards/blogs/the-power-young-people" TargetMode="External"/><Relationship Id="rId5" Type="http://schemas.openxmlformats.org/officeDocument/2006/relationships/hyperlink" Target="https://www.emerald.com/insight/search?q=William%20McGovern" TargetMode="External"/><Relationship Id="rId15" Type="http://schemas.openxmlformats.org/officeDocument/2006/relationships/image" Target="../media/image2.png"/><Relationship Id="rId10" Type="http://schemas.openxmlformats.org/officeDocument/2006/relationships/hyperlink" Target="https://www.annafreud.org/schools-and-colleges/resources/talking-mental-health-animation-teacher-toolkit/" TargetMode="External"/><Relationship Id="rId4" Type="http://schemas.openxmlformats.org/officeDocument/2006/relationships/hyperlink" Target="https://www.emerald.com/insight/search?q=Carrie%20Harrop" TargetMode="External"/><Relationship Id="rId9" Type="http://schemas.openxmlformats.org/officeDocument/2006/relationships/hyperlink" Target="https://doi.org/10.1108/978-1-83753-126-420241007" TargetMode="External"/><Relationship Id="rId14" Type="http://schemas.openxmlformats.org/officeDocument/2006/relationships/hyperlink" Target="https://www.wypartnership.co.uk/application/files/6416/5104/5038/West_Yorkshire_Trauma_Informed_Co-Production_Guidance_April_22.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38168-1A3E-B740-A86A-BE0A84744D96}"/>
              </a:ext>
            </a:extLst>
          </p:cNvPr>
          <p:cNvSpPr>
            <a:spLocks noGrp="1"/>
          </p:cNvSpPr>
          <p:nvPr>
            <p:ph type="ctrTitle"/>
          </p:nvPr>
        </p:nvSpPr>
        <p:spPr>
          <a:xfrm>
            <a:off x="1738857" y="4297405"/>
            <a:ext cx="8714286" cy="1399389"/>
          </a:xfrm>
        </p:spPr>
        <p:txBody>
          <a:bodyPr>
            <a:normAutofit/>
          </a:bodyPr>
          <a:lstStyle/>
          <a:p>
            <a:r>
              <a:rPr lang="en-US" sz="4400" b="1" dirty="0">
                <a:solidFill>
                  <a:srgbClr val="CC5500"/>
                </a:solidFill>
                <a:latin typeface="+mn-lt"/>
              </a:rPr>
              <a:t>NNECL Webinar </a:t>
            </a:r>
            <a:br>
              <a:rPr lang="en-US" sz="4400" b="1" dirty="0">
                <a:solidFill>
                  <a:srgbClr val="CC5500"/>
                </a:solidFill>
                <a:latin typeface="+mn-lt"/>
              </a:rPr>
            </a:br>
            <a:r>
              <a:rPr lang="en-US" sz="4400" b="1" dirty="0">
                <a:solidFill>
                  <a:srgbClr val="CC5500"/>
                </a:solidFill>
                <a:latin typeface="+mn-lt"/>
              </a:rPr>
              <a:t>The Impact of Trauma on Learning</a:t>
            </a:r>
          </a:p>
        </p:txBody>
      </p:sp>
      <p:pic>
        <p:nvPicPr>
          <p:cNvPr id="5" name="Picture 4" descr="Logo&#10;&#10;Description automatically generated">
            <a:extLst>
              <a:ext uri="{FF2B5EF4-FFF2-40B4-BE49-F238E27FC236}">
                <a16:creationId xmlns:a16="http://schemas.microsoft.com/office/drawing/2014/main" id="{9AC9AB86-BB4B-3104-1220-EB01A2FE084A}"/>
              </a:ext>
            </a:extLst>
          </p:cNvPr>
          <p:cNvPicPr>
            <a:picLocks noChangeAspect="1"/>
          </p:cNvPicPr>
          <p:nvPr/>
        </p:nvPicPr>
        <p:blipFill>
          <a:blip r:embed="rId3"/>
          <a:stretch>
            <a:fillRect/>
          </a:stretch>
        </p:blipFill>
        <p:spPr>
          <a:xfrm>
            <a:off x="2509415" y="1725686"/>
            <a:ext cx="7173171" cy="1669820"/>
          </a:xfrm>
          <a:prstGeom prst="rect">
            <a:avLst/>
          </a:prstGeom>
        </p:spPr>
      </p:pic>
      <p:sp>
        <p:nvSpPr>
          <p:cNvPr id="3" name="Footer Placeholder 2">
            <a:extLst>
              <a:ext uri="{FF2B5EF4-FFF2-40B4-BE49-F238E27FC236}">
                <a16:creationId xmlns:a16="http://schemas.microsoft.com/office/drawing/2014/main" id="{76C4020A-9B2C-E084-5ED0-2056E185402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Trauma Informed Consultancy Services Ltd 2023</a:t>
            </a: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6390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36C08-18D0-9389-A19E-106406F06B82}"/>
              </a:ext>
            </a:extLst>
          </p:cNvPr>
          <p:cNvSpPr>
            <a:spLocks noGrp="1"/>
          </p:cNvSpPr>
          <p:nvPr>
            <p:ph type="title"/>
          </p:nvPr>
        </p:nvSpPr>
        <p:spPr/>
        <p:txBody>
          <a:bodyPr/>
          <a:lstStyle/>
          <a:p>
            <a:r>
              <a:rPr lang="en-US" dirty="0">
                <a:solidFill>
                  <a:srgbClr val="EF811B"/>
                </a:solidFill>
              </a:rPr>
              <a:t>Interpersonal Safety</a:t>
            </a:r>
          </a:p>
        </p:txBody>
      </p:sp>
      <p:sp>
        <p:nvSpPr>
          <p:cNvPr id="3" name="Content Placeholder 2">
            <a:extLst>
              <a:ext uri="{FF2B5EF4-FFF2-40B4-BE49-F238E27FC236}">
                <a16:creationId xmlns:a16="http://schemas.microsoft.com/office/drawing/2014/main" id="{0CCCFCEE-1796-BCE2-9AF9-269BFCB1A524}"/>
              </a:ext>
            </a:extLst>
          </p:cNvPr>
          <p:cNvSpPr>
            <a:spLocks noGrp="1"/>
          </p:cNvSpPr>
          <p:nvPr>
            <p:ph idx="1"/>
          </p:nvPr>
        </p:nvSpPr>
        <p:spPr>
          <a:xfrm>
            <a:off x="2152650" y="2098776"/>
            <a:ext cx="3718761" cy="3614593"/>
          </a:xfrm>
        </p:spPr>
        <p:txBody>
          <a:bodyPr>
            <a:normAutofit/>
          </a:bodyPr>
          <a:lstStyle/>
          <a:p>
            <a:pPr marL="0" indent="0">
              <a:buNone/>
            </a:pPr>
            <a:endParaRPr lang="en-US" dirty="0">
              <a:latin typeface="Calibri Light "/>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Calibri Light" panose="020F0302020204030204"/>
                <a:ea typeface="+mn-ea"/>
                <a:cs typeface="+mn-cs"/>
              </a:rPr>
              <a:t>Be aware of your body sensations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Calibri Light" panose="020F0302020204030204"/>
                <a:ea typeface="+mn-ea"/>
                <a:cs typeface="+mn-cs"/>
              </a:rPr>
              <a:t>Observe your feelings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Calibri Light" panose="020F0302020204030204"/>
                <a:ea typeface="+mn-ea"/>
                <a:cs typeface="+mn-cs"/>
              </a:rPr>
              <a:t>Be curious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Calibri Light" panose="020F0302020204030204"/>
                <a:ea typeface="+mn-ea"/>
                <a:cs typeface="+mn-cs"/>
              </a:rPr>
              <a:t>Be kind</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Calibri Light" panose="020F0302020204030204"/>
                <a:ea typeface="+mn-ea"/>
                <a:cs typeface="+mn-cs"/>
              </a:rPr>
              <a:t>Be gentle</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Calibri Light" panose="020F0302020204030204"/>
                <a:ea typeface="+mn-ea"/>
                <a:cs typeface="+mn-cs"/>
              </a:rPr>
              <a:t>We arrive with who we are, what we know and where we’re at… </a:t>
            </a:r>
          </a:p>
        </p:txBody>
      </p:sp>
      <p:cxnSp>
        <p:nvCxnSpPr>
          <p:cNvPr id="4" name="Straight Connector 3">
            <a:extLst>
              <a:ext uri="{FF2B5EF4-FFF2-40B4-BE49-F238E27FC236}">
                <a16:creationId xmlns:a16="http://schemas.microsoft.com/office/drawing/2014/main" id="{D56685A7-5856-E7B9-18C9-D354C717EC2C}"/>
              </a:ext>
            </a:extLst>
          </p:cNvPr>
          <p:cNvCxnSpPr>
            <a:cxnSpLocks/>
          </p:cNvCxnSpPr>
          <p:nvPr/>
        </p:nvCxnSpPr>
        <p:spPr>
          <a:xfrm>
            <a:off x="2219915" y="1231950"/>
            <a:ext cx="3090994" cy="0"/>
          </a:xfrm>
          <a:prstGeom prst="line">
            <a:avLst/>
          </a:prstGeom>
          <a:ln>
            <a:solidFill>
              <a:srgbClr val="CAE8DC"/>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9969657-6253-CFCD-3BFF-4D6347B83369}"/>
              </a:ext>
            </a:extLst>
          </p:cNvPr>
          <p:cNvPicPr>
            <a:picLocks noChangeAspect="1"/>
          </p:cNvPicPr>
          <p:nvPr/>
        </p:nvPicPr>
        <p:blipFill>
          <a:blip r:embed="rId3"/>
          <a:stretch>
            <a:fillRect/>
          </a:stretch>
        </p:blipFill>
        <p:spPr>
          <a:xfrm>
            <a:off x="1860885" y="6156961"/>
            <a:ext cx="1876927" cy="516555"/>
          </a:xfrm>
          <a:prstGeom prst="rect">
            <a:avLst/>
          </a:prstGeom>
        </p:spPr>
      </p:pic>
      <p:sp>
        <p:nvSpPr>
          <p:cNvPr id="5" name="Footer Placeholder 4">
            <a:extLst>
              <a:ext uri="{FF2B5EF4-FFF2-40B4-BE49-F238E27FC236}">
                <a16:creationId xmlns:a16="http://schemas.microsoft.com/office/drawing/2014/main" id="{7B193364-0678-CAD6-40B6-3D8E0C75A99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Trauma Informed Consultancy Services Ltd 2023</a:t>
            </a: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53B8B7C6-513A-BB92-C1E5-9F8722506FD2}"/>
              </a:ext>
            </a:extLst>
          </p:cNvPr>
          <p:cNvPicPr>
            <a:picLocks noChangeAspect="1"/>
          </p:cNvPicPr>
          <p:nvPr/>
        </p:nvPicPr>
        <p:blipFill>
          <a:blip r:embed="rId4"/>
          <a:stretch>
            <a:fillRect/>
          </a:stretch>
        </p:blipFill>
        <p:spPr>
          <a:xfrm>
            <a:off x="7397298" y="1925799"/>
            <a:ext cx="3604914" cy="3006401"/>
          </a:xfrm>
          <a:prstGeom prst="rect">
            <a:avLst/>
          </a:prstGeom>
        </p:spPr>
      </p:pic>
      <p:sp>
        <p:nvSpPr>
          <p:cNvPr id="8" name="Rectangle 7">
            <a:extLst>
              <a:ext uri="{FF2B5EF4-FFF2-40B4-BE49-F238E27FC236}">
                <a16:creationId xmlns:a16="http://schemas.microsoft.com/office/drawing/2014/main" id="{C48896FE-6149-EA06-618E-81EEFEB389D4}"/>
              </a:ext>
            </a:extLst>
          </p:cNvPr>
          <p:cNvSpPr/>
          <p:nvPr/>
        </p:nvSpPr>
        <p:spPr>
          <a:xfrm>
            <a:off x="10443410" y="4775487"/>
            <a:ext cx="558802" cy="313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5382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349A8-E3B3-CAD9-F74F-701F64C31A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79E91F-3173-F486-D2D3-7BCAD60E6174}"/>
              </a:ext>
            </a:extLst>
          </p:cNvPr>
          <p:cNvSpPr>
            <a:spLocks noGrp="1"/>
          </p:cNvSpPr>
          <p:nvPr>
            <p:ph type="title"/>
          </p:nvPr>
        </p:nvSpPr>
        <p:spPr/>
        <p:txBody>
          <a:bodyPr/>
          <a:lstStyle/>
          <a:p>
            <a:r>
              <a:rPr lang="en-US" dirty="0">
                <a:solidFill>
                  <a:srgbClr val="EF811B"/>
                </a:solidFill>
              </a:rPr>
              <a:t>Family Privilege </a:t>
            </a:r>
          </a:p>
        </p:txBody>
      </p:sp>
      <p:sp>
        <p:nvSpPr>
          <p:cNvPr id="3" name="Content Placeholder 2">
            <a:extLst>
              <a:ext uri="{FF2B5EF4-FFF2-40B4-BE49-F238E27FC236}">
                <a16:creationId xmlns:a16="http://schemas.microsoft.com/office/drawing/2014/main" id="{0F755811-ABBE-F3A6-7A5F-8DB5DDD0F094}"/>
              </a:ext>
            </a:extLst>
          </p:cNvPr>
          <p:cNvSpPr>
            <a:spLocks noGrp="1"/>
          </p:cNvSpPr>
          <p:nvPr>
            <p:ph idx="1"/>
          </p:nvPr>
        </p:nvSpPr>
        <p:spPr>
          <a:xfrm>
            <a:off x="1279502" y="1885647"/>
            <a:ext cx="9845698" cy="3562654"/>
          </a:xfrm>
        </p:spPr>
        <p:txBody>
          <a:bodyPr>
            <a:normAutofit lnSpcReduction="10000"/>
          </a:bodyPr>
          <a:lstStyle/>
          <a:p>
            <a:pPr marL="0" indent="0" algn="ctr">
              <a:buNone/>
            </a:pPr>
            <a:r>
              <a:rPr lang="en-GB" dirty="0">
                <a:latin typeface="+mj-lt"/>
              </a:rPr>
              <a:t>Family Privilege is defined as the benefits, mostly invisible, that come from membership in a stable family. Most people cannot even imagine what life might be like without Family Privilege. </a:t>
            </a:r>
            <a:br>
              <a:rPr lang="en-GB" dirty="0">
                <a:latin typeface="+mj-lt"/>
              </a:rPr>
            </a:br>
            <a:br>
              <a:rPr lang="en-GB" dirty="0">
                <a:latin typeface="+mj-lt"/>
              </a:rPr>
            </a:br>
            <a:r>
              <a:rPr lang="en-GB" dirty="0">
                <a:latin typeface="+mj-lt"/>
              </a:rPr>
              <a:t>Family Privilege is an invisible package of assets and pathways that provides us with a sense of belonging, safety, unconditional love, and spiritual values. With Family Privilege, children observe parents or older siblings to see the effort it takes to be successful in life. Family Privilege provides the chance to hope and to dream. </a:t>
            </a:r>
          </a:p>
          <a:p>
            <a:pPr marL="0" indent="0" algn="ctr">
              <a:buNone/>
            </a:pPr>
            <a:endParaRPr lang="en-GB" dirty="0">
              <a:latin typeface="+mj-lt"/>
            </a:endParaRPr>
          </a:p>
          <a:p>
            <a:pPr marL="0" indent="0" algn="ctr">
              <a:buNone/>
            </a:pPr>
            <a:r>
              <a:rPr lang="en-GB" dirty="0">
                <a:latin typeface="+mj-lt"/>
              </a:rPr>
              <a:t>Only as we recognise the power of Family Privilege can we begin to grasp how its absence hinders development.</a:t>
            </a:r>
            <a:br>
              <a:rPr lang="en-GB" dirty="0">
                <a:latin typeface="+mj-lt"/>
              </a:rPr>
            </a:br>
            <a:r>
              <a:rPr lang="en-GB" dirty="0" err="1">
                <a:latin typeface="+mj-lt"/>
              </a:rPr>
              <a:t>Seita</a:t>
            </a:r>
            <a:r>
              <a:rPr lang="en-GB" dirty="0">
                <a:latin typeface="+mj-lt"/>
              </a:rPr>
              <a:t> (2001)</a:t>
            </a:r>
            <a:endParaRPr lang="en-US" dirty="0">
              <a:latin typeface="+mj-lt"/>
            </a:endParaRPr>
          </a:p>
        </p:txBody>
      </p:sp>
      <p:cxnSp>
        <p:nvCxnSpPr>
          <p:cNvPr id="4" name="Straight Connector 3">
            <a:extLst>
              <a:ext uri="{FF2B5EF4-FFF2-40B4-BE49-F238E27FC236}">
                <a16:creationId xmlns:a16="http://schemas.microsoft.com/office/drawing/2014/main" id="{7B4D15F4-08DE-6E46-7B2E-9E5C14D84F50}"/>
              </a:ext>
            </a:extLst>
          </p:cNvPr>
          <p:cNvCxnSpPr>
            <a:cxnSpLocks/>
          </p:cNvCxnSpPr>
          <p:nvPr/>
        </p:nvCxnSpPr>
        <p:spPr>
          <a:xfrm>
            <a:off x="2219915" y="1231950"/>
            <a:ext cx="3090994" cy="0"/>
          </a:xfrm>
          <a:prstGeom prst="line">
            <a:avLst/>
          </a:prstGeom>
          <a:ln>
            <a:solidFill>
              <a:srgbClr val="CAE8DC"/>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B501880-68F4-1648-BE88-3DC870D04C87}"/>
              </a:ext>
            </a:extLst>
          </p:cNvPr>
          <p:cNvPicPr>
            <a:picLocks noChangeAspect="1"/>
          </p:cNvPicPr>
          <p:nvPr/>
        </p:nvPicPr>
        <p:blipFill>
          <a:blip r:embed="rId3"/>
          <a:stretch>
            <a:fillRect/>
          </a:stretch>
        </p:blipFill>
        <p:spPr>
          <a:xfrm>
            <a:off x="1860885" y="6156961"/>
            <a:ext cx="1876927" cy="516555"/>
          </a:xfrm>
          <a:prstGeom prst="rect">
            <a:avLst/>
          </a:prstGeom>
        </p:spPr>
      </p:pic>
      <p:sp>
        <p:nvSpPr>
          <p:cNvPr id="5" name="Footer Placeholder 4">
            <a:extLst>
              <a:ext uri="{FF2B5EF4-FFF2-40B4-BE49-F238E27FC236}">
                <a16:creationId xmlns:a16="http://schemas.microsoft.com/office/drawing/2014/main" id="{F3AF63B3-152C-DCBF-AD7B-0022C27DD3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Trauma Informed Consultancy Services Ltd 2023</a:t>
            </a: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2268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A0AFC-7C07-F8FD-ACBE-644A3305CD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8BDDB1-D846-B32C-BA23-6B788F2A120E}"/>
              </a:ext>
            </a:extLst>
          </p:cNvPr>
          <p:cNvSpPr>
            <a:spLocks noGrp="1"/>
          </p:cNvSpPr>
          <p:nvPr>
            <p:ph type="title"/>
          </p:nvPr>
        </p:nvSpPr>
        <p:spPr/>
        <p:txBody>
          <a:bodyPr/>
          <a:lstStyle/>
          <a:p>
            <a:r>
              <a:rPr lang="en-US" dirty="0">
                <a:solidFill>
                  <a:srgbClr val="EF811B"/>
                </a:solidFill>
              </a:rPr>
              <a:t>Trauma Informed Education and Nurture Principles </a:t>
            </a:r>
          </a:p>
        </p:txBody>
      </p:sp>
      <p:pic>
        <p:nvPicPr>
          <p:cNvPr id="8" name="Content Placeholder 7" descr="A diagram of a trauma-informed core principles&#10;&#10;AI-generated content may be incorrect.">
            <a:extLst>
              <a:ext uri="{FF2B5EF4-FFF2-40B4-BE49-F238E27FC236}">
                <a16:creationId xmlns:a16="http://schemas.microsoft.com/office/drawing/2014/main" id="{18202BB3-C589-7712-081F-A0EEFBD9535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89087" y="1690690"/>
            <a:ext cx="3562350" cy="3562350"/>
          </a:xfrm>
        </p:spPr>
      </p:pic>
      <p:cxnSp>
        <p:nvCxnSpPr>
          <p:cNvPr id="4" name="Straight Connector 3">
            <a:extLst>
              <a:ext uri="{FF2B5EF4-FFF2-40B4-BE49-F238E27FC236}">
                <a16:creationId xmlns:a16="http://schemas.microsoft.com/office/drawing/2014/main" id="{04F05CB3-FA87-401F-ACB7-46327473777A}"/>
              </a:ext>
            </a:extLst>
          </p:cNvPr>
          <p:cNvCxnSpPr>
            <a:cxnSpLocks/>
          </p:cNvCxnSpPr>
          <p:nvPr/>
        </p:nvCxnSpPr>
        <p:spPr>
          <a:xfrm>
            <a:off x="2219915" y="1231950"/>
            <a:ext cx="3090994" cy="0"/>
          </a:xfrm>
          <a:prstGeom prst="line">
            <a:avLst/>
          </a:prstGeom>
          <a:ln>
            <a:solidFill>
              <a:srgbClr val="CAE8DC"/>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C993B37-30AE-5662-C6E8-E64E4D5BFD4E}"/>
              </a:ext>
            </a:extLst>
          </p:cNvPr>
          <p:cNvPicPr>
            <a:picLocks noChangeAspect="1"/>
          </p:cNvPicPr>
          <p:nvPr/>
        </p:nvPicPr>
        <p:blipFill>
          <a:blip r:embed="rId4"/>
          <a:stretch>
            <a:fillRect/>
          </a:stretch>
        </p:blipFill>
        <p:spPr>
          <a:xfrm>
            <a:off x="1860885" y="6156961"/>
            <a:ext cx="1876927" cy="516555"/>
          </a:xfrm>
          <a:prstGeom prst="rect">
            <a:avLst/>
          </a:prstGeom>
        </p:spPr>
      </p:pic>
      <p:sp>
        <p:nvSpPr>
          <p:cNvPr id="5" name="Footer Placeholder 4">
            <a:extLst>
              <a:ext uri="{FF2B5EF4-FFF2-40B4-BE49-F238E27FC236}">
                <a16:creationId xmlns:a16="http://schemas.microsoft.com/office/drawing/2014/main" id="{23D5DD85-C2AB-534C-2499-5CF8E5FC82D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Trauma Informed Consultancy Services Ltd 2023</a:t>
            </a: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9FFB682D-5A44-A437-B11E-D818DC9FECDF}"/>
              </a:ext>
            </a:extLst>
          </p:cNvPr>
          <p:cNvSpPr txBox="1"/>
          <p:nvPr/>
        </p:nvSpPr>
        <p:spPr>
          <a:xfrm>
            <a:off x="1860885" y="5448300"/>
            <a:ext cx="3181015" cy="338554"/>
          </a:xfrm>
          <a:prstGeom prst="rect">
            <a:avLst/>
          </a:prstGeom>
          <a:noFill/>
        </p:spPr>
        <p:txBody>
          <a:bodyPr wrap="square" rtlCol="0">
            <a:spAutoFit/>
          </a:bodyPr>
          <a:lstStyle/>
          <a:p>
            <a:pPr algn="ctr"/>
            <a:r>
              <a:rPr lang="en-US" sz="800" dirty="0">
                <a:latin typeface="+mj-lt"/>
              </a:rPr>
              <a:t>Ref: https://</a:t>
            </a:r>
            <a:r>
              <a:rPr lang="en-US" sz="800" dirty="0" err="1">
                <a:latin typeface="+mj-lt"/>
              </a:rPr>
              <a:t>www.merseysidevrp.com</a:t>
            </a:r>
            <a:r>
              <a:rPr lang="en-US" sz="800" dirty="0">
                <a:latin typeface="+mj-lt"/>
              </a:rPr>
              <a:t>/resources</a:t>
            </a:r>
            <a:r>
              <a:rPr lang="en-US" sz="800" dirty="0"/>
              <a:t>/trauma-informed-practice/</a:t>
            </a:r>
          </a:p>
        </p:txBody>
      </p:sp>
      <p:pic>
        <p:nvPicPr>
          <p:cNvPr id="11" name="Picture 10" descr="A diagram of the six principles of nurture&#10;&#10;AI-generated content may be incorrect.">
            <a:extLst>
              <a:ext uri="{FF2B5EF4-FFF2-40B4-BE49-F238E27FC236}">
                <a16:creationId xmlns:a16="http://schemas.microsoft.com/office/drawing/2014/main" id="{3617BAA0-2A3B-BD86-C8E5-590E4D9C23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8607" y="1610355"/>
            <a:ext cx="3732507" cy="3837945"/>
          </a:xfrm>
          <a:prstGeom prst="rect">
            <a:avLst/>
          </a:prstGeom>
        </p:spPr>
      </p:pic>
      <p:sp>
        <p:nvSpPr>
          <p:cNvPr id="12" name="TextBox 11">
            <a:extLst>
              <a:ext uri="{FF2B5EF4-FFF2-40B4-BE49-F238E27FC236}">
                <a16:creationId xmlns:a16="http://schemas.microsoft.com/office/drawing/2014/main" id="{54A8A645-4666-932A-662B-E78643DB0DEE}"/>
              </a:ext>
            </a:extLst>
          </p:cNvPr>
          <p:cNvSpPr txBox="1"/>
          <p:nvPr/>
        </p:nvSpPr>
        <p:spPr>
          <a:xfrm>
            <a:off x="7670800" y="5613400"/>
            <a:ext cx="2544286" cy="215444"/>
          </a:xfrm>
          <a:prstGeom prst="rect">
            <a:avLst/>
          </a:prstGeom>
          <a:noFill/>
        </p:spPr>
        <p:txBody>
          <a:bodyPr wrap="none" rtlCol="0">
            <a:spAutoFit/>
          </a:bodyPr>
          <a:lstStyle/>
          <a:p>
            <a:r>
              <a:rPr lang="en-GB" sz="800" dirty="0" err="1">
                <a:solidFill>
                  <a:srgbClr val="1D1D1D"/>
                </a:solidFill>
                <a:latin typeface="+mj-lt"/>
              </a:rPr>
              <a:t>Ref:</a:t>
            </a:r>
            <a:r>
              <a:rPr lang="en-GB" sz="800" b="0" i="0" dirty="0" err="1">
                <a:solidFill>
                  <a:srgbClr val="1D1D1D"/>
                </a:solidFill>
                <a:effectLst/>
                <a:latin typeface="+mj-lt"/>
              </a:rPr>
              <a:t>The</a:t>
            </a:r>
            <a:r>
              <a:rPr lang="en-GB" sz="800" b="0" i="0" dirty="0">
                <a:solidFill>
                  <a:srgbClr val="1D1D1D"/>
                </a:solidFill>
                <a:effectLst/>
                <a:latin typeface="+mj-lt"/>
              </a:rPr>
              <a:t> Six Principles of Nurture </a:t>
            </a:r>
            <a:r>
              <a:rPr lang="en-GB" sz="800" b="0" i="1" dirty="0">
                <a:solidFill>
                  <a:srgbClr val="1D1D1D"/>
                </a:solidFill>
                <a:effectLst/>
                <a:latin typeface="+mj-lt"/>
              </a:rPr>
              <a:t>(</a:t>
            </a:r>
            <a:r>
              <a:rPr lang="en-GB" sz="800" b="0" i="1" dirty="0" err="1">
                <a:solidFill>
                  <a:srgbClr val="1D1D1D"/>
                </a:solidFill>
                <a:effectLst/>
                <a:latin typeface="+mj-lt"/>
              </a:rPr>
              <a:t>NurtureUK</a:t>
            </a:r>
            <a:r>
              <a:rPr lang="en-GB" sz="800" b="0" i="1" dirty="0">
                <a:solidFill>
                  <a:srgbClr val="1D1D1D"/>
                </a:solidFill>
                <a:effectLst/>
                <a:latin typeface="+mj-lt"/>
              </a:rPr>
              <a:t>, 2020b, p.2)</a:t>
            </a:r>
            <a:endParaRPr lang="en-US" sz="800" dirty="0">
              <a:latin typeface="+mj-lt"/>
            </a:endParaRPr>
          </a:p>
        </p:txBody>
      </p:sp>
    </p:spTree>
    <p:extLst>
      <p:ext uri="{BB962C8B-B14F-4D97-AF65-F5344CB8AC3E}">
        <p14:creationId xmlns:p14="http://schemas.microsoft.com/office/powerpoint/2010/main" val="2672717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94D8B-5CB8-9115-61D7-67A98773A7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40EC30-A492-D2A7-8A3D-E00B08FCBDE8}"/>
              </a:ext>
            </a:extLst>
          </p:cNvPr>
          <p:cNvSpPr>
            <a:spLocks noGrp="1"/>
          </p:cNvSpPr>
          <p:nvPr>
            <p:ph type="title"/>
          </p:nvPr>
        </p:nvSpPr>
        <p:spPr/>
        <p:txBody>
          <a:bodyPr/>
          <a:lstStyle/>
          <a:p>
            <a:r>
              <a:rPr lang="en-US" dirty="0">
                <a:solidFill>
                  <a:srgbClr val="EF811B"/>
                </a:solidFill>
              </a:rPr>
              <a:t>Care Experience and the Educational Journey </a:t>
            </a:r>
          </a:p>
        </p:txBody>
      </p:sp>
      <p:sp>
        <p:nvSpPr>
          <p:cNvPr id="3" name="Content Placeholder 2">
            <a:extLst>
              <a:ext uri="{FF2B5EF4-FFF2-40B4-BE49-F238E27FC236}">
                <a16:creationId xmlns:a16="http://schemas.microsoft.com/office/drawing/2014/main" id="{20C0A6B7-D597-01C0-2CB4-0D5E2FDB5703}"/>
              </a:ext>
            </a:extLst>
          </p:cNvPr>
          <p:cNvSpPr>
            <a:spLocks noGrp="1"/>
          </p:cNvSpPr>
          <p:nvPr>
            <p:ph idx="1"/>
          </p:nvPr>
        </p:nvSpPr>
        <p:spPr>
          <a:xfrm>
            <a:off x="450937" y="1503134"/>
            <a:ext cx="10902863" cy="4559464"/>
          </a:xfrm>
        </p:spPr>
        <p:txBody>
          <a:bodyPr>
            <a:noAutofit/>
          </a:bodyPr>
          <a:lstStyle/>
          <a:p>
            <a:pPr marL="0" indent="0" algn="ctr">
              <a:buNone/>
            </a:pPr>
            <a:r>
              <a:rPr lang="en-GB" sz="2400" dirty="0">
                <a:effectLst/>
                <a:latin typeface="+mj-lt"/>
              </a:rPr>
              <a:t>To provide context, out of the 12 million children living in England, just under 400,000 (3%) are known to the social care system at any one time (</a:t>
            </a:r>
            <a:r>
              <a:rPr lang="en-GB" sz="2400" dirty="0">
                <a:solidFill>
                  <a:srgbClr val="0000FF"/>
                </a:solidFill>
                <a:effectLst/>
                <a:latin typeface="+mj-lt"/>
              </a:rPr>
              <a:t>Park, 2022</a:t>
            </a:r>
            <a:r>
              <a:rPr lang="en-GB" sz="2400" dirty="0">
                <a:effectLst/>
                <a:latin typeface="+mj-lt"/>
              </a:rPr>
              <a:t>). Just over 82,000 of these children are ‘looked after’, under the legal guardianship of local authorities in England (</a:t>
            </a:r>
            <a:r>
              <a:rPr lang="en-GB" sz="2400" dirty="0">
                <a:solidFill>
                  <a:srgbClr val="0000FF"/>
                </a:solidFill>
                <a:effectLst/>
                <a:latin typeface="+mj-lt"/>
              </a:rPr>
              <a:t>National Statistics, 2022</a:t>
            </a:r>
            <a:r>
              <a:rPr lang="en-GB" sz="2400" dirty="0">
                <a:effectLst/>
                <a:latin typeface="+mj-lt"/>
              </a:rPr>
              <a:t>).</a:t>
            </a:r>
            <a:br>
              <a:rPr lang="en-GB" sz="2400" dirty="0">
                <a:effectLst/>
                <a:latin typeface="+mj-lt"/>
              </a:rPr>
            </a:br>
            <a:r>
              <a:rPr lang="en-GB" sz="2400" dirty="0">
                <a:effectLst/>
                <a:latin typeface="+mj-lt"/>
              </a:rPr>
              <a:t> </a:t>
            </a:r>
            <a:br>
              <a:rPr lang="en-GB" sz="2400" dirty="0">
                <a:effectLst/>
                <a:latin typeface="+mj-lt"/>
              </a:rPr>
            </a:br>
            <a:r>
              <a:rPr lang="en-GB" sz="2400" dirty="0">
                <a:effectLst/>
                <a:latin typeface="+mj-lt"/>
              </a:rPr>
              <a:t>These young people are more likely than their peers to have experienced Adverse Childhood Experiences (</a:t>
            </a:r>
            <a:r>
              <a:rPr lang="en-GB" sz="2400" dirty="0">
                <a:solidFill>
                  <a:srgbClr val="0000FF"/>
                </a:solidFill>
                <a:effectLst/>
                <a:latin typeface="+mj-lt"/>
              </a:rPr>
              <a:t>Simkiss, 2019</a:t>
            </a:r>
            <a:r>
              <a:rPr lang="en-GB" sz="2400" dirty="0">
                <a:effectLst/>
                <a:latin typeface="+mj-lt"/>
              </a:rPr>
              <a:t>), experience poverty, be involved with criminal justice system (</a:t>
            </a:r>
            <a:r>
              <a:rPr lang="en-GB" sz="2400" dirty="0">
                <a:solidFill>
                  <a:srgbClr val="0000FF"/>
                </a:solidFill>
                <a:effectLst/>
                <a:latin typeface="+mj-lt"/>
              </a:rPr>
              <a:t>Gooch et al., 2022</a:t>
            </a:r>
            <a:r>
              <a:rPr lang="en-GB" sz="2400" dirty="0">
                <a:effectLst/>
                <a:latin typeface="+mj-lt"/>
              </a:rPr>
              <a:t>), become a teenage parent (</a:t>
            </a:r>
            <a:r>
              <a:rPr lang="en-GB" sz="2400" dirty="0" err="1">
                <a:solidFill>
                  <a:srgbClr val="0000FF"/>
                </a:solidFill>
                <a:effectLst/>
                <a:latin typeface="+mj-lt"/>
              </a:rPr>
              <a:t>Mezey</a:t>
            </a:r>
            <a:r>
              <a:rPr lang="en-GB" sz="2400" dirty="0">
                <a:solidFill>
                  <a:srgbClr val="0000FF"/>
                </a:solidFill>
                <a:effectLst/>
                <a:latin typeface="+mj-lt"/>
              </a:rPr>
              <a:t> et al., 2017</a:t>
            </a:r>
            <a:r>
              <a:rPr lang="en-GB" sz="2400" dirty="0">
                <a:effectLst/>
                <a:latin typeface="+mj-lt"/>
              </a:rPr>
              <a:t>), experience psychological distress or mental health issues (</a:t>
            </a:r>
            <a:r>
              <a:rPr lang="en-GB" sz="2400" dirty="0">
                <a:solidFill>
                  <a:srgbClr val="0000FF"/>
                </a:solidFill>
                <a:effectLst/>
                <a:latin typeface="+mj-lt"/>
              </a:rPr>
              <a:t>Adley and Kina, 2017</a:t>
            </a:r>
            <a:r>
              <a:rPr lang="en-GB" sz="2400" dirty="0">
                <a:effectLst/>
                <a:latin typeface="+mj-lt"/>
              </a:rPr>
              <a:t>), housing problems, and/or homelessness (</a:t>
            </a:r>
            <a:r>
              <a:rPr lang="en-GB" sz="2400" dirty="0" err="1">
                <a:solidFill>
                  <a:srgbClr val="0000FF"/>
                </a:solidFill>
                <a:effectLst/>
                <a:latin typeface="+mj-lt"/>
              </a:rPr>
              <a:t>Liabo</a:t>
            </a:r>
            <a:r>
              <a:rPr lang="en-GB" sz="2400" dirty="0">
                <a:solidFill>
                  <a:srgbClr val="0000FF"/>
                </a:solidFill>
                <a:effectLst/>
                <a:latin typeface="+mj-lt"/>
              </a:rPr>
              <a:t> et al., 2016</a:t>
            </a:r>
            <a:r>
              <a:rPr lang="en-GB" sz="2400" dirty="0">
                <a:effectLst/>
                <a:latin typeface="+mj-lt"/>
              </a:rPr>
              <a:t>). </a:t>
            </a:r>
            <a:br>
              <a:rPr lang="en-GB" sz="2400" dirty="0">
                <a:effectLst/>
                <a:latin typeface="+mj-lt"/>
              </a:rPr>
            </a:br>
            <a:br>
              <a:rPr lang="en-GB" sz="2400" dirty="0">
                <a:effectLst/>
                <a:latin typeface="+mj-lt"/>
              </a:rPr>
            </a:br>
            <a:r>
              <a:rPr lang="en-GB" sz="2400" dirty="0">
                <a:effectLst/>
                <a:latin typeface="+mj-lt"/>
              </a:rPr>
              <a:t>They are also less likely to achieve academically in school, attend higher education (</a:t>
            </a:r>
            <a:r>
              <a:rPr lang="en-GB" sz="2400" dirty="0">
                <a:solidFill>
                  <a:srgbClr val="0000FF"/>
                </a:solidFill>
                <a:effectLst/>
                <a:latin typeface="+mj-lt"/>
              </a:rPr>
              <a:t>O’Higgins et al., 2017</a:t>
            </a:r>
            <a:r>
              <a:rPr lang="en-GB" sz="2400" dirty="0">
                <a:effectLst/>
                <a:latin typeface="+mj-lt"/>
              </a:rPr>
              <a:t>), or enter into stable employment (</a:t>
            </a:r>
            <a:r>
              <a:rPr lang="en-GB" sz="2400" dirty="0">
                <a:solidFill>
                  <a:srgbClr val="0000FF"/>
                </a:solidFill>
                <a:effectLst/>
                <a:latin typeface="+mj-lt"/>
              </a:rPr>
              <a:t>Gypen et al., 2017</a:t>
            </a:r>
            <a:r>
              <a:rPr lang="en-GB" sz="2400" dirty="0">
                <a:effectLst/>
                <a:latin typeface="+mj-lt"/>
              </a:rPr>
              <a:t>) than their non-looked-after peers. </a:t>
            </a:r>
            <a:endParaRPr lang="en-GB" sz="2400" dirty="0">
              <a:latin typeface="+mj-lt"/>
            </a:endParaRPr>
          </a:p>
        </p:txBody>
      </p:sp>
      <p:cxnSp>
        <p:nvCxnSpPr>
          <p:cNvPr id="4" name="Straight Connector 3">
            <a:extLst>
              <a:ext uri="{FF2B5EF4-FFF2-40B4-BE49-F238E27FC236}">
                <a16:creationId xmlns:a16="http://schemas.microsoft.com/office/drawing/2014/main" id="{8CD054F5-9BDF-C14D-9DCC-1494CB1D4A95}"/>
              </a:ext>
            </a:extLst>
          </p:cNvPr>
          <p:cNvCxnSpPr>
            <a:cxnSpLocks/>
          </p:cNvCxnSpPr>
          <p:nvPr/>
        </p:nvCxnSpPr>
        <p:spPr>
          <a:xfrm>
            <a:off x="2219915" y="1231950"/>
            <a:ext cx="3090994" cy="0"/>
          </a:xfrm>
          <a:prstGeom prst="line">
            <a:avLst/>
          </a:prstGeom>
          <a:ln>
            <a:solidFill>
              <a:srgbClr val="CAE8DC"/>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290D8CD-24F5-0E2E-2F02-710225C8F290}"/>
              </a:ext>
            </a:extLst>
          </p:cNvPr>
          <p:cNvPicPr>
            <a:picLocks noChangeAspect="1"/>
          </p:cNvPicPr>
          <p:nvPr/>
        </p:nvPicPr>
        <p:blipFill>
          <a:blip r:embed="rId3"/>
          <a:stretch>
            <a:fillRect/>
          </a:stretch>
        </p:blipFill>
        <p:spPr>
          <a:xfrm>
            <a:off x="1860885" y="6156961"/>
            <a:ext cx="1876927" cy="516555"/>
          </a:xfrm>
          <a:prstGeom prst="rect">
            <a:avLst/>
          </a:prstGeom>
        </p:spPr>
      </p:pic>
      <p:sp>
        <p:nvSpPr>
          <p:cNvPr id="5" name="Footer Placeholder 4">
            <a:extLst>
              <a:ext uri="{FF2B5EF4-FFF2-40B4-BE49-F238E27FC236}">
                <a16:creationId xmlns:a16="http://schemas.microsoft.com/office/drawing/2014/main" id="{4ABC8CEB-61D8-8122-9838-8373816722A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Trauma Informed Consultancy Services Ltd 2023</a:t>
            </a: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6467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1894"/>
            <a:ext cx="7886700" cy="638286"/>
          </a:xfrm>
        </p:spPr>
        <p:txBody>
          <a:bodyPr>
            <a:normAutofit/>
          </a:bodyPr>
          <a:lstStyle/>
          <a:p>
            <a:r>
              <a:rPr lang="en-US" sz="3600" b="1" dirty="0">
                <a:solidFill>
                  <a:srgbClr val="CC5500"/>
                </a:solidFill>
                <a:latin typeface="+mn-lt"/>
                <a:ea typeface="Century Gothic" charset="0"/>
                <a:cs typeface="Century Gothic" charset="0"/>
              </a:rPr>
              <a:t>Further Sources of Help</a:t>
            </a:r>
          </a:p>
        </p:txBody>
      </p:sp>
      <p:sp>
        <p:nvSpPr>
          <p:cNvPr id="3" name="Content Placeholder 2"/>
          <p:cNvSpPr>
            <a:spLocks noGrp="1"/>
          </p:cNvSpPr>
          <p:nvPr>
            <p:ph idx="1"/>
          </p:nvPr>
        </p:nvSpPr>
        <p:spPr>
          <a:xfrm>
            <a:off x="2152650" y="1825625"/>
            <a:ext cx="7886700" cy="3846892"/>
          </a:xfrm>
        </p:spPr>
        <p:txBody>
          <a:bodyPr>
            <a:normAutofit lnSpcReduction="10000"/>
          </a:bodyPr>
          <a:lstStyle/>
          <a:p>
            <a:r>
              <a:rPr lang="en-US" dirty="0">
                <a:latin typeface="Calibri Light "/>
              </a:rPr>
              <a:t>Samaritans call 116 123 </a:t>
            </a:r>
            <a:r>
              <a:rPr lang="en-US" dirty="0">
                <a:latin typeface="Calibri Light "/>
                <a:hlinkClick r:id="rId2"/>
              </a:rPr>
              <a:t>jo@samaritans.org.uk</a:t>
            </a:r>
            <a:endParaRPr lang="en-US" dirty="0">
              <a:latin typeface="Calibri Light "/>
            </a:endParaRPr>
          </a:p>
          <a:p>
            <a:r>
              <a:rPr lang="en-US" dirty="0">
                <a:latin typeface="Calibri Light "/>
              </a:rPr>
              <a:t>Shout text 85258</a:t>
            </a:r>
          </a:p>
          <a:p>
            <a:r>
              <a:rPr lang="en-US" dirty="0">
                <a:latin typeface="Calibri Light "/>
              </a:rPr>
              <a:t>Calm </a:t>
            </a:r>
            <a:r>
              <a:rPr lang="en-US" dirty="0">
                <a:latin typeface="Calibri Light "/>
                <a:hlinkClick r:id="rId2"/>
              </a:rPr>
              <a:t>www.thecalmzone.net</a:t>
            </a:r>
            <a:endParaRPr lang="en-US" dirty="0">
              <a:latin typeface="Calibri Light "/>
            </a:endParaRPr>
          </a:p>
          <a:p>
            <a:r>
              <a:rPr lang="en-US" dirty="0">
                <a:latin typeface="Calibri Light "/>
              </a:rPr>
              <a:t>Anxiety UK </a:t>
            </a:r>
            <a:r>
              <a:rPr lang="en-US" dirty="0">
                <a:latin typeface="Calibri Light "/>
                <a:hlinkClick r:id="rId2"/>
              </a:rPr>
              <a:t>www.anxietyuk.org.uk</a:t>
            </a:r>
            <a:endParaRPr lang="en-US" dirty="0">
              <a:latin typeface="Calibri Light "/>
            </a:endParaRPr>
          </a:p>
          <a:p>
            <a:r>
              <a:rPr lang="en-US" dirty="0">
                <a:latin typeface="Calibri Light "/>
              </a:rPr>
              <a:t>Beat </a:t>
            </a:r>
            <a:r>
              <a:rPr lang="en-US" dirty="0">
                <a:latin typeface="Calibri Light "/>
                <a:hlinkClick r:id="rId2"/>
              </a:rPr>
              <a:t>www.beateatingdisorders.org.uk</a:t>
            </a:r>
            <a:endParaRPr lang="en-US" dirty="0">
              <a:latin typeface="Calibri Light "/>
            </a:endParaRPr>
          </a:p>
          <a:p>
            <a:r>
              <a:rPr lang="en-US" dirty="0">
                <a:latin typeface="Calibri Light "/>
              </a:rPr>
              <a:t>NHS Every Mind Matters </a:t>
            </a:r>
            <a:r>
              <a:rPr lang="en-US" dirty="0">
                <a:latin typeface="Calibri Light "/>
                <a:hlinkClick r:id="rId2"/>
              </a:rPr>
              <a:t>https://www.nhs.uk/oneyou/every-mind-matters/</a:t>
            </a:r>
            <a:endParaRPr lang="en-US" dirty="0">
              <a:latin typeface="Calibri Light "/>
            </a:endParaRPr>
          </a:p>
          <a:p>
            <a:r>
              <a:rPr lang="en-US" dirty="0">
                <a:latin typeface="Calibri Light "/>
              </a:rPr>
              <a:t>Cruse Bereavement Support </a:t>
            </a:r>
            <a:r>
              <a:rPr lang="en-US" dirty="0">
                <a:latin typeface="Calibri Light "/>
                <a:hlinkClick r:id="rId2"/>
              </a:rPr>
              <a:t>https://www.cruse.org.uk/</a:t>
            </a:r>
            <a:endParaRPr lang="en-US" dirty="0">
              <a:latin typeface="Calibri Light "/>
            </a:endParaRPr>
          </a:p>
          <a:p>
            <a:r>
              <a:rPr lang="en-US" dirty="0">
                <a:latin typeface="Calibri Light "/>
              </a:rPr>
              <a:t>National Debt Line </a:t>
            </a:r>
            <a:r>
              <a:rPr lang="en-US" dirty="0">
                <a:latin typeface="Calibri Light "/>
                <a:hlinkClick r:id="rId2"/>
              </a:rPr>
              <a:t>https://www.nationaldebtline.org/</a:t>
            </a:r>
            <a:endParaRPr lang="en-US" dirty="0">
              <a:latin typeface="Calibri Light "/>
            </a:endParaRPr>
          </a:p>
          <a:p>
            <a:r>
              <a:rPr lang="en-US" sz="2000" dirty="0">
                <a:latin typeface="Calibri Light "/>
              </a:rPr>
              <a:t>Hub of Hope </a:t>
            </a:r>
            <a:r>
              <a:rPr lang="en-GB" sz="2000" dirty="0">
                <a:latin typeface="Calibri Light "/>
                <a:hlinkClick r:id="rId2"/>
              </a:rPr>
              <a:t>https://hubofhope.co.uk/</a:t>
            </a:r>
            <a:endParaRPr lang="en-GB" sz="2000" dirty="0">
              <a:latin typeface="Calibri Light "/>
            </a:endParaRPr>
          </a:p>
          <a:p>
            <a:r>
              <a:rPr lang="en-GB" sz="2000" dirty="0">
                <a:latin typeface="Calibri Light "/>
              </a:rPr>
              <a:t>Education Support </a:t>
            </a:r>
            <a:r>
              <a:rPr lang="en-GB" sz="2000" dirty="0">
                <a:latin typeface="Calibri Light "/>
                <a:hlinkClick r:id="rId2"/>
              </a:rPr>
              <a:t>https://www.educationsupport.org.uk</a:t>
            </a:r>
            <a:endParaRPr lang="en-GB" sz="2000" dirty="0">
              <a:latin typeface="Calibri Light "/>
            </a:endParaRPr>
          </a:p>
          <a:p>
            <a:endParaRPr lang="en-GB" sz="2000" dirty="0"/>
          </a:p>
          <a:p>
            <a:endParaRPr lang="en-GB" sz="2000" dirty="0"/>
          </a:p>
        </p:txBody>
      </p:sp>
      <p:pic>
        <p:nvPicPr>
          <p:cNvPr id="5" name="Picture 4">
            <a:extLst>
              <a:ext uri="{FF2B5EF4-FFF2-40B4-BE49-F238E27FC236}">
                <a16:creationId xmlns:a16="http://schemas.microsoft.com/office/drawing/2014/main" id="{CE9DBE51-07D3-C757-F546-9AE2E6FE0EBE}"/>
              </a:ext>
            </a:extLst>
          </p:cNvPr>
          <p:cNvPicPr>
            <a:picLocks noChangeAspect="1"/>
          </p:cNvPicPr>
          <p:nvPr/>
        </p:nvPicPr>
        <p:blipFill>
          <a:blip r:embed="rId3"/>
          <a:stretch>
            <a:fillRect/>
          </a:stretch>
        </p:blipFill>
        <p:spPr>
          <a:xfrm>
            <a:off x="1860885" y="6156961"/>
            <a:ext cx="1876927" cy="516555"/>
          </a:xfrm>
          <a:prstGeom prst="rect">
            <a:avLst/>
          </a:prstGeom>
        </p:spPr>
      </p:pic>
      <p:sp>
        <p:nvSpPr>
          <p:cNvPr id="4" name="Footer Placeholder 3">
            <a:extLst>
              <a:ext uri="{FF2B5EF4-FFF2-40B4-BE49-F238E27FC236}">
                <a16:creationId xmlns:a16="http://schemas.microsoft.com/office/drawing/2014/main" id="{2F0A3526-9B49-E1A6-A04E-7AC61FC909D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Trauma Informed Consultancy Services Ltd 2023</a:t>
            </a: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5666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521E3-17F8-D249-8F1B-B9BA38FF6D5B}"/>
              </a:ext>
            </a:extLst>
          </p:cNvPr>
          <p:cNvSpPr>
            <a:spLocks noGrp="1"/>
          </p:cNvSpPr>
          <p:nvPr>
            <p:ph type="title"/>
          </p:nvPr>
        </p:nvSpPr>
        <p:spPr/>
        <p:txBody>
          <a:bodyPr/>
          <a:lstStyle/>
          <a:p>
            <a:r>
              <a:rPr lang="en-US" sz="4000" b="1" dirty="0">
                <a:solidFill>
                  <a:srgbClr val="CC5500"/>
                </a:solidFill>
                <a:latin typeface="+mn-lt"/>
              </a:rPr>
              <a:t>References</a:t>
            </a:r>
            <a:endParaRPr lang="en-US" dirty="0"/>
          </a:p>
        </p:txBody>
      </p:sp>
      <p:sp>
        <p:nvSpPr>
          <p:cNvPr id="3" name="Content Placeholder 2">
            <a:extLst>
              <a:ext uri="{FF2B5EF4-FFF2-40B4-BE49-F238E27FC236}">
                <a16:creationId xmlns:a16="http://schemas.microsoft.com/office/drawing/2014/main" id="{4370647D-BE09-5F15-4899-A196BE96C282}"/>
              </a:ext>
            </a:extLst>
          </p:cNvPr>
          <p:cNvSpPr>
            <a:spLocks noGrp="1"/>
          </p:cNvSpPr>
          <p:nvPr>
            <p:ph idx="1"/>
          </p:nvPr>
        </p:nvSpPr>
        <p:spPr>
          <a:xfrm>
            <a:off x="358815" y="1034785"/>
            <a:ext cx="10994985" cy="4788430"/>
          </a:xfrm>
        </p:spPr>
        <p:txBody>
          <a:bodyPr>
            <a:noAutofit/>
          </a:bodyPr>
          <a:lstStyle/>
          <a:p>
            <a:pPr marL="0" indent="0">
              <a:buNone/>
            </a:pPr>
            <a:endParaRPr lang="en-GB" sz="1000" b="0" i="0" u="none" strike="noStrike" dirty="0">
              <a:effectLst/>
              <a:latin typeface="+mj-lt"/>
              <a:hlinkClick r:id="rId3" tooltip="Hayley Alderson"/>
            </a:endParaRPr>
          </a:p>
          <a:p>
            <a:r>
              <a:rPr lang="en-GB" sz="1000" b="0" i="0" u="none" strike="noStrike" dirty="0">
                <a:effectLst/>
                <a:latin typeface="+mj-lt"/>
                <a:hlinkClick r:id="rId3" tooltip="Hayley Alderson"/>
              </a:rPr>
              <a:t>Alderson, H.</a:t>
            </a:r>
            <a:r>
              <a:rPr lang="en-GB" sz="1000" b="0" i="0" dirty="0">
                <a:effectLst/>
                <a:latin typeface="+mj-lt"/>
              </a:rPr>
              <a:t> and </a:t>
            </a:r>
            <a:r>
              <a:rPr lang="en-GB" sz="1000" b="0" i="0" u="none" strike="noStrike" dirty="0">
                <a:effectLst/>
                <a:latin typeface="+mj-lt"/>
                <a:hlinkClick r:id="rId4" tooltip="Carrie Harrop"/>
              </a:rPr>
              <a:t>Harrop, C.</a:t>
            </a:r>
            <a:r>
              <a:rPr lang="en-GB" sz="1000" b="0" i="0" dirty="0">
                <a:effectLst/>
                <a:latin typeface="+mj-lt"/>
              </a:rPr>
              <a:t> (2024), "Educating the Educator – Teaching Around Care Experience", </a:t>
            </a:r>
            <a:r>
              <a:rPr lang="en-GB" sz="1000" b="0" i="0" u="none" strike="noStrike" dirty="0">
                <a:effectLst/>
                <a:latin typeface="+mj-lt"/>
                <a:hlinkClick r:id="rId5" tooltip="William McGovern"/>
              </a:rPr>
              <a:t>McGovern, W.</a:t>
            </a:r>
            <a:r>
              <a:rPr lang="en-GB" sz="1000" b="0" i="0" dirty="0">
                <a:effectLst/>
                <a:latin typeface="+mj-lt"/>
              </a:rPr>
              <a:t>, </a:t>
            </a:r>
            <a:r>
              <a:rPr lang="en-GB" sz="1000" b="0" i="0" u="none" strike="noStrike" dirty="0">
                <a:effectLst/>
                <a:latin typeface="+mj-lt"/>
                <a:hlinkClick r:id="rId6" tooltip="Aidan Gillespie"/>
              </a:rPr>
              <a:t>Gillespie, A.</a:t>
            </a:r>
            <a:r>
              <a:rPr lang="en-GB" sz="1000" b="0" i="0" dirty="0">
                <a:effectLst/>
                <a:latin typeface="+mj-lt"/>
              </a:rPr>
              <a:t>, </a:t>
            </a:r>
            <a:r>
              <a:rPr lang="en-GB" sz="1000" b="0" i="0" u="none" strike="noStrike" dirty="0">
                <a:effectLst/>
                <a:latin typeface="+mj-lt"/>
                <a:hlinkClick r:id="rId7" tooltip="Toby Brandon"/>
              </a:rPr>
              <a:t>Brandon, T.</a:t>
            </a:r>
            <a:r>
              <a:rPr lang="en-GB" sz="1000" b="0" i="0" dirty="0">
                <a:effectLst/>
                <a:latin typeface="+mj-lt"/>
              </a:rPr>
              <a:t> and </a:t>
            </a:r>
            <a:r>
              <a:rPr lang="en-GB" sz="1000" b="0" i="0" u="none" strike="noStrike" dirty="0">
                <a:effectLst/>
                <a:latin typeface="+mj-lt"/>
                <a:hlinkClick r:id="rId8" tooltip="Alison McInnes"/>
              </a:rPr>
              <a:t>McInnes, A.</a:t>
            </a:r>
            <a:r>
              <a:rPr lang="en-GB" sz="1000" b="0" i="0" dirty="0">
                <a:effectLst/>
                <a:latin typeface="+mj-lt"/>
              </a:rPr>
              <a:t> (Ed.) </a:t>
            </a:r>
            <a:r>
              <a:rPr lang="en-GB" sz="1000" b="0" i="1" dirty="0">
                <a:effectLst/>
                <a:latin typeface="+mj-lt"/>
              </a:rPr>
              <a:t>Developing and Implementing Teaching in Sensitive Subject and Topic Areas: A Comprehensive Guide for Professionals in FE and HE Settings</a:t>
            </a:r>
            <a:r>
              <a:rPr lang="en-GB" sz="1000" b="0" i="0" dirty="0">
                <a:effectLst/>
                <a:latin typeface="+mj-lt"/>
              </a:rPr>
              <a:t>, Emerald Publishing Limited, Leeds, pp. 71-81. </a:t>
            </a:r>
            <a:r>
              <a:rPr lang="en-GB" sz="1000" b="0" i="0" u="none" strike="noStrike" dirty="0">
                <a:solidFill>
                  <a:srgbClr val="007377"/>
                </a:solidFill>
                <a:effectLst/>
                <a:latin typeface="+mj-lt"/>
                <a:hlinkClick r:id="rId9" tooltip="DOI: https://doi.org/10.1108/978-1-83753-126-420241007"/>
              </a:rPr>
              <a:t>https://doi.org/10.1108/978-1-83753-126-420241007 </a:t>
            </a:r>
            <a:endParaRPr lang="en-GB" sz="1000" dirty="0">
              <a:solidFill>
                <a:srgbClr val="007377"/>
              </a:solidFill>
              <a:latin typeface="+mj-lt"/>
            </a:endParaRPr>
          </a:p>
          <a:p>
            <a:r>
              <a:rPr lang="en-GB" sz="1000" dirty="0">
                <a:effectLst/>
                <a:latin typeface="+mj-lt"/>
              </a:rPr>
              <a:t>Adley, N. and Kina, V. 2017. Getting behind the closed doors of care leavers: understanding the role of emotional support for young people leaving care, </a:t>
            </a:r>
            <a:r>
              <a:rPr lang="en-GB" sz="1000" i="1" dirty="0">
                <a:effectLst/>
                <a:latin typeface="+mj-lt"/>
              </a:rPr>
              <a:t>Child and Family Social Work</a:t>
            </a:r>
            <a:r>
              <a:rPr lang="en-GB" sz="1000" dirty="0">
                <a:effectLst/>
                <a:latin typeface="+mj-lt"/>
              </a:rPr>
              <a:t>, 22(1), 97–105. </a:t>
            </a:r>
            <a:endParaRPr lang="en-GB" sz="1000" b="0" i="0" u="none" strike="noStrike" dirty="0">
              <a:solidFill>
                <a:srgbClr val="007377"/>
              </a:solidFill>
              <a:effectLst/>
              <a:latin typeface="+mj-lt"/>
            </a:endParaRPr>
          </a:p>
          <a:p>
            <a:r>
              <a:rPr lang="en-US" sz="1000" dirty="0">
                <a:latin typeface="+mj-lt"/>
                <a:ea typeface="Calibri" panose="020F0502020204030204" pitchFamily="34" charset="0"/>
                <a:cs typeface="Times New Roman" panose="02020603050405020304" pitchFamily="18" charset="0"/>
              </a:rPr>
              <a:t>Anna Freud (2020) Talking Mental Health. Available from: </a:t>
            </a:r>
            <a:r>
              <a:rPr lang="en-US" sz="1000" u="sng" dirty="0">
                <a:solidFill>
                  <a:srgbClr val="0563C1"/>
                </a:solidFill>
                <a:latin typeface="+mj-lt"/>
                <a:ea typeface="Calibri" panose="020F0502020204030204" pitchFamily="34" charset="0"/>
                <a:cs typeface="Times New Roman" panose="02020603050405020304" pitchFamily="18" charset="0"/>
                <a:hlinkClick r:id="rId10"/>
              </a:rPr>
              <a:t>https://www.annafreud.org/schools-and-colleges/resources/talking-mental-health-animation-teacher-toolkit/</a:t>
            </a:r>
            <a:r>
              <a:rPr lang="en-GB" sz="1000" dirty="0">
                <a:latin typeface="+mj-lt"/>
                <a:ea typeface="Calibri" panose="020F0502020204030204" pitchFamily="34" charset="0"/>
                <a:cs typeface="Times New Roman" panose="02020603050405020304" pitchFamily="18" charset="0"/>
              </a:rPr>
              <a:t> </a:t>
            </a:r>
          </a:p>
          <a:p>
            <a:r>
              <a:rPr lang="en-GB" sz="1000" dirty="0">
                <a:latin typeface="+mj-lt"/>
                <a:ea typeface="Calibri" panose="020F0502020204030204" pitchFamily="34" charset="0"/>
                <a:cs typeface="Times New Roman" panose="02020603050405020304" pitchFamily="18" charset="0"/>
              </a:rPr>
              <a:t>Association of Colleges (2020) Available from: </a:t>
            </a:r>
            <a:r>
              <a:rPr lang="en-GB" sz="1000" u="sng" dirty="0">
                <a:solidFill>
                  <a:srgbClr val="0563C1"/>
                </a:solidFill>
                <a:latin typeface="+mj-lt"/>
                <a:ea typeface="Calibri" panose="020F0502020204030204" pitchFamily="34" charset="0"/>
                <a:cs typeface="Times New Roman" panose="02020603050405020304" pitchFamily="18" charset="0"/>
                <a:hlinkClick r:id="rId11"/>
              </a:rPr>
              <a:t>https://www.aoc.co.uk/awards/blogs/the-power-young-people</a:t>
            </a:r>
            <a:r>
              <a:rPr lang="en-US" sz="1000" dirty="0">
                <a:latin typeface="+mj-lt"/>
                <a:ea typeface="Calibri" panose="020F0502020204030204" pitchFamily="34" charset="0"/>
                <a:cs typeface="Times New Roman" panose="02020603050405020304" pitchFamily="18" charset="0"/>
              </a:rPr>
              <a:t> </a:t>
            </a:r>
            <a:endParaRPr lang="en-GB" sz="1000" dirty="0">
              <a:latin typeface="+mj-lt"/>
              <a:ea typeface="Calibri" panose="020F0502020204030204" pitchFamily="34" charset="0"/>
              <a:cs typeface="Times New Roman" panose="02020603050405020304" pitchFamily="18" charset="0"/>
            </a:endParaRPr>
          </a:p>
          <a:p>
            <a:r>
              <a:rPr lang="en-US" sz="1000" dirty="0">
                <a:latin typeface="+mj-lt"/>
                <a:ea typeface="Calibri" panose="020F0502020204030204" pitchFamily="34" charset="0"/>
                <a:cs typeface="Times New Roman" panose="02020603050405020304" pitchFamily="18" charset="0"/>
              </a:rPr>
              <a:t>Children and Young People’s Mental Health Coalition (2023) Available from:</a:t>
            </a:r>
            <a:r>
              <a:rPr lang="en-GB" sz="1000" dirty="0">
                <a:latin typeface="+mj-lt"/>
                <a:ea typeface="Calibri" panose="020F0502020204030204" pitchFamily="34" charset="0"/>
                <a:cs typeface="Times New Roman" panose="02020603050405020304" pitchFamily="18" charset="0"/>
              </a:rPr>
              <a:t> </a:t>
            </a:r>
            <a:r>
              <a:rPr lang="en-US" sz="1000" u="sng" dirty="0">
                <a:solidFill>
                  <a:srgbClr val="0563C1"/>
                </a:solidFill>
                <a:latin typeface="+mj-lt"/>
                <a:ea typeface="Calibri" panose="020F0502020204030204" pitchFamily="34" charset="0"/>
                <a:cs typeface="Times New Roman" panose="02020603050405020304" pitchFamily="18" charset="0"/>
                <a:hlinkClick r:id="rId12"/>
              </a:rPr>
              <a:t>https://assets.publishing.service.gov.uk/government/uploads/system/uploads/attachment_data/file/1020249/Promoting_children_and_young_people_s_mental_health_and_wellbeing.pdf</a:t>
            </a:r>
            <a:r>
              <a:rPr lang="en-GB" sz="1000" dirty="0">
                <a:latin typeface="+mj-lt"/>
                <a:ea typeface="Calibri" panose="020F0502020204030204" pitchFamily="34" charset="0"/>
                <a:cs typeface="Times New Roman" panose="02020603050405020304" pitchFamily="18" charset="0"/>
              </a:rPr>
              <a:t> </a:t>
            </a:r>
          </a:p>
          <a:p>
            <a:r>
              <a:rPr lang="en-US" sz="1000" dirty="0">
                <a:latin typeface="+mj-lt"/>
                <a:ea typeface="Calibri" panose="020F0502020204030204" pitchFamily="34" charset="0"/>
                <a:cs typeface="Times New Roman" panose="02020603050405020304" pitchFamily="18" charset="0"/>
              </a:rPr>
              <a:t>Department for Education (2021) Promoting and Supporting Mental Health and Wellbeing In Schools and Colleges. Available from: </a:t>
            </a:r>
            <a:r>
              <a:rPr lang="en-US" sz="1000" u="sng" dirty="0">
                <a:solidFill>
                  <a:srgbClr val="0563C1"/>
                </a:solidFill>
                <a:latin typeface="+mj-lt"/>
                <a:ea typeface="Calibri" panose="020F0502020204030204" pitchFamily="34" charset="0"/>
                <a:cs typeface="Times New Roman" panose="02020603050405020304" pitchFamily="18" charset="0"/>
                <a:hlinkClick r:id="rId13"/>
              </a:rPr>
              <a:t>https://www.gov.uk/guidance/mental-health-and-wellbeing-support-in-schools-and-colleges</a:t>
            </a:r>
            <a:r>
              <a:rPr lang="en-GB" sz="1000" dirty="0">
                <a:latin typeface="+mj-lt"/>
                <a:ea typeface="Calibri" panose="020F0502020204030204" pitchFamily="34" charset="0"/>
                <a:cs typeface="Times New Roman" panose="02020603050405020304" pitchFamily="18" charset="0"/>
              </a:rPr>
              <a:t> </a:t>
            </a:r>
          </a:p>
          <a:p>
            <a:r>
              <a:rPr lang="en-US" sz="1000" dirty="0">
                <a:latin typeface="+mj-lt"/>
                <a:ea typeface="Calibri" panose="020F0502020204030204" pitchFamily="34" charset="0"/>
                <a:cs typeface="Times New Roman" panose="02020603050405020304" pitchFamily="18" charset="0"/>
              </a:rPr>
              <a:t>Department for Education (2021) Education Staff Wellbeing Charter. Available from: </a:t>
            </a:r>
            <a:r>
              <a:rPr lang="en-US" sz="1000" u="sng" dirty="0">
                <a:solidFill>
                  <a:srgbClr val="0563C1"/>
                </a:solidFill>
                <a:latin typeface="+mj-lt"/>
                <a:ea typeface="Calibri" panose="020F0502020204030204" pitchFamily="34" charset="0"/>
                <a:cs typeface="Times New Roman" panose="02020603050405020304" pitchFamily="18" charset="0"/>
                <a:hlinkClick r:id="rId13"/>
              </a:rPr>
              <a:t>https://assets.publishing.service.gov.uk/government/uploads/system/uploads/attachment_data/file/1034032/DfE_Education_Workforce_Welbeing_Charter_Nov21.pdf</a:t>
            </a:r>
            <a:r>
              <a:rPr lang="en-GB" sz="1000" dirty="0">
                <a:latin typeface="+mj-lt"/>
                <a:ea typeface="Calibri" panose="020F0502020204030204" pitchFamily="34" charset="0"/>
                <a:cs typeface="Times New Roman" panose="02020603050405020304" pitchFamily="18" charset="0"/>
              </a:rPr>
              <a:t> </a:t>
            </a:r>
          </a:p>
          <a:p>
            <a:r>
              <a:rPr lang="en-GB" sz="1000" dirty="0" err="1">
                <a:effectLst/>
                <a:latin typeface="+mj-lt"/>
              </a:rPr>
              <a:t>Liabo</a:t>
            </a:r>
            <a:r>
              <a:rPr lang="en-GB" sz="1000" dirty="0">
                <a:effectLst/>
                <a:latin typeface="+mj-lt"/>
              </a:rPr>
              <a:t>, K., McKenna, C., Ingold, A. and Roberts, H. 2016. Leaving foster or residential care: a participatory study of care leavers’ experiences of health and social care transitions, </a:t>
            </a:r>
            <a:r>
              <a:rPr lang="en-GB" sz="1000" i="1" dirty="0">
                <a:effectLst/>
                <a:latin typeface="+mj-lt"/>
              </a:rPr>
              <a:t>Child: Care, Health and Development</a:t>
            </a:r>
            <a:r>
              <a:rPr lang="en-GB" sz="1000" dirty="0">
                <a:effectLst/>
                <a:latin typeface="+mj-lt"/>
              </a:rPr>
              <a:t>, 43(2), 182–191. </a:t>
            </a:r>
          </a:p>
          <a:p>
            <a:r>
              <a:rPr lang="en-GB" sz="1000" dirty="0">
                <a:latin typeface="+mj-lt"/>
                <a:ea typeface="Calibri" panose="020F0502020204030204" pitchFamily="34" charset="0"/>
                <a:cs typeface="Times New Roman" panose="02020603050405020304" pitchFamily="18" charset="0"/>
              </a:rPr>
              <a:t>Kurian, </a:t>
            </a:r>
            <a:r>
              <a:rPr lang="en-GB" sz="1000" dirty="0" err="1">
                <a:latin typeface="+mj-lt"/>
                <a:ea typeface="Calibri" panose="020F0502020204030204" pitchFamily="34" charset="0"/>
                <a:cs typeface="Times New Roman" panose="02020603050405020304" pitchFamily="18" charset="0"/>
              </a:rPr>
              <a:t>Nomisha</a:t>
            </a:r>
            <a:r>
              <a:rPr lang="en-GB" sz="1000" dirty="0">
                <a:latin typeface="+mj-lt"/>
                <a:ea typeface="Calibri" panose="020F0502020204030204" pitchFamily="34" charset="0"/>
                <a:cs typeface="Times New Roman" panose="02020603050405020304" pitchFamily="18" charset="0"/>
              </a:rPr>
              <a:t>. (2022). School as Sanctuary: Trauma-Informed Care to Nurture Child Well-Being in High- Poverty Schools. 10.1007/978-981-16-2327-1_131-1. </a:t>
            </a:r>
          </a:p>
          <a:p>
            <a:r>
              <a:rPr lang="en-GB" sz="1000" dirty="0">
                <a:effectLst/>
                <a:latin typeface="+mj-lt"/>
              </a:rPr>
              <a:t>Gooch, K., Masson, I., Owens, A. and Waddington, E. 2022. After care, after thought: the invisibility of care experienced men and women in prison, </a:t>
            </a:r>
            <a:r>
              <a:rPr lang="en-GB" sz="1000" i="1" dirty="0">
                <a:effectLst/>
                <a:latin typeface="+mj-lt"/>
              </a:rPr>
              <a:t>Prison Service Journal</a:t>
            </a:r>
            <a:r>
              <a:rPr lang="en-GB" sz="1000" dirty="0">
                <a:effectLst/>
                <a:latin typeface="+mj-lt"/>
              </a:rPr>
              <a:t>, 258, 4–12. </a:t>
            </a:r>
          </a:p>
          <a:p>
            <a:r>
              <a:rPr lang="en-GB" sz="1000" dirty="0" err="1">
                <a:effectLst/>
                <a:latin typeface="+mj-lt"/>
              </a:rPr>
              <a:t>Mezey</a:t>
            </a:r>
            <a:r>
              <a:rPr lang="en-GB" sz="1000" dirty="0">
                <a:effectLst/>
                <a:latin typeface="+mj-lt"/>
              </a:rPr>
              <a:t>, G., Robinson, F., Gillard, S., Mantovani, N., Meyer, D., White, S. and </a:t>
            </a:r>
            <a:r>
              <a:rPr lang="en-GB" sz="1000" dirty="0" err="1">
                <a:effectLst/>
                <a:latin typeface="+mj-lt"/>
              </a:rPr>
              <a:t>Bonell</a:t>
            </a:r>
            <a:r>
              <a:rPr lang="en-GB" sz="1000" dirty="0">
                <a:effectLst/>
                <a:latin typeface="+mj-lt"/>
              </a:rPr>
              <a:t>, C. 2017. Tackling the problem of teenage pregnancy in looked-after children: a peer mentoring approach, </a:t>
            </a:r>
            <a:r>
              <a:rPr lang="en-GB" sz="1000" i="1" dirty="0">
                <a:effectLst/>
                <a:latin typeface="+mj-lt"/>
              </a:rPr>
              <a:t>Child and Family Social Work</a:t>
            </a:r>
            <a:r>
              <a:rPr lang="en-GB" sz="1000" dirty="0">
                <a:effectLst/>
                <a:latin typeface="+mj-lt"/>
              </a:rPr>
              <a:t>, 22(1), 527–536. </a:t>
            </a:r>
          </a:p>
          <a:p>
            <a:r>
              <a:rPr lang="en-GB" sz="1000" dirty="0" err="1">
                <a:latin typeface="+mj-lt"/>
                <a:ea typeface="Calibri" panose="020F0502020204030204" pitchFamily="34" charset="0"/>
                <a:cs typeface="Times New Roman" panose="02020603050405020304" pitchFamily="18" charset="0"/>
              </a:rPr>
              <a:t>Sieta</a:t>
            </a:r>
            <a:r>
              <a:rPr lang="en-GB" sz="1000" dirty="0">
                <a:latin typeface="+mj-lt"/>
                <a:ea typeface="Calibri" panose="020F0502020204030204" pitchFamily="34" charset="0"/>
                <a:cs typeface="Times New Roman" panose="02020603050405020304" pitchFamily="18" charset="0"/>
              </a:rPr>
              <a:t>, J. 2001.Growing up without family privilege. </a:t>
            </a:r>
            <a:r>
              <a:rPr lang="en-GB" sz="1000" i="1" dirty="0">
                <a:latin typeface="+mj-lt"/>
                <a:ea typeface="Calibri" panose="020F0502020204030204" pitchFamily="34" charset="0"/>
                <a:cs typeface="Times New Roman" panose="02020603050405020304" pitchFamily="18" charset="0"/>
              </a:rPr>
              <a:t>Re</a:t>
            </a:r>
            <a:r>
              <a:rPr lang="en-GB" sz="1000" i="1" dirty="0">
                <a:latin typeface="+mj-lt"/>
              </a:rPr>
              <a:t>claiming children and youth </a:t>
            </a:r>
            <a:r>
              <a:rPr lang="en-GB" sz="1000" dirty="0">
                <a:latin typeface="+mj-lt"/>
              </a:rPr>
              <a:t>10(3) , 130-132</a:t>
            </a:r>
            <a:endParaRPr lang="en-GB" sz="1000" dirty="0">
              <a:latin typeface="+mj-lt"/>
              <a:ea typeface="Calibri" panose="020F0502020204030204" pitchFamily="34" charset="0"/>
              <a:cs typeface="Times New Roman" panose="02020603050405020304" pitchFamily="18" charset="0"/>
            </a:endParaRPr>
          </a:p>
          <a:p>
            <a:r>
              <a:rPr lang="en-GB" sz="1000" dirty="0">
                <a:effectLst/>
                <a:latin typeface="+mj-lt"/>
              </a:rPr>
              <a:t>Simkiss, D. 2019. The needs of looked after children from an adverse childhood experience perspective, </a:t>
            </a:r>
            <a:r>
              <a:rPr lang="en-GB" sz="1000" i="1" dirty="0">
                <a:effectLst/>
                <a:latin typeface="+mj-lt"/>
              </a:rPr>
              <a:t>Paediatrics and Child Health</a:t>
            </a:r>
            <a:r>
              <a:rPr lang="en-GB" sz="1000" dirty="0">
                <a:effectLst/>
                <a:latin typeface="+mj-lt"/>
              </a:rPr>
              <a:t>, 29(1), 25–33. </a:t>
            </a:r>
            <a:endParaRPr lang="en-GB" sz="1000" dirty="0">
              <a:latin typeface="+mj-lt"/>
            </a:endParaRPr>
          </a:p>
          <a:p>
            <a:r>
              <a:rPr lang="en-GB" sz="1000" dirty="0">
                <a:effectLst/>
                <a:latin typeface="+mj-lt"/>
              </a:rPr>
              <a:t>O’Higgins, A., </a:t>
            </a:r>
            <a:r>
              <a:rPr lang="en-GB" sz="1000" dirty="0" err="1">
                <a:effectLst/>
                <a:latin typeface="+mj-lt"/>
              </a:rPr>
              <a:t>Sebba</a:t>
            </a:r>
            <a:r>
              <a:rPr lang="en-GB" sz="1000" dirty="0">
                <a:effectLst/>
                <a:latin typeface="+mj-lt"/>
              </a:rPr>
              <a:t>, J. and Gardner, F. 2017. What are the factors associated with educational achievement for children in kinship or foster care: a systematic review, </a:t>
            </a:r>
            <a:r>
              <a:rPr lang="en-GB" sz="1000" i="1" dirty="0">
                <a:effectLst/>
                <a:latin typeface="+mj-lt"/>
              </a:rPr>
              <a:t>Children and Youth Services Review</a:t>
            </a:r>
            <a:r>
              <a:rPr lang="en-GB" sz="1000" dirty="0">
                <a:effectLst/>
                <a:latin typeface="+mj-lt"/>
              </a:rPr>
              <a:t>, 79, 198–220. </a:t>
            </a:r>
            <a:endParaRPr lang="en-GB" sz="1000" dirty="0">
              <a:latin typeface="+mj-lt"/>
              <a:ea typeface="Calibri" panose="020F0502020204030204" pitchFamily="34" charset="0"/>
              <a:cs typeface="Times New Roman" panose="02020603050405020304" pitchFamily="18" charset="0"/>
            </a:endParaRPr>
          </a:p>
          <a:p>
            <a:r>
              <a:rPr lang="en-GB" sz="1000" dirty="0">
                <a:effectLst/>
                <a:latin typeface="+mj-lt"/>
              </a:rPr>
              <a:t>Park, N. 2022. </a:t>
            </a:r>
            <a:r>
              <a:rPr lang="en-GB" sz="1000" i="1" dirty="0">
                <a:effectLst/>
                <a:latin typeface="+mj-lt"/>
              </a:rPr>
              <a:t>Estimates of the Population for the UK, England, Wales, Scotland and Northern Ireland</a:t>
            </a:r>
            <a:r>
              <a:rPr lang="en-GB" sz="1000" dirty="0">
                <a:effectLst/>
                <a:latin typeface="+mj-lt"/>
              </a:rPr>
              <a:t>. Available at: https://</a:t>
            </a:r>
            <a:r>
              <a:rPr lang="en-GB" sz="1000" dirty="0" err="1">
                <a:effectLst/>
                <a:latin typeface="+mj-lt"/>
              </a:rPr>
              <a:t>www.ons</a:t>
            </a:r>
            <a:r>
              <a:rPr lang="en-GB" sz="1000" dirty="0">
                <a:effectLst/>
                <a:latin typeface="+mj-lt"/>
              </a:rPr>
              <a:t>. </a:t>
            </a:r>
            <a:r>
              <a:rPr lang="en-GB" sz="1000" dirty="0" err="1">
                <a:effectLst/>
                <a:latin typeface="+mj-lt"/>
              </a:rPr>
              <a:t>gov.uk</a:t>
            </a:r>
            <a:r>
              <a:rPr lang="en-GB" sz="1000" dirty="0">
                <a:effectLst/>
                <a:latin typeface="+mj-lt"/>
              </a:rPr>
              <a:t>/</a:t>
            </a:r>
            <a:r>
              <a:rPr lang="en-GB" sz="1000" dirty="0" err="1">
                <a:effectLst/>
                <a:latin typeface="+mj-lt"/>
              </a:rPr>
              <a:t>peoplepopulationandcommunity</a:t>
            </a:r>
            <a:r>
              <a:rPr lang="en-GB" sz="1000" dirty="0">
                <a:effectLst/>
                <a:latin typeface="+mj-lt"/>
              </a:rPr>
              <a:t>/</a:t>
            </a:r>
            <a:r>
              <a:rPr lang="en-GB" sz="1000" dirty="0" err="1">
                <a:effectLst/>
                <a:latin typeface="+mj-lt"/>
              </a:rPr>
              <a:t>populationandmigration</a:t>
            </a:r>
            <a:r>
              <a:rPr lang="en-GB" sz="1000" dirty="0">
                <a:effectLst/>
                <a:latin typeface="+mj-lt"/>
              </a:rPr>
              <a:t>/ </a:t>
            </a:r>
            <a:r>
              <a:rPr lang="en-GB" sz="1000" dirty="0" err="1">
                <a:effectLst/>
                <a:latin typeface="+mj-lt"/>
              </a:rPr>
              <a:t>populationestimates</a:t>
            </a:r>
            <a:r>
              <a:rPr lang="en-GB" sz="1000" dirty="0">
                <a:effectLst/>
                <a:latin typeface="+mj-lt"/>
              </a:rPr>
              <a:t>/datasets/</a:t>
            </a:r>
            <a:r>
              <a:rPr lang="en-GB" sz="1000" dirty="0" err="1">
                <a:effectLst/>
                <a:latin typeface="+mj-lt"/>
              </a:rPr>
              <a:t>populationestimatesforukengland</a:t>
            </a:r>
            <a:r>
              <a:rPr lang="en-GB" sz="1000" dirty="0">
                <a:effectLst/>
                <a:latin typeface="+mj-lt"/>
              </a:rPr>
              <a:t> </a:t>
            </a:r>
            <a:r>
              <a:rPr lang="en-GB" sz="1000" dirty="0" err="1">
                <a:effectLst/>
                <a:latin typeface="+mj-lt"/>
              </a:rPr>
              <a:t>andwalesscotlandandnorthernireland</a:t>
            </a:r>
            <a:r>
              <a:rPr lang="en-GB" sz="1000" dirty="0">
                <a:effectLst/>
                <a:latin typeface="+mj-lt"/>
              </a:rPr>
              <a:t> </a:t>
            </a:r>
            <a:endParaRPr lang="en-GB" sz="1000" dirty="0">
              <a:latin typeface="+mj-lt"/>
              <a:ea typeface="Calibri" panose="020F0502020204030204" pitchFamily="34" charset="0"/>
              <a:cs typeface="Times New Roman" panose="02020603050405020304" pitchFamily="18" charset="0"/>
            </a:endParaRPr>
          </a:p>
          <a:p>
            <a:r>
              <a:rPr lang="en-US" sz="1000" dirty="0">
                <a:latin typeface="+mj-lt"/>
              </a:rPr>
              <a:t>Trauma – informed co-production </a:t>
            </a:r>
            <a:r>
              <a:rPr lang="en-US" sz="1000" dirty="0">
                <a:latin typeface="+mj-lt"/>
                <a:hlinkClick r:id="rId14"/>
              </a:rPr>
              <a:t>https://www.wypartnership.co.uk/application/files/6416/5104/5038/West_Yorkshire_Trauma_Informed_Co-Production_Guidance_April_22.pdf</a:t>
            </a:r>
            <a:r>
              <a:rPr lang="en-US" sz="1000" dirty="0">
                <a:latin typeface="+mj-lt"/>
              </a:rPr>
              <a:t>  </a:t>
            </a:r>
          </a:p>
          <a:p>
            <a:endParaRPr lang="en-GB" sz="1000" dirty="0">
              <a:latin typeface="+mj-lt"/>
              <a:ea typeface="Calibri" panose="020F0502020204030204" pitchFamily="34" charset="0"/>
              <a:cs typeface="Times New Roman" panose="02020603050405020304" pitchFamily="18" charset="0"/>
            </a:endParaRPr>
          </a:p>
          <a:p>
            <a:endParaRPr lang="en-US" sz="1000" dirty="0">
              <a:latin typeface="+mj-lt"/>
            </a:endParaRPr>
          </a:p>
        </p:txBody>
      </p:sp>
      <p:pic>
        <p:nvPicPr>
          <p:cNvPr id="5" name="Picture 4">
            <a:extLst>
              <a:ext uri="{FF2B5EF4-FFF2-40B4-BE49-F238E27FC236}">
                <a16:creationId xmlns:a16="http://schemas.microsoft.com/office/drawing/2014/main" id="{4D83732F-991D-2C64-B996-FB9813E698AD}"/>
              </a:ext>
            </a:extLst>
          </p:cNvPr>
          <p:cNvPicPr>
            <a:picLocks noChangeAspect="1"/>
          </p:cNvPicPr>
          <p:nvPr/>
        </p:nvPicPr>
        <p:blipFill>
          <a:blip r:embed="rId15"/>
          <a:stretch>
            <a:fillRect/>
          </a:stretch>
        </p:blipFill>
        <p:spPr>
          <a:xfrm>
            <a:off x="1860885" y="6156961"/>
            <a:ext cx="1876927" cy="516555"/>
          </a:xfrm>
          <a:prstGeom prst="rect">
            <a:avLst/>
          </a:prstGeom>
        </p:spPr>
      </p:pic>
      <p:sp>
        <p:nvSpPr>
          <p:cNvPr id="4" name="Footer Placeholder 3">
            <a:extLst>
              <a:ext uri="{FF2B5EF4-FFF2-40B4-BE49-F238E27FC236}">
                <a16:creationId xmlns:a16="http://schemas.microsoft.com/office/drawing/2014/main" id="{D7BEABE8-A578-C0DC-8BCD-8BE4D465F2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Trauma Informed Consultancy Services Ltd 2023</a:t>
            </a:r>
          </a:p>
        </p:txBody>
      </p:sp>
    </p:spTree>
    <p:extLst>
      <p:ext uri="{BB962C8B-B14F-4D97-AF65-F5344CB8AC3E}">
        <p14:creationId xmlns:p14="http://schemas.microsoft.com/office/powerpoint/2010/main" val="553413144"/>
      </p:ext>
    </p:extLst>
  </p:cSld>
  <p:clrMapOvr>
    <a:masterClrMapping/>
  </p:clrMapOvr>
</p:sld>
</file>

<file path=ppt/theme/theme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7C1E281C51F44AA135169012920828" ma:contentTypeVersion="12" ma:contentTypeDescription="Create a new document." ma:contentTypeScope="" ma:versionID="0c6d2126d90bc7257f056acbf42e37e8">
  <xsd:schema xmlns:xsd="http://www.w3.org/2001/XMLSchema" xmlns:xs="http://www.w3.org/2001/XMLSchema" xmlns:p="http://schemas.microsoft.com/office/2006/metadata/properties" xmlns:ns2="ee43aecf-5b9c-4576-a661-c0898f57b61b" xmlns:ns3="b1627ba1-b92e-4834-a3ed-20e2db0c8dbf" targetNamespace="http://schemas.microsoft.com/office/2006/metadata/properties" ma:root="true" ma:fieldsID="f1dea6444e621d6473f82dacc079f84d" ns2:_="" ns3:_="">
    <xsd:import namespace="ee43aecf-5b9c-4576-a661-c0898f57b61b"/>
    <xsd:import namespace="b1627ba1-b92e-4834-a3ed-20e2db0c8db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43aecf-5b9c-4576-a661-c0898f57b6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3efee5d-529f-4f08-a171-2237f8505ff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1627ba1-b92e-4834-a3ed-20e2db0c8db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f649d8f-0cb1-4690-b1f8-124d58b1f8ac}" ma:internalName="TaxCatchAll" ma:showField="CatchAllData" ma:web="b1627ba1-b92e-4834-a3ed-20e2db0c8d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e43aecf-5b9c-4576-a661-c0898f57b61b">
      <Terms xmlns="http://schemas.microsoft.com/office/infopath/2007/PartnerControls"/>
    </lcf76f155ced4ddcb4097134ff3c332f>
    <TaxCatchAll xmlns="b1627ba1-b92e-4834-a3ed-20e2db0c8dbf" xsi:nil="true"/>
  </documentManagement>
</p:properties>
</file>

<file path=customXml/itemProps1.xml><?xml version="1.0" encoding="utf-8"?>
<ds:datastoreItem xmlns:ds="http://schemas.openxmlformats.org/officeDocument/2006/customXml" ds:itemID="{40CC68CB-BDE5-4203-9839-70E0F6D85123}"/>
</file>

<file path=customXml/itemProps2.xml><?xml version="1.0" encoding="utf-8"?>
<ds:datastoreItem xmlns:ds="http://schemas.openxmlformats.org/officeDocument/2006/customXml" ds:itemID="{CB884063-ADC0-4743-8D3F-51C77CEF15D4}"/>
</file>

<file path=customXml/itemProps3.xml><?xml version="1.0" encoding="utf-8"?>
<ds:datastoreItem xmlns:ds="http://schemas.openxmlformats.org/officeDocument/2006/customXml" ds:itemID="{D020359E-76B6-48BD-BEF5-FABFA7F2A3E2}"/>
</file>

<file path=docProps/app.xml><?xml version="1.0" encoding="utf-8"?>
<Properties xmlns="http://schemas.openxmlformats.org/officeDocument/2006/extended-properties" xmlns:vt="http://schemas.openxmlformats.org/officeDocument/2006/docPropsVTypes">
  <TotalTime>6362</TotalTime>
  <Words>1290</Words>
  <Application>Microsoft Macintosh PowerPoint</Application>
  <PresentationFormat>Widescreen</PresentationFormat>
  <Paragraphs>68</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Calibri Light </vt:lpstr>
      <vt:lpstr>Office Theme 2013 - 2022</vt:lpstr>
      <vt:lpstr>NNECL Webinar  The Impact of Trauma on Learning</vt:lpstr>
      <vt:lpstr>Interpersonal Safety</vt:lpstr>
      <vt:lpstr>Family Privilege </vt:lpstr>
      <vt:lpstr>Trauma Informed Education and Nurture Principles </vt:lpstr>
      <vt:lpstr>Care Experience and the Educational Journey </vt:lpstr>
      <vt:lpstr>Further Sources of Help</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Font : Main Text Calibri Light  Font:  Headings Calibri Headings</dc:title>
  <dc:creator>Lisa Cherry</dc:creator>
  <cp:lastModifiedBy>Carrie Harrop</cp:lastModifiedBy>
  <cp:revision>7</cp:revision>
  <dcterms:created xsi:type="dcterms:W3CDTF">2023-02-06T11:24:20Z</dcterms:created>
  <dcterms:modified xsi:type="dcterms:W3CDTF">2025-02-13T16:46:02Z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0x010100F77C1E281C51F44AA135169012920828</vt:lpwstr>
  </property>
</Properties>
</file>