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147326829" r:id="rId5"/>
    <p:sldId id="2147326906" r:id="rId6"/>
    <p:sldId id="2147326907" r:id="rId7"/>
    <p:sldId id="25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88B78-7E69-F8B9-197E-28018378E5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2F768AE-64E8-2405-029A-6DFF48330A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156D5B6-A528-8CAB-FDF7-6E7032B60B17}"/>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5" name="Footer Placeholder 4">
            <a:extLst>
              <a:ext uri="{FF2B5EF4-FFF2-40B4-BE49-F238E27FC236}">
                <a16:creationId xmlns:a16="http://schemas.microsoft.com/office/drawing/2014/main" id="{939D0372-5EDF-E59C-D734-95A619AFA1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80C65D-A49B-CD62-249F-B6A32313A781}"/>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2764653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0E8F6-4152-E8A5-0E0A-273A1E31A57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76575A0-6BFB-7E27-7042-5E0A0F770F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F02C69-A52A-B3B8-889B-34A76F474599}"/>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5" name="Footer Placeholder 4">
            <a:extLst>
              <a:ext uri="{FF2B5EF4-FFF2-40B4-BE49-F238E27FC236}">
                <a16:creationId xmlns:a16="http://schemas.microsoft.com/office/drawing/2014/main" id="{0EEDFB10-8EDE-E4ED-098E-4AA0EEC7FA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D1F752-D63E-07E4-7FC3-36892D03180C}"/>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3279079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E71491-448E-B090-C0A0-1EE2626F839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8FA15A5-2E11-39A2-ADAE-F46DC26E1E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8C71DB-F9A2-9274-4F61-62917D7D1BCA}"/>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5" name="Footer Placeholder 4">
            <a:extLst>
              <a:ext uri="{FF2B5EF4-FFF2-40B4-BE49-F238E27FC236}">
                <a16:creationId xmlns:a16="http://schemas.microsoft.com/office/drawing/2014/main" id="{65E3DDB4-7B65-7EF3-46C4-9A7EBDBCBA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0693FA8-3239-84AD-85E2-DC13FF9F2694}"/>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2328859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8FA39-7A6E-6C0A-B9B1-9A0BE80A5E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7FE8EF-1589-D40A-1594-176557A8E8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74B8BA-AFA4-32C6-67FB-BD4CCC1ABC51}"/>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5" name="Footer Placeholder 4">
            <a:extLst>
              <a:ext uri="{FF2B5EF4-FFF2-40B4-BE49-F238E27FC236}">
                <a16:creationId xmlns:a16="http://schemas.microsoft.com/office/drawing/2014/main" id="{3E404E31-59AB-CF8D-977F-F3E3C1431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3DA922-AF5C-3ABB-79DC-69D034161C8C}"/>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1223365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D0164-B73D-4D0D-BFD3-593F0AA523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03E1D86-FDCE-8274-0FFB-6336B6FF85A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CAA1FF-273B-6658-21E0-E26D51E90899}"/>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5" name="Footer Placeholder 4">
            <a:extLst>
              <a:ext uri="{FF2B5EF4-FFF2-40B4-BE49-F238E27FC236}">
                <a16:creationId xmlns:a16="http://schemas.microsoft.com/office/drawing/2014/main" id="{62FD3722-1BEA-52A0-8394-840B06D59F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630E96-8DB7-D887-B5C0-0D7676729B62}"/>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145153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7A843-715C-D83C-4009-568E0CA3A31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063E37-5C66-D07F-E996-72C44D02CD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66199A3-A2F1-C002-8444-61126E18C7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7FB58AE-7E8B-7A96-518C-5D504B479C5A}"/>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6" name="Footer Placeholder 5">
            <a:extLst>
              <a:ext uri="{FF2B5EF4-FFF2-40B4-BE49-F238E27FC236}">
                <a16:creationId xmlns:a16="http://schemas.microsoft.com/office/drawing/2014/main" id="{3AD033EE-95B0-6CC6-BC03-3CB813A70E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BAC2DA8-73DD-7745-3BD5-A0C88834A8D4}"/>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4032807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3759D-72E4-E53B-1DB0-7CA59F09BAB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D81F7C-1BFE-5E07-DEB0-91DEE04AC0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165E98-F66A-728D-93E9-ACD9430510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7815ECA-56F7-163B-A487-AEA3D6ACC2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A9A197-997A-2F81-5115-5BA9CA7A7E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1F17C45-093C-B3A3-3E35-F7FC016079B5}"/>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8" name="Footer Placeholder 7">
            <a:extLst>
              <a:ext uri="{FF2B5EF4-FFF2-40B4-BE49-F238E27FC236}">
                <a16:creationId xmlns:a16="http://schemas.microsoft.com/office/drawing/2014/main" id="{F0CD9603-1C9A-6D34-D5D7-EDD74A53B9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AAFC77-075D-D8FB-9345-736BD5440709}"/>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3616681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D14EE-4C3D-1942-70FA-D329AB0B63E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412338-6167-360A-A7C9-33E4ADBE58D7}"/>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4" name="Footer Placeholder 3">
            <a:extLst>
              <a:ext uri="{FF2B5EF4-FFF2-40B4-BE49-F238E27FC236}">
                <a16:creationId xmlns:a16="http://schemas.microsoft.com/office/drawing/2014/main" id="{1CB6B6CD-DE4C-96A0-B33E-69195DDB8AE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1AF22F0-AD47-A67C-E5D8-61269185A536}"/>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158316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E0E887-2DA1-4795-CAA6-B54AA7821BB9}"/>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3" name="Footer Placeholder 2">
            <a:extLst>
              <a:ext uri="{FF2B5EF4-FFF2-40B4-BE49-F238E27FC236}">
                <a16:creationId xmlns:a16="http://schemas.microsoft.com/office/drawing/2014/main" id="{5A797680-8F9A-78E0-6369-E36A1385A13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F8C90B6-2ADE-BC8D-1E6C-DFD3B75E48C7}"/>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224390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BB9F4-95F8-2A28-C89F-58916B3B6C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07A8AAF-F1CD-6019-EDB5-BDCA25E42D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167A801-9B0B-FB75-22C8-820C691900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42258D-C855-3F21-123A-3E24522DA0DC}"/>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6" name="Footer Placeholder 5">
            <a:extLst>
              <a:ext uri="{FF2B5EF4-FFF2-40B4-BE49-F238E27FC236}">
                <a16:creationId xmlns:a16="http://schemas.microsoft.com/office/drawing/2014/main" id="{7B1BE484-BC58-A143-46CB-FB1DB94A0B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09827B1-0A9F-42D9-D704-DBEB63008838}"/>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2918152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D08A1-2798-AB31-F69D-D8DF3BC3CF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6E5B86D-B00E-3099-76E1-82F24BD45F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9FFA45A-1F44-B544-F132-0178C4E60A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410C6B-09B3-8124-C4F2-076A7BF5D5EE}"/>
              </a:ext>
            </a:extLst>
          </p:cNvPr>
          <p:cNvSpPr>
            <a:spLocks noGrp="1"/>
          </p:cNvSpPr>
          <p:nvPr>
            <p:ph type="dt" sz="half" idx="10"/>
          </p:nvPr>
        </p:nvSpPr>
        <p:spPr/>
        <p:txBody>
          <a:bodyPr/>
          <a:lstStyle/>
          <a:p>
            <a:fld id="{EE23052C-7A61-42CA-B37F-B59807F88F22}" type="datetimeFigureOut">
              <a:rPr lang="en-GB" smtClean="0"/>
              <a:t>01/05/2025</a:t>
            </a:fld>
            <a:endParaRPr lang="en-GB"/>
          </a:p>
        </p:txBody>
      </p:sp>
      <p:sp>
        <p:nvSpPr>
          <p:cNvPr id="6" name="Footer Placeholder 5">
            <a:extLst>
              <a:ext uri="{FF2B5EF4-FFF2-40B4-BE49-F238E27FC236}">
                <a16:creationId xmlns:a16="http://schemas.microsoft.com/office/drawing/2014/main" id="{A0125101-B52D-18F1-B18B-D399DDCD9D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3DB5C4-CF77-6866-A978-6C6A94EFDA93}"/>
              </a:ext>
            </a:extLst>
          </p:cNvPr>
          <p:cNvSpPr>
            <a:spLocks noGrp="1"/>
          </p:cNvSpPr>
          <p:nvPr>
            <p:ph type="sldNum" sz="quarter" idx="12"/>
          </p:nvPr>
        </p:nvSpPr>
        <p:spPr/>
        <p:txBody>
          <a:bodyPr/>
          <a:lstStyle/>
          <a:p>
            <a:fld id="{F4C4FB9A-F8C0-47F2-AECA-5896E793D04C}" type="slidenum">
              <a:rPr lang="en-GB" smtClean="0"/>
              <a:t>‹#›</a:t>
            </a:fld>
            <a:endParaRPr lang="en-GB"/>
          </a:p>
        </p:txBody>
      </p:sp>
    </p:spTree>
    <p:extLst>
      <p:ext uri="{BB962C8B-B14F-4D97-AF65-F5344CB8AC3E}">
        <p14:creationId xmlns:p14="http://schemas.microsoft.com/office/powerpoint/2010/main" val="427873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9F69C4-BD1F-2A03-3CA4-511C599A3E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B789670-DF91-72BD-EC69-7C2A407993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082473-AFE0-B34A-76CA-5D11375284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23052C-7A61-42CA-B37F-B59807F88F22}" type="datetimeFigureOut">
              <a:rPr lang="en-GB" smtClean="0"/>
              <a:t>01/05/2025</a:t>
            </a:fld>
            <a:endParaRPr lang="en-GB"/>
          </a:p>
        </p:txBody>
      </p:sp>
      <p:sp>
        <p:nvSpPr>
          <p:cNvPr id="5" name="Footer Placeholder 4">
            <a:extLst>
              <a:ext uri="{FF2B5EF4-FFF2-40B4-BE49-F238E27FC236}">
                <a16:creationId xmlns:a16="http://schemas.microsoft.com/office/drawing/2014/main" id="{3A5FBA93-FC79-3B52-1558-07AB8DCFF4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5071BD2-D2AB-9E9A-EDE5-0A4F9A2615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C4FB9A-F8C0-47F2-AECA-5896E793D04C}" type="slidenum">
              <a:rPr lang="en-GB" smtClean="0"/>
              <a:t>‹#›</a:t>
            </a:fld>
            <a:endParaRPr lang="en-GB"/>
          </a:p>
        </p:txBody>
      </p:sp>
    </p:spTree>
    <p:extLst>
      <p:ext uri="{BB962C8B-B14F-4D97-AF65-F5344CB8AC3E}">
        <p14:creationId xmlns:p14="http://schemas.microsoft.com/office/powerpoint/2010/main" val="961546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23004-98A1-3352-1B0C-7FE4F895AF2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EA38D39-5694-171E-1D98-1046CCED44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9990" y="5774344"/>
            <a:ext cx="2961231" cy="692746"/>
          </a:xfrm>
          <a:prstGeom prst="rect">
            <a:avLst/>
          </a:prstGeom>
        </p:spPr>
      </p:pic>
      <p:sp>
        <p:nvSpPr>
          <p:cNvPr id="3" name="TextBox 2">
            <a:extLst>
              <a:ext uri="{FF2B5EF4-FFF2-40B4-BE49-F238E27FC236}">
                <a16:creationId xmlns:a16="http://schemas.microsoft.com/office/drawing/2014/main" id="{BCF0BBF9-8885-2106-02D5-E02F7235EE66}"/>
              </a:ext>
            </a:extLst>
          </p:cNvPr>
          <p:cNvSpPr txBox="1"/>
          <p:nvPr/>
        </p:nvSpPr>
        <p:spPr>
          <a:xfrm>
            <a:off x="6916310" y="1589262"/>
            <a:ext cx="5375664" cy="3170099"/>
          </a:xfrm>
          <a:prstGeom prst="rect">
            <a:avLst/>
          </a:prstGeom>
          <a:noFill/>
        </p:spPr>
        <p:txBody>
          <a:bodyPr wrap="square" rtlCol="0">
            <a:spAutoFit/>
          </a:bodyPr>
          <a:lstStyle/>
          <a:p>
            <a:r>
              <a:rPr lang="en-GB" sz="3600" b="1" i="0">
                <a:effectLst/>
                <a:latin typeface="Open Sans" panose="020B0606030504020204" pitchFamily="34" charset="0"/>
              </a:rPr>
              <a:t>NNECL webinar: </a:t>
            </a:r>
            <a:endParaRPr lang="en-GB" sz="3600" b="1">
              <a:latin typeface="Open Sans" panose="020B0606030504020204" pitchFamily="34" charset="0"/>
            </a:endParaRPr>
          </a:p>
          <a:p>
            <a:r>
              <a:rPr lang="en-GB" sz="3600" b="1">
                <a:latin typeface="Open Sans" panose="020B0606030504020204" pitchFamily="34" charset="0"/>
                <a:ea typeface="Open Sans" panose="020B0606030504020204" pitchFamily="34" charset="0"/>
                <a:cs typeface="Open Sans" panose="020B0606030504020204" pitchFamily="34" charset="0"/>
              </a:rPr>
              <a:t>Using data to transform education outcomes</a:t>
            </a:r>
          </a:p>
          <a:p>
            <a:endParaRPr lang="en-GB" sz="3600" b="1" u="sng">
              <a:latin typeface="Open Sans" panose="020B0606030504020204" pitchFamily="34" charset="0"/>
              <a:ea typeface="Open Sans" panose="020B0606030504020204" pitchFamily="34" charset="0"/>
              <a:cs typeface="Open Sans" panose="020B0606030504020204" pitchFamily="34" charset="0"/>
            </a:endParaRPr>
          </a:p>
          <a:p>
            <a:r>
              <a:rPr lang="en-GB" sz="2000" b="1">
                <a:latin typeface="Open Sans" panose="020B0606030504020204" pitchFamily="34" charset="0"/>
                <a:ea typeface="Open Sans" panose="020B0606030504020204" pitchFamily="34" charset="0"/>
                <a:cs typeface="Open Sans" panose="020B0606030504020204" pitchFamily="34" charset="0"/>
              </a:rPr>
              <a:t>Thursday 1 May 2025</a:t>
            </a:r>
          </a:p>
        </p:txBody>
      </p:sp>
      <p:pic>
        <p:nvPicPr>
          <p:cNvPr id="12" name="Picture 11">
            <a:extLst>
              <a:ext uri="{FF2B5EF4-FFF2-40B4-BE49-F238E27FC236}">
                <a16:creationId xmlns:a16="http://schemas.microsoft.com/office/drawing/2014/main" id="{CC2DDD79-AE39-44DF-14C8-195AC1D6209A}"/>
              </a:ext>
            </a:extLst>
          </p:cNvPr>
          <p:cNvPicPr>
            <a:picLocks noChangeAspect="1"/>
          </p:cNvPicPr>
          <p:nvPr/>
        </p:nvPicPr>
        <p:blipFill>
          <a:blip r:embed="rId3">
            <a:extLst>
              <a:ext uri="{28A0092B-C50C-407E-A947-70E740481C1C}">
                <a14:useLocalDpi xmlns:a14="http://schemas.microsoft.com/office/drawing/2010/main" val="0"/>
              </a:ext>
            </a:extLst>
          </a:blip>
          <a:srcRect l="13846" t="20563"/>
          <a:stretch/>
        </p:blipFill>
        <p:spPr>
          <a:xfrm>
            <a:off x="0" y="0"/>
            <a:ext cx="4035677" cy="2897313"/>
          </a:xfrm>
          <a:prstGeom prst="rect">
            <a:avLst/>
          </a:prstGeom>
        </p:spPr>
      </p:pic>
    </p:spTree>
    <p:extLst>
      <p:ext uri="{BB962C8B-B14F-4D97-AF65-F5344CB8AC3E}">
        <p14:creationId xmlns:p14="http://schemas.microsoft.com/office/powerpoint/2010/main" val="72061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96623-DDF7-0BE9-8D87-7626124A16F6}"/>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67C2D4F3-6F3A-BE16-B2FE-E111750C24FF}"/>
              </a:ext>
            </a:extLst>
          </p:cNvPr>
          <p:cNvSpPr txBox="1"/>
          <p:nvPr/>
        </p:nvSpPr>
        <p:spPr>
          <a:xfrm>
            <a:off x="3677399"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22%</a:t>
            </a:r>
          </a:p>
        </p:txBody>
      </p:sp>
      <p:sp>
        <p:nvSpPr>
          <p:cNvPr id="23" name="TextBox 22">
            <a:extLst>
              <a:ext uri="{FF2B5EF4-FFF2-40B4-BE49-F238E27FC236}">
                <a16:creationId xmlns:a16="http://schemas.microsoft.com/office/drawing/2014/main" id="{B638EC9E-5EDA-08C1-ED9B-73B3F50FCF95}"/>
              </a:ext>
            </a:extLst>
          </p:cNvPr>
          <p:cNvSpPr txBox="1"/>
          <p:nvPr/>
        </p:nvSpPr>
        <p:spPr>
          <a:xfrm>
            <a:off x="1949977" y="1307727"/>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14</a:t>
            </a:r>
          </a:p>
        </p:txBody>
      </p:sp>
      <p:sp>
        <p:nvSpPr>
          <p:cNvPr id="24" name="TextBox 23">
            <a:extLst>
              <a:ext uri="{FF2B5EF4-FFF2-40B4-BE49-F238E27FC236}">
                <a16:creationId xmlns:a16="http://schemas.microsoft.com/office/drawing/2014/main" id="{BB5A7D90-D380-E888-46D2-C5E9524404C6}"/>
              </a:ext>
            </a:extLst>
          </p:cNvPr>
          <p:cNvSpPr txBox="1"/>
          <p:nvPr/>
        </p:nvSpPr>
        <p:spPr>
          <a:xfrm>
            <a:off x="5460068" y="1285869"/>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71%</a:t>
            </a:r>
          </a:p>
        </p:txBody>
      </p:sp>
      <p:sp>
        <p:nvSpPr>
          <p:cNvPr id="25" name="TextBox 24">
            <a:extLst>
              <a:ext uri="{FF2B5EF4-FFF2-40B4-BE49-F238E27FC236}">
                <a16:creationId xmlns:a16="http://schemas.microsoft.com/office/drawing/2014/main" id="{28C4ECF1-3AAA-6D01-AC54-A56F0ECE378B}"/>
              </a:ext>
            </a:extLst>
          </p:cNvPr>
          <p:cNvSpPr txBox="1"/>
          <p:nvPr/>
        </p:nvSpPr>
        <p:spPr>
          <a:xfrm>
            <a:off x="7172743" y="1334017"/>
            <a:ext cx="850789" cy="430887"/>
          </a:xfrm>
          <a:prstGeom prst="rect">
            <a:avLst/>
          </a:prstGeom>
          <a:noFill/>
        </p:spPr>
        <p:txBody>
          <a:bodyPr wrap="square" rtlCol="0">
            <a:spAutoFit/>
          </a:bodyPr>
          <a:lstStyle/>
          <a:p>
            <a:r>
              <a:rPr lang="en-GB" sz="2200" b="1">
                <a:solidFill>
                  <a:schemeClr val="bg1"/>
                </a:solidFill>
                <a:latin typeface="Open Sans" panose="020B0606030504020204" pitchFamily="34" charset="0"/>
                <a:ea typeface="Open Sans" panose="020B0606030504020204" pitchFamily="34" charset="0"/>
                <a:cs typeface="Open Sans" panose="020B0606030504020204" pitchFamily="34" charset="0"/>
              </a:rPr>
              <a:t>£660</a:t>
            </a:r>
          </a:p>
        </p:txBody>
      </p:sp>
      <p:sp>
        <p:nvSpPr>
          <p:cNvPr id="26" name="TextBox 25">
            <a:extLst>
              <a:ext uri="{FF2B5EF4-FFF2-40B4-BE49-F238E27FC236}">
                <a16:creationId xmlns:a16="http://schemas.microsoft.com/office/drawing/2014/main" id="{79992E78-C123-DCF5-C6FD-8AD0CAEFE6F7}"/>
              </a:ext>
            </a:extLst>
          </p:cNvPr>
          <p:cNvSpPr txBox="1"/>
          <p:nvPr/>
        </p:nvSpPr>
        <p:spPr>
          <a:xfrm>
            <a:off x="8896187" y="1307726"/>
            <a:ext cx="850789" cy="461665"/>
          </a:xfrm>
          <a:prstGeom prst="rect">
            <a:avLst/>
          </a:prstGeom>
          <a:noFill/>
        </p:spPr>
        <p:txBody>
          <a:bodyPr wrap="square" rtlCol="0">
            <a:spAutoFit/>
          </a:bodyPr>
          <a:lstStyle/>
          <a:p>
            <a:r>
              <a:rPr lang="en-GB" sz="2400" b="1">
                <a:solidFill>
                  <a:schemeClr val="bg1"/>
                </a:solidFill>
                <a:latin typeface="Open Sans" panose="020B0606030504020204" pitchFamily="34" charset="0"/>
                <a:ea typeface="Open Sans" panose="020B0606030504020204" pitchFamily="34" charset="0"/>
                <a:cs typeface="Open Sans" panose="020B0606030504020204" pitchFamily="34" charset="0"/>
              </a:rPr>
              <a:t>60%</a:t>
            </a:r>
          </a:p>
        </p:txBody>
      </p:sp>
      <p:sp>
        <p:nvSpPr>
          <p:cNvPr id="6" name="Rectangle: Rounded Corners 5">
            <a:extLst>
              <a:ext uri="{FF2B5EF4-FFF2-40B4-BE49-F238E27FC236}">
                <a16:creationId xmlns:a16="http://schemas.microsoft.com/office/drawing/2014/main" id="{32CABF03-8627-DAC0-6941-14399FB1EF3D}"/>
              </a:ext>
            </a:extLst>
          </p:cNvPr>
          <p:cNvSpPr/>
          <p:nvPr/>
        </p:nvSpPr>
        <p:spPr>
          <a:xfrm>
            <a:off x="4439138" y="76280"/>
            <a:ext cx="1397866" cy="642735"/>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2D847541-CC15-A7E7-50F4-4F58456972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5389" y="5471193"/>
            <a:ext cx="2459850" cy="575453"/>
          </a:xfrm>
          <a:prstGeom prst="rect">
            <a:avLst/>
          </a:prstGeom>
        </p:spPr>
      </p:pic>
      <p:sp>
        <p:nvSpPr>
          <p:cNvPr id="2" name="TextBox 1">
            <a:extLst>
              <a:ext uri="{FF2B5EF4-FFF2-40B4-BE49-F238E27FC236}">
                <a16:creationId xmlns:a16="http://schemas.microsoft.com/office/drawing/2014/main" id="{D755430A-E3D6-B4B5-06C6-959952C28DC3}"/>
              </a:ext>
            </a:extLst>
          </p:cNvPr>
          <p:cNvSpPr txBox="1"/>
          <p:nvPr/>
        </p:nvSpPr>
        <p:spPr>
          <a:xfrm>
            <a:off x="958995" y="1177893"/>
            <a:ext cx="9756017" cy="3539430"/>
          </a:xfrm>
          <a:prstGeom prst="rect">
            <a:avLst/>
          </a:prstGeom>
          <a:noFill/>
        </p:spPr>
        <p:txBody>
          <a:bodyPr wrap="square" lIns="91440" tIns="45720" rIns="91440" bIns="45720" rtlCol="0" anchor="t">
            <a:spAutoFit/>
          </a:bodyPr>
          <a:lstStyle/>
          <a:p>
            <a:r>
              <a:rPr lang="en-GB" sz="2800" b="1">
                <a:ea typeface="Open Sans"/>
                <a:cs typeface="Open Sans"/>
              </a:rPr>
              <a:t>Upcoming webinars</a:t>
            </a:r>
          </a:p>
          <a:p>
            <a:endParaRPr lang="en-GB" sz="2800" b="1">
              <a:ea typeface="Open Sans"/>
              <a:cs typeface="Open Sans"/>
            </a:endParaRPr>
          </a:p>
          <a:p>
            <a:pPr marL="342900" indent="-342900">
              <a:buFont typeface="Arial" panose="020B0604020202020204" pitchFamily="34" charset="0"/>
              <a:buChar char="•"/>
            </a:pPr>
            <a:r>
              <a:rPr lang="en-GB" sz="2800" b="1"/>
              <a:t>NNECL Quality Mark and submission process – 13 May</a:t>
            </a:r>
          </a:p>
          <a:p>
            <a:endParaRPr lang="en-GB" sz="2800" b="1"/>
          </a:p>
          <a:p>
            <a:pPr marL="342900" indent="-342900">
              <a:buFont typeface="Arial" panose="020B0604020202020204" pitchFamily="34" charset="0"/>
              <a:buChar char="•"/>
            </a:pPr>
            <a:r>
              <a:rPr lang="en-GB" sz="2800" b="1"/>
              <a:t>N</a:t>
            </a:r>
            <a:r>
              <a:rPr lang="en-GB" sz="2800" b="1" i="0">
                <a:effectLst/>
              </a:rPr>
              <a:t>utrition, mental wellbeing and education for learners with care backgrounds – 21 May</a:t>
            </a:r>
            <a:endParaRPr lang="en-GB" sz="2800" b="1">
              <a:ea typeface="Open Sans" panose="020B0606030504020204" pitchFamily="34" charset="0"/>
              <a:cs typeface="Open Sans" panose="020B0606030504020204" pitchFamily="34" charset="0"/>
            </a:endParaRPr>
          </a:p>
          <a:p>
            <a:endParaRPr lang="en-GB" sz="2800" b="1">
              <a:ea typeface="Open Sans" panose="020B0606030504020204" pitchFamily="34" charset="0"/>
              <a:cs typeface="Open Sans" panose="020B0606030504020204" pitchFamily="34" charset="0"/>
            </a:endParaRPr>
          </a:p>
          <a:p>
            <a:r>
              <a:rPr lang="en-GB" sz="2800" b="1">
                <a:ea typeface="Calibri"/>
                <a:cs typeface="Calibri"/>
              </a:rPr>
              <a:t>Both are open for booking</a:t>
            </a:r>
            <a:endParaRPr lang="en-GB">
              <a:ea typeface="Calibri" panose="020F0502020204030204"/>
              <a:cs typeface="Calibri" panose="020F0502020204030204"/>
            </a:endParaRPr>
          </a:p>
        </p:txBody>
      </p:sp>
    </p:spTree>
    <p:extLst>
      <p:ext uri="{BB962C8B-B14F-4D97-AF65-F5344CB8AC3E}">
        <p14:creationId xmlns:p14="http://schemas.microsoft.com/office/powerpoint/2010/main" val="531802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509BF7-457A-F5E3-A815-B1CE352A6DC8}"/>
              </a:ext>
            </a:extLst>
          </p:cNvPr>
          <p:cNvSpPr txBox="1"/>
          <p:nvPr/>
        </p:nvSpPr>
        <p:spPr>
          <a:xfrm>
            <a:off x="637953" y="717015"/>
            <a:ext cx="10611294" cy="5632311"/>
          </a:xfrm>
          <a:prstGeom prst="rect">
            <a:avLst/>
          </a:prstGeom>
          <a:noFill/>
        </p:spPr>
        <p:txBody>
          <a:bodyPr wrap="square">
            <a:spAutoFit/>
          </a:bodyPr>
          <a:lstStyle/>
          <a:p>
            <a:pPr algn="l">
              <a:spcAft>
                <a:spcPts val="1500"/>
              </a:spcAft>
              <a:buNone/>
            </a:pPr>
            <a:r>
              <a:rPr lang="en-GB" sz="2400" b="0" i="0">
                <a:solidFill>
                  <a:srgbClr val="4C4C4C"/>
                </a:solidFill>
                <a:effectLst/>
              </a:rPr>
              <a:t>Todays webinar is lead by Matthew Cooke, Virtual School Head for Suffolk County Council. He is dedicated to improving the educational experiences and outcomes for all care experienced children and children with a social worker. In this role, Matthew collaborate</a:t>
            </a:r>
            <a:r>
              <a:rPr lang="en-GB" sz="2400">
                <a:solidFill>
                  <a:srgbClr val="4C4C4C"/>
                </a:solidFill>
              </a:rPr>
              <a:t>s</a:t>
            </a:r>
            <a:r>
              <a:rPr lang="en-GB" sz="2400" b="0" i="0">
                <a:solidFill>
                  <a:srgbClr val="4C4C4C"/>
                </a:solidFill>
                <a:effectLst/>
              </a:rPr>
              <a:t> with education and social care partners to ensure these children receive optimal opportunities in their schooling. He also leads an initiative to support the employment of care leavers, known locally as ‘</a:t>
            </a:r>
            <a:r>
              <a:rPr lang="en-GB" sz="2400" b="0" i="1">
                <a:solidFill>
                  <a:srgbClr val="4C4C4C"/>
                </a:solidFill>
                <a:effectLst/>
              </a:rPr>
              <a:t>The Family Business</a:t>
            </a:r>
            <a:r>
              <a:rPr lang="en-GB" sz="2400" b="0" i="0">
                <a:solidFill>
                  <a:srgbClr val="4C4C4C"/>
                </a:solidFill>
                <a:effectLst/>
              </a:rPr>
              <a:t>’.</a:t>
            </a:r>
            <a:br>
              <a:rPr lang="en-GB" sz="2400" b="0" i="0">
                <a:solidFill>
                  <a:srgbClr val="4C4C4C"/>
                </a:solidFill>
                <a:effectLst/>
              </a:rPr>
            </a:br>
            <a:br>
              <a:rPr lang="en-GB" sz="2400" b="0" i="0">
                <a:solidFill>
                  <a:srgbClr val="4C4C4C"/>
                </a:solidFill>
                <a:effectLst/>
              </a:rPr>
            </a:br>
            <a:r>
              <a:rPr lang="en-GB" sz="2400" b="0" i="0">
                <a:solidFill>
                  <a:srgbClr val="4C4C4C"/>
                </a:solidFill>
                <a:effectLst/>
              </a:rPr>
              <a:t>Matthew has been an active member of the National Association of Virtual School Heads (NAVSH), having served as its immediate past chair. His leadership within NAVSH reflects his commitment to addressing systemic challenges in children's social care and advocating for the educational needs of vulnerable pupils, particularly in the post-pandemic landscape.</a:t>
            </a:r>
            <a:br>
              <a:rPr lang="en-GB" sz="2400" b="0" i="0">
                <a:solidFill>
                  <a:srgbClr val="4C4C4C"/>
                </a:solidFill>
                <a:effectLst/>
              </a:rPr>
            </a:br>
            <a:br>
              <a:rPr lang="en-GB" sz="2400" b="0" i="0">
                <a:solidFill>
                  <a:srgbClr val="4C4C4C"/>
                </a:solidFill>
                <a:effectLst/>
              </a:rPr>
            </a:br>
            <a:r>
              <a:rPr lang="en-GB" sz="2400" b="0" i="0">
                <a:solidFill>
                  <a:srgbClr val="4C4C4C"/>
                </a:solidFill>
                <a:effectLst/>
              </a:rPr>
              <a:t>.</a:t>
            </a:r>
          </a:p>
        </p:txBody>
      </p:sp>
      <p:pic>
        <p:nvPicPr>
          <p:cNvPr id="2050" name="Picture 2" descr="Welcome to NAVSH">
            <a:extLst>
              <a:ext uri="{FF2B5EF4-FFF2-40B4-BE49-F238E27FC236}">
                <a16:creationId xmlns:a16="http://schemas.microsoft.com/office/drawing/2014/main" id="{B944F920-2E67-C71A-5423-0C4CF852FB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6587" y="5437733"/>
            <a:ext cx="2914539" cy="12119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6614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FD7602C7-103D-1117-89DB-BD5E15E1B9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3157" y="1920960"/>
            <a:ext cx="4125686" cy="412568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7901239-7C35-B175-4AC2-8F43E265BE89}"/>
              </a:ext>
            </a:extLst>
          </p:cNvPr>
          <p:cNvSpPr txBox="1"/>
          <p:nvPr/>
        </p:nvSpPr>
        <p:spPr>
          <a:xfrm>
            <a:off x="1208568" y="1287943"/>
            <a:ext cx="6096000" cy="523220"/>
          </a:xfrm>
          <a:prstGeom prst="rect">
            <a:avLst/>
          </a:prstGeom>
          <a:noFill/>
        </p:spPr>
        <p:txBody>
          <a:bodyPr wrap="square">
            <a:spAutoFit/>
          </a:bodyPr>
          <a:lstStyle/>
          <a:p>
            <a:r>
              <a:rPr lang="en-GB" sz="2800" b="1">
                <a:ea typeface="Open Sans"/>
                <a:cs typeface="Open Sans"/>
              </a:rPr>
              <a:t>Super quick evaluation</a:t>
            </a:r>
          </a:p>
        </p:txBody>
      </p:sp>
      <p:pic>
        <p:nvPicPr>
          <p:cNvPr id="6" name="Picture 5">
            <a:extLst>
              <a:ext uri="{FF2B5EF4-FFF2-40B4-BE49-F238E27FC236}">
                <a16:creationId xmlns:a16="http://schemas.microsoft.com/office/drawing/2014/main" id="{8C339C1A-85F0-14BB-EB80-9F2CD166EF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05389" y="5471193"/>
            <a:ext cx="2459850" cy="575453"/>
          </a:xfrm>
          <a:prstGeom prst="rect">
            <a:avLst/>
          </a:prstGeom>
        </p:spPr>
      </p:pic>
    </p:spTree>
    <p:extLst>
      <p:ext uri="{BB962C8B-B14F-4D97-AF65-F5344CB8AC3E}">
        <p14:creationId xmlns:p14="http://schemas.microsoft.com/office/powerpoint/2010/main" val="5752538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77C1E281C51F44AA135169012920828" ma:contentTypeVersion="12" ma:contentTypeDescription="Create a new document." ma:contentTypeScope="" ma:versionID="0c6d2126d90bc7257f056acbf42e37e8">
  <xsd:schema xmlns:xsd="http://www.w3.org/2001/XMLSchema" xmlns:xs="http://www.w3.org/2001/XMLSchema" xmlns:p="http://schemas.microsoft.com/office/2006/metadata/properties" xmlns:ns2="ee43aecf-5b9c-4576-a661-c0898f57b61b" xmlns:ns3="b1627ba1-b92e-4834-a3ed-20e2db0c8dbf" targetNamespace="http://schemas.microsoft.com/office/2006/metadata/properties" ma:root="true" ma:fieldsID="f1dea6444e621d6473f82dacc079f84d" ns2:_="" ns3:_="">
    <xsd:import namespace="ee43aecf-5b9c-4576-a661-c0898f57b61b"/>
    <xsd:import namespace="b1627ba1-b92e-4834-a3ed-20e2db0c8d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43aecf-5b9c-4576-a661-c0898f57b6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3efee5d-529f-4f08-a171-2237f8505ff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1627ba1-b92e-4834-a3ed-20e2db0c8db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f649d8f-0cb1-4690-b1f8-124d58b1f8ac}" ma:internalName="TaxCatchAll" ma:showField="CatchAllData" ma:web="b1627ba1-b92e-4834-a3ed-20e2db0c8d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e43aecf-5b9c-4576-a661-c0898f57b61b">
      <Terms xmlns="http://schemas.microsoft.com/office/infopath/2007/PartnerControls"/>
    </lcf76f155ced4ddcb4097134ff3c332f>
    <TaxCatchAll xmlns="b1627ba1-b92e-4834-a3ed-20e2db0c8dbf" xsi:nil="true"/>
  </documentManagement>
</p:properties>
</file>

<file path=customXml/itemProps1.xml><?xml version="1.0" encoding="utf-8"?>
<ds:datastoreItem xmlns:ds="http://schemas.openxmlformats.org/officeDocument/2006/customXml" ds:itemID="{39D3413A-0D57-428D-9ABA-5F4DEBE4209D}">
  <ds:schemaRefs>
    <ds:schemaRef ds:uri="b1627ba1-b92e-4834-a3ed-20e2db0c8dbf"/>
    <ds:schemaRef ds:uri="ee43aecf-5b9c-4576-a661-c0898f57b61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426E64C-857C-41FB-8908-1A9D4EB09841}">
  <ds:schemaRefs>
    <ds:schemaRef ds:uri="http://schemas.microsoft.com/sharepoint/v3/contenttype/forms"/>
  </ds:schemaRefs>
</ds:datastoreItem>
</file>

<file path=customXml/itemProps3.xml><?xml version="1.0" encoding="utf-8"?>
<ds:datastoreItem xmlns:ds="http://schemas.openxmlformats.org/officeDocument/2006/customXml" ds:itemID="{766C9A75-324E-49B7-967C-A94824D273BA}">
  <ds:schemaRefs>
    <ds:schemaRef ds:uri="b1627ba1-b92e-4834-a3ed-20e2db0c8dbf"/>
    <ds:schemaRef ds:uri="ee43aecf-5b9c-4576-a661-c0898f57b61b"/>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198</Words>
  <Application>Microsoft Office PowerPoint</Application>
  <PresentationFormat>Widescreen</PresentationFormat>
  <Paragraphs>18</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Open Sans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Denise Rawls</dc:creator>
  <cp:lastModifiedBy>Denise Rawls</cp:lastModifiedBy>
  <cp:revision>1</cp:revision>
  <dcterms:created xsi:type="dcterms:W3CDTF">2025-05-01T08:51:22Z</dcterms:created>
  <dcterms:modified xsi:type="dcterms:W3CDTF">2025-05-01T11:07:37Z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0x010100F77C1E281C51F44AA135169012920828</vt:lpwstr>
  </property>
  <property fmtid="{D5CDD505-2E9C-101B-9397-08002B2CF9AE}" pid="3" name="MediaServiceImageTags">
    <vt:lpwstr/>
  </property>
</Properties>
</file>